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handoutMasterIdLst>
    <p:handoutMasterId r:id="rId58"/>
  </p:handoutMasterIdLst>
  <p:sldIdLst>
    <p:sldId id="1857" r:id="rId2"/>
    <p:sldId id="1858" r:id="rId3"/>
    <p:sldId id="1859" r:id="rId4"/>
    <p:sldId id="1860" r:id="rId5"/>
    <p:sldId id="1861" r:id="rId6"/>
    <p:sldId id="1862" r:id="rId7"/>
    <p:sldId id="1863" r:id="rId8"/>
    <p:sldId id="1864" r:id="rId9"/>
    <p:sldId id="1865" r:id="rId10"/>
    <p:sldId id="1866" r:id="rId11"/>
    <p:sldId id="1867" r:id="rId12"/>
    <p:sldId id="1868" r:id="rId13"/>
    <p:sldId id="1916" r:id="rId14"/>
    <p:sldId id="1870" r:id="rId15"/>
    <p:sldId id="1871" r:id="rId16"/>
    <p:sldId id="1872" r:id="rId17"/>
    <p:sldId id="1873" r:id="rId18"/>
    <p:sldId id="1874" r:id="rId19"/>
    <p:sldId id="1875" r:id="rId20"/>
    <p:sldId id="1876" r:id="rId21"/>
    <p:sldId id="1877" r:id="rId22"/>
    <p:sldId id="1878" r:id="rId23"/>
    <p:sldId id="1879" r:id="rId24"/>
    <p:sldId id="1880" r:id="rId25"/>
    <p:sldId id="1881" r:id="rId26"/>
    <p:sldId id="1882" r:id="rId27"/>
    <p:sldId id="1914" r:id="rId28"/>
    <p:sldId id="1884" r:id="rId29"/>
    <p:sldId id="1885" r:id="rId30"/>
    <p:sldId id="1917" r:id="rId31"/>
    <p:sldId id="1887" r:id="rId32"/>
    <p:sldId id="1915" r:id="rId33"/>
    <p:sldId id="1890" r:id="rId34"/>
    <p:sldId id="1891" r:id="rId35"/>
    <p:sldId id="1892" r:id="rId36"/>
    <p:sldId id="1893" r:id="rId37"/>
    <p:sldId id="1894" r:id="rId38"/>
    <p:sldId id="1895" r:id="rId39"/>
    <p:sldId id="1896" r:id="rId40"/>
    <p:sldId id="1897" r:id="rId41"/>
    <p:sldId id="1898" r:id="rId42"/>
    <p:sldId id="1899" r:id="rId43"/>
    <p:sldId id="1901" r:id="rId44"/>
    <p:sldId id="1918" r:id="rId45"/>
    <p:sldId id="1903" r:id="rId46"/>
    <p:sldId id="1900" r:id="rId47"/>
    <p:sldId id="1904" r:id="rId48"/>
    <p:sldId id="1905" r:id="rId49"/>
    <p:sldId id="1906" r:id="rId50"/>
    <p:sldId id="1908" r:id="rId51"/>
    <p:sldId id="1909" r:id="rId52"/>
    <p:sldId id="1910" r:id="rId53"/>
    <p:sldId id="1912" r:id="rId54"/>
    <p:sldId id="1911" r:id="rId55"/>
    <p:sldId id="1913" r:id="rId56"/>
  </p:sldIdLst>
  <p:sldSz cx="12192000" cy="6858000"/>
  <p:notesSz cx="7099300" cy="10234613"/>
  <p:custDataLst>
    <p:tags r:id="rId59"/>
  </p:custDataLst>
  <p:defaultTex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5" userDrawn="1">
          <p15:clr>
            <a:srgbClr val="A4A3A4"/>
          </p15:clr>
        </p15:guide>
        <p15:guide id="2" orient="horz" pos="3521" userDrawn="1">
          <p15:clr>
            <a:srgbClr val="A4A3A4"/>
          </p15:clr>
        </p15:guide>
        <p15:guide id="3" orient="horz" pos="2507" userDrawn="1">
          <p15:clr>
            <a:srgbClr val="A4A3A4"/>
          </p15:clr>
        </p15:guide>
        <p15:guide id="4" orient="horz" pos="1643" userDrawn="1">
          <p15:clr>
            <a:srgbClr val="A4A3A4"/>
          </p15:clr>
        </p15:guide>
        <p15:guide id="5" pos="1928" userDrawn="1">
          <p15:clr>
            <a:srgbClr val="A4A3A4"/>
          </p15:clr>
        </p15:guide>
        <p15:guide id="6" pos="7308" userDrawn="1">
          <p15:clr>
            <a:srgbClr val="A4A3A4"/>
          </p15:clr>
        </p15:guide>
        <p15:guide id="7" pos="4513" userDrawn="1">
          <p15:clr>
            <a:srgbClr val="A4A3A4"/>
          </p15:clr>
        </p15:guide>
        <p15:guide id="8" pos="47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859"/>
    <a:srgbClr val="595959"/>
    <a:srgbClr val="F4F4F5"/>
    <a:srgbClr val="1A2A32"/>
    <a:srgbClr val="8B2131"/>
    <a:srgbClr val="FFAE67"/>
    <a:srgbClr val="EDA565"/>
    <a:srgbClr val="F2BC8C"/>
    <a:srgbClr val="087C78"/>
    <a:srgbClr val="0062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61" autoAdjust="0"/>
    <p:restoredTop sz="96196" autoAdjust="0"/>
  </p:normalViewPr>
  <p:slideViewPr>
    <p:cSldViewPr snapToGrid="0" snapToObjects="1">
      <p:cViewPr varScale="1">
        <p:scale>
          <a:sx n="83" d="100"/>
          <a:sy n="83" d="100"/>
        </p:scale>
        <p:origin x="126" y="300"/>
      </p:cViewPr>
      <p:guideLst>
        <p:guide orient="horz" pos="1305"/>
        <p:guide orient="horz" pos="3521"/>
        <p:guide orient="horz" pos="2507"/>
        <p:guide orient="horz" pos="1643"/>
        <p:guide pos="1928"/>
        <p:guide pos="7308"/>
        <p:guide pos="4513"/>
        <p:guide pos="4700"/>
      </p:guideLst>
    </p:cSldViewPr>
  </p:slideViewPr>
  <p:notesTextViewPr>
    <p:cViewPr>
      <p:scale>
        <a:sx n="3" d="2"/>
        <a:sy n="3" d="2"/>
      </p:scale>
      <p:origin x="0" y="0"/>
    </p:cViewPr>
  </p:notesTextViewPr>
  <p:sorterViewPr>
    <p:cViewPr>
      <p:scale>
        <a:sx n="30" d="100"/>
        <a:sy n="30" d="100"/>
      </p:scale>
      <p:origin x="0" y="0"/>
    </p:cViewPr>
  </p:sorterViewPr>
  <p:notesViewPr>
    <p:cSldViewPr snapToGrid="0" snapToObjects="1">
      <p:cViewPr varScale="1">
        <p:scale>
          <a:sx n="72" d="100"/>
          <a:sy n="72" d="100"/>
        </p:scale>
        <p:origin x="309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04541337794041E-2"/>
          <c:y val="6.0421444985128192E-2"/>
          <c:w val="0.8939000100631701"/>
          <c:h val="0.87915711002974362"/>
        </c:manualLayout>
      </c:layout>
      <c:barChart>
        <c:barDir val="bar"/>
        <c:grouping val="clustered"/>
        <c:varyColors val="0"/>
        <c:ser>
          <c:idx val="0"/>
          <c:order val="0"/>
          <c:tx>
            <c:strRef>
              <c:f>Feuil1!$B$1</c:f>
              <c:strCache>
                <c:ptCount val="1"/>
                <c:pt idx="0">
                  <c:v>Série 1</c:v>
                </c:pt>
              </c:strCache>
            </c:strRef>
          </c:tx>
          <c:spPr>
            <a:solidFill>
              <a:schemeClr val="accent4"/>
            </a:solidFill>
            <a:effectLst/>
            <a:scene3d>
              <a:camera prst="orthographicFront"/>
              <a:lightRig rig="threePt" dir="t"/>
            </a:scene3d>
          </c:spPr>
          <c:invertIfNegative val="0"/>
          <c:dLbls>
            <c:numFmt formatCode="0.0&quot;%&quot;" sourceLinked="0"/>
            <c:spPr>
              <a:noFill/>
            </c:spPr>
            <c:txPr>
              <a:bodyPr/>
              <a:lstStyle/>
              <a:p>
                <a:pPr>
                  <a:defRPr sz="120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Feuil1!$A$2:$A$9</c:f>
              <c:numCache>
                <c:formatCode>General</c:formatCode>
                <c:ptCount val="8"/>
              </c:numCache>
            </c:numRef>
          </c:cat>
          <c:val>
            <c:numRef>
              <c:f>Feuil1!$B$2:$B$9</c:f>
              <c:numCache>
                <c:formatCode>0.0</c:formatCode>
                <c:ptCount val="8"/>
                <c:pt idx="0">
                  <c:v>26.7</c:v>
                </c:pt>
                <c:pt idx="1">
                  <c:v>20.399999999999999</c:v>
                </c:pt>
                <c:pt idx="2">
                  <c:v>15.4</c:v>
                </c:pt>
                <c:pt idx="3">
                  <c:v>11.2</c:v>
                </c:pt>
                <c:pt idx="4">
                  <c:v>8.1</c:v>
                </c:pt>
                <c:pt idx="5">
                  <c:v>4.3</c:v>
                </c:pt>
                <c:pt idx="6">
                  <c:v>1</c:v>
                </c:pt>
                <c:pt idx="7">
                  <c:v>12.9</c:v>
                </c:pt>
              </c:numCache>
            </c:numRef>
          </c:val>
          <c:extLst>
            <c:ext xmlns:c16="http://schemas.microsoft.com/office/drawing/2014/chart" uri="{C3380CC4-5D6E-409C-BE32-E72D297353CC}">
              <c16:uniqueId val="{00000000-E1C4-4C75-ADDB-25030D4C48C9}"/>
            </c:ext>
          </c:extLst>
        </c:ser>
        <c:dLbls>
          <c:showLegendKey val="0"/>
          <c:showVal val="0"/>
          <c:showCatName val="0"/>
          <c:showSerName val="0"/>
          <c:showPercent val="0"/>
          <c:showBubbleSize val="0"/>
        </c:dLbls>
        <c:gapWidth val="100"/>
        <c:axId val="212975200"/>
        <c:axId val="212975760"/>
      </c:barChart>
      <c:catAx>
        <c:axId val="212975200"/>
        <c:scaling>
          <c:orientation val="maxMin"/>
        </c:scaling>
        <c:delete val="1"/>
        <c:axPos val="l"/>
        <c:numFmt formatCode="General" sourceLinked="0"/>
        <c:majorTickMark val="out"/>
        <c:minorTickMark val="none"/>
        <c:tickLblPos val="none"/>
        <c:crossAx val="212975760"/>
        <c:crosses val="autoZero"/>
        <c:auto val="1"/>
        <c:lblAlgn val="ctr"/>
        <c:lblOffset val="100"/>
        <c:noMultiLvlLbl val="0"/>
      </c:catAx>
      <c:valAx>
        <c:axId val="212975760"/>
        <c:scaling>
          <c:orientation val="minMax"/>
          <c:max val="100"/>
          <c:min val="0"/>
        </c:scaling>
        <c:delete val="1"/>
        <c:axPos val="t"/>
        <c:numFmt formatCode="0.0" sourceLinked="1"/>
        <c:majorTickMark val="out"/>
        <c:minorTickMark val="none"/>
        <c:tickLblPos val="none"/>
        <c:crossAx val="21297520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49994968414935E-2"/>
          <c:y val="4.6568374173719701E-2"/>
          <c:w val="0.86496364917130741"/>
          <c:h val="0.90686325165256054"/>
        </c:manualLayout>
      </c:layout>
      <c:barChart>
        <c:barDir val="bar"/>
        <c:grouping val="clustered"/>
        <c:varyColors val="0"/>
        <c:ser>
          <c:idx val="0"/>
          <c:order val="0"/>
          <c:tx>
            <c:strRef>
              <c:f>Feuil1!$B$1</c:f>
              <c:strCache>
                <c:ptCount val="1"/>
                <c:pt idx="0">
                  <c:v>Série 1</c:v>
                </c:pt>
              </c:strCache>
            </c:strRef>
          </c:tx>
          <c:spPr>
            <a:solidFill>
              <a:schemeClr val="accent1"/>
            </a:solidFill>
            <a:effectLst/>
            <a:scene3d>
              <a:camera prst="orthographicFront"/>
              <a:lightRig rig="threePt" dir="t"/>
            </a:scene3d>
          </c:spPr>
          <c:invertIfNegative val="0"/>
          <c:dPt>
            <c:idx val="0"/>
            <c:invertIfNegative val="0"/>
            <c:bubble3D val="0"/>
            <c:spPr>
              <a:solidFill>
                <a:schemeClr val="accent1">
                  <a:lumMod val="75000"/>
                </a:schemeClr>
              </a:solidFill>
              <a:effectLst/>
              <a:scene3d>
                <a:camera prst="orthographicFront"/>
                <a:lightRig rig="threePt" dir="t"/>
              </a:scene3d>
            </c:spPr>
            <c:extLst>
              <c:ext xmlns:c16="http://schemas.microsoft.com/office/drawing/2014/chart" uri="{C3380CC4-5D6E-409C-BE32-E72D297353CC}">
                <c16:uniqueId val="{0000000C-3296-4E4F-AF85-2B4A3B2254E7}"/>
              </c:ext>
            </c:extLst>
          </c:dPt>
          <c:dPt>
            <c:idx val="1"/>
            <c:invertIfNegative val="0"/>
            <c:bubble3D val="0"/>
            <c:extLst>
              <c:ext xmlns:c16="http://schemas.microsoft.com/office/drawing/2014/chart" uri="{C3380CC4-5D6E-409C-BE32-E72D297353CC}">
                <c16:uniqueId val="{00000001-3296-4E4F-AF85-2B4A3B2254E7}"/>
              </c:ext>
            </c:extLst>
          </c:dPt>
          <c:dPt>
            <c:idx val="2"/>
            <c:invertIfNegative val="0"/>
            <c:bubble3D val="0"/>
            <c:extLst>
              <c:ext xmlns:c16="http://schemas.microsoft.com/office/drawing/2014/chart" uri="{C3380CC4-5D6E-409C-BE32-E72D297353CC}">
                <c16:uniqueId val="{00000003-3296-4E4F-AF85-2B4A3B2254E7}"/>
              </c:ext>
            </c:extLst>
          </c:dPt>
          <c:dPt>
            <c:idx val="3"/>
            <c:invertIfNegative val="0"/>
            <c:bubble3D val="0"/>
            <c:extLst>
              <c:ext xmlns:c16="http://schemas.microsoft.com/office/drawing/2014/chart" uri="{C3380CC4-5D6E-409C-BE32-E72D297353CC}">
                <c16:uniqueId val="{00000005-3296-4E4F-AF85-2B4A3B2254E7}"/>
              </c:ext>
            </c:extLst>
          </c:dPt>
          <c:dPt>
            <c:idx val="4"/>
            <c:invertIfNegative val="0"/>
            <c:bubble3D val="0"/>
            <c:extLst>
              <c:ext xmlns:c16="http://schemas.microsoft.com/office/drawing/2014/chart" uri="{C3380CC4-5D6E-409C-BE32-E72D297353CC}">
                <c16:uniqueId val="{00000007-3296-4E4F-AF85-2B4A3B2254E7}"/>
              </c:ext>
            </c:extLst>
          </c:dPt>
          <c:dPt>
            <c:idx val="5"/>
            <c:invertIfNegative val="0"/>
            <c:bubble3D val="0"/>
            <c:spPr>
              <a:solidFill>
                <a:schemeClr val="accent1">
                  <a:lumMod val="75000"/>
                </a:schemeClr>
              </a:solidFill>
              <a:effectLst/>
              <a:scene3d>
                <a:camera prst="orthographicFront"/>
                <a:lightRig rig="threePt" dir="t"/>
              </a:scene3d>
            </c:spPr>
            <c:extLst>
              <c:ext xmlns:c16="http://schemas.microsoft.com/office/drawing/2014/chart" uri="{C3380CC4-5D6E-409C-BE32-E72D297353CC}">
                <c16:uniqueId val="{00000009-3296-4E4F-AF85-2B4A3B2254E7}"/>
              </c:ext>
            </c:extLst>
          </c:dPt>
          <c:dPt>
            <c:idx val="6"/>
            <c:invertIfNegative val="0"/>
            <c:bubble3D val="0"/>
            <c:spPr>
              <a:solidFill>
                <a:schemeClr val="accent1">
                  <a:lumMod val="75000"/>
                </a:schemeClr>
              </a:solidFill>
              <a:effectLst/>
              <a:scene3d>
                <a:camera prst="orthographicFront"/>
                <a:lightRig rig="threePt" dir="t"/>
              </a:scene3d>
            </c:spPr>
            <c:extLst>
              <c:ext xmlns:c16="http://schemas.microsoft.com/office/drawing/2014/chart" uri="{C3380CC4-5D6E-409C-BE32-E72D297353CC}">
                <c16:uniqueId val="{0000000B-3296-4E4F-AF85-2B4A3B2254E7}"/>
              </c:ext>
            </c:extLst>
          </c:dPt>
          <c:dLbls>
            <c:dLbl>
              <c:idx val="0"/>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C-3296-4E4F-AF85-2B4A3B2254E7}"/>
                </c:ext>
              </c:extLst>
            </c:dLbl>
            <c:dLbl>
              <c:idx val="1"/>
              <c:numFmt formatCode="0.0&quot;%&quot;" sourceLinked="0"/>
              <c:spPr>
                <a:noFill/>
              </c:spPr>
              <c:txPr>
                <a:bodyPr/>
                <a:lstStyle/>
                <a:p>
                  <a:pPr>
                    <a:defRPr sz="120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1-3296-4E4F-AF85-2B4A3B2254E7}"/>
                </c:ext>
              </c:extLst>
            </c:dLbl>
            <c:dLbl>
              <c:idx val="2"/>
              <c:numFmt formatCode="0.0&quot;%&quot;" sourceLinked="0"/>
              <c:spPr>
                <a:noFill/>
              </c:spPr>
              <c:txPr>
                <a:bodyPr/>
                <a:lstStyle/>
                <a:p>
                  <a:pPr>
                    <a:defRPr sz="120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3-3296-4E4F-AF85-2B4A3B2254E7}"/>
                </c:ext>
              </c:extLst>
            </c:dLbl>
            <c:dLbl>
              <c:idx val="3"/>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5-3296-4E4F-AF85-2B4A3B2254E7}"/>
                </c:ext>
              </c:extLst>
            </c:dLbl>
            <c:dLbl>
              <c:idx val="4"/>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7-3296-4E4F-AF85-2B4A3B2254E7}"/>
                </c:ext>
              </c:extLst>
            </c:dLbl>
            <c:dLbl>
              <c:idx val="5"/>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9-3296-4E4F-AF85-2B4A3B2254E7}"/>
                </c:ext>
              </c:extLst>
            </c:dLbl>
            <c:dLbl>
              <c:idx val="6"/>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B-3296-4E4F-AF85-2B4A3B2254E7}"/>
                </c:ext>
              </c:extLst>
            </c:dLbl>
            <c:dLbl>
              <c:idx val="7"/>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D-3296-4E4F-AF85-2B4A3B2254E7}"/>
                </c:ext>
              </c:extLst>
            </c:dLbl>
            <c:numFmt formatCode="0.0&quot;%&quot;" sourceLinked="0"/>
            <c:spPr>
              <a:noFill/>
            </c:spPr>
            <c:txPr>
              <a:bodyPr/>
              <a:lstStyle/>
              <a:p>
                <a:pPr>
                  <a:defRPr sz="120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7"/>
                <c:pt idx="0">
                  <c:v>-- ST A plusieurs</c:v>
                </c:pt>
                <c:pt idx="1">
                  <c:v>Avec des amis</c:v>
                </c:pt>
                <c:pt idx="2">
                  <c:v>Avec des membres de votre famille</c:v>
                </c:pt>
                <c:pt idx="3">
                  <c:v>Avec d'autres personnes</c:v>
                </c:pt>
                <c:pt idx="4">
                  <c:v>En couple</c:v>
                </c:pt>
                <c:pt idx="5">
                  <c:v>-- Seul</c:v>
                </c:pt>
                <c:pt idx="6">
                  <c:v>-- Vous n'allez rien faire de spécial, vous ne souhaitez pas fêter le réveillon du nouvel an</c:v>
                </c:pt>
              </c:strCache>
            </c:strRef>
          </c:cat>
          <c:val>
            <c:numRef>
              <c:f>Feuil1!$B$2:$B$9</c:f>
              <c:numCache>
                <c:formatCode>0.0</c:formatCode>
                <c:ptCount val="8"/>
                <c:pt idx="0">
                  <c:v>80.7</c:v>
                </c:pt>
                <c:pt idx="1">
                  <c:v>27</c:v>
                </c:pt>
                <c:pt idx="2">
                  <c:v>41.6</c:v>
                </c:pt>
                <c:pt idx="3">
                  <c:v>2.7</c:v>
                </c:pt>
                <c:pt idx="4">
                  <c:v>26.7</c:v>
                </c:pt>
                <c:pt idx="5">
                  <c:v>8.6</c:v>
                </c:pt>
                <c:pt idx="6">
                  <c:v>10.7</c:v>
                </c:pt>
              </c:numCache>
            </c:numRef>
          </c:val>
          <c:extLst>
            <c:ext xmlns:c16="http://schemas.microsoft.com/office/drawing/2014/chart" uri="{C3380CC4-5D6E-409C-BE32-E72D297353CC}">
              <c16:uniqueId val="{0000000E-3296-4E4F-AF85-2B4A3B2254E7}"/>
            </c:ext>
          </c:extLst>
        </c:ser>
        <c:dLbls>
          <c:showLegendKey val="0"/>
          <c:showVal val="0"/>
          <c:showCatName val="0"/>
          <c:showSerName val="0"/>
          <c:showPercent val="0"/>
          <c:showBubbleSize val="0"/>
        </c:dLbls>
        <c:gapWidth val="100"/>
        <c:axId val="215935024"/>
        <c:axId val="215935584"/>
      </c:barChart>
      <c:catAx>
        <c:axId val="215935024"/>
        <c:scaling>
          <c:orientation val="maxMin"/>
        </c:scaling>
        <c:delete val="1"/>
        <c:axPos val="l"/>
        <c:numFmt formatCode="General" sourceLinked="0"/>
        <c:majorTickMark val="out"/>
        <c:minorTickMark val="none"/>
        <c:tickLblPos val="none"/>
        <c:crossAx val="215935584"/>
        <c:crosses val="autoZero"/>
        <c:auto val="1"/>
        <c:lblAlgn val="ctr"/>
        <c:lblOffset val="100"/>
        <c:noMultiLvlLbl val="0"/>
      </c:catAx>
      <c:valAx>
        <c:axId val="215935584"/>
        <c:scaling>
          <c:orientation val="minMax"/>
          <c:max val="120"/>
          <c:min val="0"/>
        </c:scaling>
        <c:delete val="1"/>
        <c:axPos val="t"/>
        <c:numFmt formatCode="0.0" sourceLinked="1"/>
        <c:majorTickMark val="out"/>
        <c:minorTickMark val="none"/>
        <c:tickLblPos val="nextTo"/>
        <c:crossAx val="21593502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49994968414935E-2"/>
          <c:y val="4.6568374173719701E-2"/>
          <c:w val="0.72454875220307446"/>
          <c:h val="0.90686325165256054"/>
        </c:manualLayout>
      </c:layout>
      <c:barChart>
        <c:barDir val="bar"/>
        <c:grouping val="clustered"/>
        <c:varyColors val="0"/>
        <c:ser>
          <c:idx val="0"/>
          <c:order val="0"/>
          <c:tx>
            <c:strRef>
              <c:f>Feuil1!$B$1</c:f>
              <c:strCache>
                <c:ptCount val="1"/>
                <c:pt idx="0">
                  <c:v>Série 1</c:v>
                </c:pt>
              </c:strCache>
            </c:strRef>
          </c:tx>
          <c:spPr>
            <a:solidFill>
              <a:schemeClr val="accent1">
                <a:lumMod val="75000"/>
              </a:schemeClr>
            </a:solidFill>
            <a:effectLst/>
            <a:scene3d>
              <a:camera prst="orthographicFront"/>
              <a:lightRig rig="threePt" dir="t"/>
            </a:scene3d>
            <a:sp3d/>
          </c:spPr>
          <c:invertIfNegative val="0"/>
          <c:dPt>
            <c:idx val="0"/>
            <c:invertIfNegative val="0"/>
            <c:bubble3D val="0"/>
            <c:extLst>
              <c:ext xmlns:c16="http://schemas.microsoft.com/office/drawing/2014/chart" uri="{C3380CC4-5D6E-409C-BE32-E72D297353CC}">
                <c16:uniqueId val="{00000001-D165-4139-A535-AC325E2A1826}"/>
              </c:ext>
            </c:extLst>
          </c:dPt>
          <c:dPt>
            <c:idx val="1"/>
            <c:invertIfNegative val="0"/>
            <c:bubble3D val="0"/>
            <c:extLst>
              <c:ext xmlns:c16="http://schemas.microsoft.com/office/drawing/2014/chart" uri="{C3380CC4-5D6E-409C-BE32-E72D297353CC}">
                <c16:uniqueId val="{00000003-D165-4139-A535-AC325E2A1826}"/>
              </c:ext>
            </c:extLst>
          </c:dPt>
          <c:dPt>
            <c:idx val="2"/>
            <c:invertIfNegative val="0"/>
            <c:bubble3D val="0"/>
            <c:spPr>
              <a:solidFill>
                <a:schemeClr val="accent1"/>
              </a:solidFill>
              <a:effectLst/>
              <a:scene3d>
                <a:camera prst="orthographicFront"/>
                <a:lightRig rig="threePt" dir="t"/>
              </a:scene3d>
              <a:sp3d/>
            </c:spPr>
            <c:extLst>
              <c:ext xmlns:c16="http://schemas.microsoft.com/office/drawing/2014/chart" uri="{C3380CC4-5D6E-409C-BE32-E72D297353CC}">
                <c16:uniqueId val="{00000009-D165-4139-A535-AC325E2A1826}"/>
              </c:ext>
            </c:extLst>
          </c:dPt>
          <c:dPt>
            <c:idx val="3"/>
            <c:invertIfNegative val="0"/>
            <c:bubble3D val="0"/>
            <c:spPr>
              <a:solidFill>
                <a:schemeClr val="accent1"/>
              </a:solidFill>
              <a:effectLst/>
              <a:scene3d>
                <a:camera prst="orthographicFront"/>
                <a:lightRig rig="threePt" dir="t"/>
              </a:scene3d>
              <a:sp3d/>
            </c:spPr>
            <c:extLst>
              <c:ext xmlns:c16="http://schemas.microsoft.com/office/drawing/2014/chart" uri="{C3380CC4-5D6E-409C-BE32-E72D297353CC}">
                <c16:uniqueId val="{0000000A-D165-4139-A535-AC325E2A1826}"/>
              </c:ext>
            </c:extLst>
          </c:dPt>
          <c:dPt>
            <c:idx val="4"/>
            <c:invertIfNegative val="0"/>
            <c:bubble3D val="0"/>
            <c:spPr>
              <a:solidFill>
                <a:schemeClr val="accent1"/>
              </a:solidFill>
              <a:effectLst/>
              <a:scene3d>
                <a:camera prst="orthographicFront"/>
                <a:lightRig rig="threePt" dir="t"/>
              </a:scene3d>
              <a:sp3d/>
            </c:spPr>
            <c:extLst>
              <c:ext xmlns:c16="http://schemas.microsoft.com/office/drawing/2014/chart" uri="{C3380CC4-5D6E-409C-BE32-E72D297353CC}">
                <c16:uniqueId val="{0000000B-D165-4139-A535-AC325E2A1826}"/>
              </c:ext>
            </c:extLst>
          </c:dPt>
          <c:dPt>
            <c:idx val="5"/>
            <c:invertIfNegative val="0"/>
            <c:bubble3D val="0"/>
            <c:spPr>
              <a:solidFill>
                <a:schemeClr val="accent1"/>
              </a:solidFill>
              <a:effectLst/>
              <a:scene3d>
                <a:camera prst="orthographicFront"/>
                <a:lightRig rig="threePt" dir="t"/>
              </a:scene3d>
              <a:sp3d/>
            </c:spPr>
            <c:extLst>
              <c:ext xmlns:c16="http://schemas.microsoft.com/office/drawing/2014/chart" uri="{C3380CC4-5D6E-409C-BE32-E72D297353CC}">
                <c16:uniqueId val="{0000000C-D165-4139-A535-AC325E2A1826}"/>
              </c:ext>
            </c:extLst>
          </c:dPt>
          <c:dPt>
            <c:idx val="6"/>
            <c:invertIfNegative val="0"/>
            <c:bubble3D val="0"/>
            <c:spPr>
              <a:solidFill>
                <a:schemeClr val="accent1"/>
              </a:solidFill>
              <a:effectLst/>
              <a:scene3d>
                <a:camera prst="orthographicFront"/>
                <a:lightRig rig="threePt" dir="t"/>
              </a:scene3d>
              <a:sp3d/>
            </c:spPr>
            <c:extLst>
              <c:ext xmlns:c16="http://schemas.microsoft.com/office/drawing/2014/chart" uri="{C3380CC4-5D6E-409C-BE32-E72D297353CC}">
                <c16:uniqueId val="{0000000D-D165-4139-A535-AC325E2A1826}"/>
              </c:ext>
            </c:extLst>
          </c:dPt>
          <c:dPt>
            <c:idx val="7"/>
            <c:invertIfNegative val="0"/>
            <c:bubble3D val="0"/>
            <c:spPr>
              <a:solidFill>
                <a:schemeClr val="accent1"/>
              </a:solidFill>
              <a:effectLst/>
              <a:scene3d>
                <a:camera prst="orthographicFront"/>
                <a:lightRig rig="threePt" dir="t"/>
              </a:scene3d>
              <a:sp3d/>
            </c:spPr>
            <c:extLst>
              <c:ext xmlns:c16="http://schemas.microsoft.com/office/drawing/2014/chart" uri="{C3380CC4-5D6E-409C-BE32-E72D297353CC}">
                <c16:uniqueId val="{0000000E-D165-4139-A535-AC325E2A1826}"/>
              </c:ext>
            </c:extLst>
          </c:dPt>
          <c:dPt>
            <c:idx val="8"/>
            <c:invertIfNegative val="0"/>
            <c:bubble3D val="0"/>
            <c:spPr>
              <a:solidFill>
                <a:schemeClr val="accent1"/>
              </a:solidFill>
              <a:effectLst/>
              <a:scene3d>
                <a:camera prst="orthographicFront"/>
                <a:lightRig rig="threePt" dir="t"/>
              </a:scene3d>
              <a:sp3d/>
            </c:spPr>
            <c:extLst>
              <c:ext xmlns:c16="http://schemas.microsoft.com/office/drawing/2014/chart" uri="{C3380CC4-5D6E-409C-BE32-E72D297353CC}">
                <c16:uniqueId val="{0000000F-D165-4139-A535-AC325E2A1826}"/>
              </c:ext>
            </c:extLst>
          </c:dPt>
          <c:dPt>
            <c:idx val="9"/>
            <c:invertIfNegative val="0"/>
            <c:bubble3D val="0"/>
            <c:spPr>
              <a:solidFill>
                <a:schemeClr val="accent1"/>
              </a:solidFill>
              <a:effectLst/>
              <a:scene3d>
                <a:camera prst="orthographicFront"/>
                <a:lightRig rig="threePt" dir="t"/>
              </a:scene3d>
              <a:sp3d/>
            </c:spPr>
            <c:extLst>
              <c:ext xmlns:c16="http://schemas.microsoft.com/office/drawing/2014/chart" uri="{C3380CC4-5D6E-409C-BE32-E72D297353CC}">
                <c16:uniqueId val="{00000010-D165-4139-A535-AC325E2A1826}"/>
              </c:ext>
            </c:extLst>
          </c:dPt>
          <c:dPt>
            <c:idx val="10"/>
            <c:invertIfNegative val="0"/>
            <c:bubble3D val="0"/>
            <c:extLst>
              <c:ext xmlns:c16="http://schemas.microsoft.com/office/drawing/2014/chart" uri="{C3380CC4-5D6E-409C-BE32-E72D297353CC}">
                <c16:uniqueId val="{00000005-D165-4139-A535-AC325E2A1826}"/>
              </c:ext>
            </c:extLst>
          </c:dPt>
          <c:dPt>
            <c:idx val="11"/>
            <c:invertIfNegative val="0"/>
            <c:bubble3D val="0"/>
            <c:extLst>
              <c:ext xmlns:c16="http://schemas.microsoft.com/office/drawing/2014/chart" uri="{C3380CC4-5D6E-409C-BE32-E72D297353CC}">
                <c16:uniqueId val="{00000007-D165-4139-A535-AC325E2A1826}"/>
              </c:ext>
            </c:extLst>
          </c:dPt>
          <c:dLbls>
            <c:dLbl>
              <c:idx val="0"/>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1-D165-4139-A535-AC325E2A1826}"/>
                </c:ext>
              </c:extLst>
            </c:dLbl>
            <c:dLbl>
              <c:idx val="1"/>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3-D165-4139-A535-AC325E2A1826}"/>
                </c:ext>
              </c:extLst>
            </c:dLbl>
            <c:dLbl>
              <c:idx val="10"/>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5-D165-4139-A535-AC325E2A1826}"/>
                </c:ext>
              </c:extLst>
            </c:dLbl>
            <c:dLbl>
              <c:idx val="11"/>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7-D165-4139-A535-AC325E2A1826}"/>
                </c:ext>
              </c:extLst>
            </c:dLbl>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Feuil1!$A$2:$A$13</c:f>
              <c:strCache>
                <c:ptCount val="12"/>
                <c:pt idx="0">
                  <c:v>-- ST A votre domicile</c:v>
                </c:pt>
                <c:pt idx="1">
                  <c:v>-- ST Hors domicile</c:v>
                </c:pt>
                <c:pt idx="10">
                  <c:v>A votre domicile ET Dans d'autres lieux que votre domicile</c:v>
                </c:pt>
                <c:pt idx="11">
                  <c:v>Vous ne savez pas encore</c:v>
                </c:pt>
              </c:strCache>
            </c:strRef>
          </c:cat>
          <c:val>
            <c:numRef>
              <c:f>Feuil1!$B$2:$B$13</c:f>
              <c:numCache>
                <c:formatCode>0.0</c:formatCode>
                <c:ptCount val="12"/>
                <c:pt idx="0">
                  <c:v>46.4</c:v>
                </c:pt>
                <c:pt idx="1">
                  <c:v>39.6</c:v>
                </c:pt>
                <c:pt idx="2">
                  <c:v>20.7</c:v>
                </c:pt>
                <c:pt idx="3">
                  <c:v>17.100000000000001</c:v>
                </c:pt>
                <c:pt idx="4">
                  <c:v>4.4000000000000004</c:v>
                </c:pt>
                <c:pt idx="5">
                  <c:v>2.9</c:v>
                </c:pt>
                <c:pt idx="6">
                  <c:v>1.5</c:v>
                </c:pt>
                <c:pt idx="7">
                  <c:v>1.2</c:v>
                </c:pt>
                <c:pt idx="8">
                  <c:v>0.9</c:v>
                </c:pt>
                <c:pt idx="9">
                  <c:v>0.8</c:v>
                </c:pt>
                <c:pt idx="10">
                  <c:v>5.7</c:v>
                </c:pt>
                <c:pt idx="11">
                  <c:v>8.4</c:v>
                </c:pt>
              </c:numCache>
            </c:numRef>
          </c:val>
          <c:extLst>
            <c:ext xmlns:c16="http://schemas.microsoft.com/office/drawing/2014/chart" uri="{C3380CC4-5D6E-409C-BE32-E72D297353CC}">
              <c16:uniqueId val="{00000008-D165-4139-A535-AC325E2A1826}"/>
            </c:ext>
          </c:extLst>
        </c:ser>
        <c:dLbls>
          <c:showLegendKey val="0"/>
          <c:showVal val="0"/>
          <c:showCatName val="0"/>
          <c:showSerName val="0"/>
          <c:showPercent val="0"/>
          <c:showBubbleSize val="0"/>
        </c:dLbls>
        <c:gapWidth val="100"/>
        <c:axId val="215997520"/>
        <c:axId val="215998080"/>
      </c:barChart>
      <c:catAx>
        <c:axId val="215997520"/>
        <c:scaling>
          <c:orientation val="maxMin"/>
        </c:scaling>
        <c:delete val="1"/>
        <c:axPos val="l"/>
        <c:numFmt formatCode="General" sourceLinked="0"/>
        <c:majorTickMark val="out"/>
        <c:minorTickMark val="none"/>
        <c:tickLblPos val="none"/>
        <c:crossAx val="215998080"/>
        <c:crosses val="autoZero"/>
        <c:auto val="1"/>
        <c:lblAlgn val="ctr"/>
        <c:lblOffset val="100"/>
        <c:noMultiLvlLbl val="0"/>
      </c:catAx>
      <c:valAx>
        <c:axId val="215998080"/>
        <c:scaling>
          <c:orientation val="minMax"/>
          <c:max val="100"/>
          <c:min val="0"/>
        </c:scaling>
        <c:delete val="1"/>
        <c:axPos val="t"/>
        <c:numFmt formatCode="0.0" sourceLinked="1"/>
        <c:majorTickMark val="out"/>
        <c:minorTickMark val="none"/>
        <c:tickLblPos val="none"/>
        <c:crossAx val="21599752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effectLst/>
            <a:scene3d>
              <a:camera prst="orthographicFront"/>
              <a:lightRig rig="threePt" dir="t"/>
            </a:scene3d>
            <a:sp3d/>
          </c:spPr>
          <c:invertIfNegative val="0"/>
          <c:dPt>
            <c:idx val="3"/>
            <c:invertIfNegative val="0"/>
            <c:bubble3D val="0"/>
            <c:spPr>
              <a:solidFill>
                <a:schemeClr val="bg1">
                  <a:lumMod val="75000"/>
                </a:schemeClr>
              </a:solidFill>
              <a:effectLst/>
              <a:scene3d>
                <a:camera prst="orthographicFront"/>
                <a:lightRig rig="threePt" dir="t"/>
              </a:scene3d>
              <a:sp3d/>
            </c:spPr>
            <c:extLst>
              <c:ext xmlns:c16="http://schemas.microsoft.com/office/drawing/2014/chart" uri="{C3380CC4-5D6E-409C-BE32-E72D297353CC}">
                <c16:uniqueId val="{00000000-6850-4C37-8321-BB11850405FE}"/>
              </c:ext>
            </c:extLst>
          </c:dPt>
          <c:dLbls>
            <c:dLbl>
              <c:idx val="0"/>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0-982F-4D5C-8E78-53D8EB05A3E3}"/>
                </c:ext>
              </c:extLst>
            </c:dLbl>
            <c:dLbl>
              <c:idx val="1"/>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1-982F-4D5C-8E78-53D8EB05A3E3}"/>
                </c:ext>
              </c:extLst>
            </c:dLbl>
            <c:numFmt formatCode="0.0&quot;%&quot;" sourceLinked="0"/>
            <c:spPr>
              <a:noFill/>
            </c:spPr>
            <c:txPr>
              <a:bodyPr/>
              <a:lstStyle/>
              <a:p>
                <a:pPr>
                  <a:defRPr sz="1200" b="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En France, dans votre région</c:v>
                </c:pt>
                <c:pt idx="1">
                  <c:v>En France, en dehors de votre région</c:v>
                </c:pt>
                <c:pt idx="2">
                  <c:v>A l’étranger</c:v>
                </c:pt>
                <c:pt idx="3">
                  <c:v>vous ne savez pas</c:v>
                </c:pt>
              </c:strCache>
            </c:strRef>
          </c:cat>
          <c:val>
            <c:numRef>
              <c:f>Feuil1!$B$2:$B$5</c:f>
              <c:numCache>
                <c:formatCode>0.0</c:formatCode>
                <c:ptCount val="4"/>
                <c:pt idx="0">
                  <c:v>72.7</c:v>
                </c:pt>
                <c:pt idx="1">
                  <c:v>17.8</c:v>
                </c:pt>
                <c:pt idx="2">
                  <c:v>3.9</c:v>
                </c:pt>
                <c:pt idx="3">
                  <c:v>5.7</c:v>
                </c:pt>
              </c:numCache>
            </c:numRef>
          </c:val>
          <c:extLst>
            <c:ext xmlns:c16="http://schemas.microsoft.com/office/drawing/2014/chart" uri="{C3380CC4-5D6E-409C-BE32-E72D297353CC}">
              <c16:uniqueId val="{00000002-982F-4D5C-8E78-53D8EB05A3E3}"/>
            </c:ext>
          </c:extLst>
        </c:ser>
        <c:dLbls>
          <c:showLegendKey val="0"/>
          <c:showVal val="0"/>
          <c:showCatName val="0"/>
          <c:showSerName val="0"/>
          <c:showPercent val="0"/>
          <c:showBubbleSize val="0"/>
        </c:dLbls>
        <c:gapWidth val="100"/>
        <c:axId val="217030672"/>
        <c:axId val="217031232"/>
      </c:barChart>
      <c:catAx>
        <c:axId val="217030672"/>
        <c:scaling>
          <c:orientation val="maxMin"/>
        </c:scaling>
        <c:delete val="1"/>
        <c:axPos val="l"/>
        <c:numFmt formatCode="General" sourceLinked="0"/>
        <c:majorTickMark val="out"/>
        <c:minorTickMark val="none"/>
        <c:tickLblPos val="none"/>
        <c:crossAx val="217031232"/>
        <c:crosses val="autoZero"/>
        <c:auto val="1"/>
        <c:lblAlgn val="ctr"/>
        <c:lblOffset val="100"/>
        <c:noMultiLvlLbl val="0"/>
      </c:catAx>
      <c:valAx>
        <c:axId val="217031232"/>
        <c:scaling>
          <c:orientation val="minMax"/>
          <c:max val="100"/>
          <c:min val="0"/>
        </c:scaling>
        <c:delete val="1"/>
        <c:axPos val="t"/>
        <c:numFmt formatCode="0.0" sourceLinked="1"/>
        <c:majorTickMark val="out"/>
        <c:minorTickMark val="none"/>
        <c:tickLblPos val="none"/>
        <c:crossAx val="217030672"/>
        <c:crosses val="autoZero"/>
        <c:crossBetween val="between"/>
      </c:valAx>
      <c:spPr>
        <a:noFill/>
        <a:ln w="25400">
          <a:noFill/>
        </a:ln>
      </c:spPr>
    </c:plotArea>
    <c:plotVisOnly val="1"/>
    <c:dispBlanksAs val="gap"/>
    <c:showDLblsOverMax val="0"/>
  </c:chart>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49994968414935E-2"/>
          <c:y val="4.6568374173719701E-2"/>
          <c:w val="0.36988010631138746"/>
          <c:h val="0.90686325165256054"/>
        </c:manualLayout>
      </c:layout>
      <c:barChart>
        <c:barDir val="bar"/>
        <c:grouping val="clustered"/>
        <c:varyColors val="0"/>
        <c:ser>
          <c:idx val="0"/>
          <c:order val="0"/>
          <c:tx>
            <c:strRef>
              <c:f>Feuil1!$B$1</c:f>
              <c:strCache>
                <c:ptCount val="1"/>
                <c:pt idx="0">
                  <c:v>Série 1</c:v>
                </c:pt>
              </c:strCache>
            </c:strRef>
          </c:tx>
          <c:spPr>
            <a:solidFill>
              <a:schemeClr val="accent1"/>
            </a:solidFill>
            <a:effectLst/>
            <a:scene3d>
              <a:camera prst="orthographicFront"/>
              <a:lightRig rig="threePt" dir="t"/>
            </a:scene3d>
            <a:sp3d/>
          </c:spPr>
          <c:invertIfNegative val="0"/>
          <c:dPt>
            <c:idx val="0"/>
            <c:invertIfNegative val="0"/>
            <c:bubble3D val="0"/>
            <c:spPr>
              <a:solidFill>
                <a:schemeClr val="accent1">
                  <a:lumMod val="75000"/>
                </a:schemeClr>
              </a:solidFill>
              <a:effectLst/>
              <a:scene3d>
                <a:camera prst="orthographicFront"/>
                <a:lightRig rig="threePt" dir="t"/>
              </a:scene3d>
              <a:sp3d/>
            </c:spPr>
            <c:extLst>
              <c:ext xmlns:c16="http://schemas.microsoft.com/office/drawing/2014/chart" uri="{C3380CC4-5D6E-409C-BE32-E72D297353CC}">
                <c16:uniqueId val="{00000001-B711-4B28-BD7A-A653DCDA7D8E}"/>
              </c:ext>
            </c:extLst>
          </c:dPt>
          <c:dPt>
            <c:idx val="5"/>
            <c:invertIfNegative val="0"/>
            <c:bubble3D val="0"/>
            <c:spPr>
              <a:solidFill>
                <a:schemeClr val="accent1">
                  <a:lumMod val="75000"/>
                </a:schemeClr>
              </a:solidFill>
              <a:effectLst/>
              <a:scene3d>
                <a:camera prst="orthographicFront"/>
                <a:lightRig rig="threePt" dir="t"/>
              </a:scene3d>
              <a:sp3d/>
            </c:spPr>
            <c:extLst>
              <c:ext xmlns:c16="http://schemas.microsoft.com/office/drawing/2014/chart" uri="{C3380CC4-5D6E-409C-BE32-E72D297353CC}">
                <c16:uniqueId val="{00000003-B711-4B28-BD7A-A653DCDA7D8E}"/>
              </c:ext>
            </c:extLst>
          </c:dPt>
          <c:dPt>
            <c:idx val="11"/>
            <c:invertIfNegative val="0"/>
            <c:bubble3D val="0"/>
            <c:spPr>
              <a:solidFill>
                <a:schemeClr val="accent1">
                  <a:lumMod val="75000"/>
                </a:schemeClr>
              </a:solidFill>
              <a:effectLst/>
              <a:scene3d>
                <a:camera prst="orthographicFront"/>
                <a:lightRig rig="threePt" dir="t"/>
              </a:scene3d>
              <a:sp3d/>
            </c:spPr>
            <c:extLst>
              <c:ext xmlns:c16="http://schemas.microsoft.com/office/drawing/2014/chart" uri="{C3380CC4-5D6E-409C-BE32-E72D297353CC}">
                <c16:uniqueId val="{00000005-B711-4B28-BD7A-A653DCDA7D8E}"/>
              </c:ext>
            </c:extLst>
          </c:dPt>
          <c:dLbls>
            <c:dLbl>
              <c:idx val="0"/>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1-B711-4B28-BD7A-A653DCDA7D8E}"/>
                </c:ext>
              </c:extLst>
            </c:dLbl>
            <c:dLbl>
              <c:idx val="1"/>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6-B711-4B28-BD7A-A653DCDA7D8E}"/>
                </c:ext>
              </c:extLst>
            </c:dLbl>
            <c:dLbl>
              <c:idx val="2"/>
              <c:numFmt formatCode="0.0&quot;%&quot;" sourceLinked="0"/>
              <c:spPr>
                <a:noFill/>
              </c:spPr>
              <c:txPr>
                <a:bodyPr/>
                <a:lstStyle/>
                <a:p>
                  <a:pPr>
                    <a:defRPr sz="120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7-B711-4B28-BD7A-A653DCDA7D8E}"/>
                </c:ext>
              </c:extLst>
            </c:dLbl>
            <c:dLbl>
              <c:idx val="3"/>
              <c:numFmt formatCode="0.0&quot;%&quot;" sourceLinked="0"/>
              <c:spPr>
                <a:noFill/>
              </c:spPr>
              <c:txPr>
                <a:bodyPr/>
                <a:lstStyle/>
                <a:p>
                  <a:pPr algn="ctr" rtl="0">
                    <a:defRPr lang="en-US" sz="1200" b="0" i="1" u="none" strike="noStrike" kern="1200" baseline="0">
                      <a:solidFill>
                        <a:srgbClr val="595959"/>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8-B711-4B28-BD7A-A653DCDA7D8E}"/>
                </c:ext>
              </c:extLst>
            </c:dLbl>
            <c:dLbl>
              <c:idx val="4"/>
              <c:numFmt formatCode="0.0&quot;%&quot;" sourceLinked="0"/>
              <c:spPr>
                <a:noFill/>
              </c:spPr>
              <c:txPr>
                <a:bodyPr/>
                <a:lstStyle/>
                <a:p>
                  <a:pPr algn="ctr" rtl="0">
                    <a:defRPr lang="en-US" sz="1200" b="0" i="1" u="none" strike="noStrike" kern="1200" baseline="0">
                      <a:solidFill>
                        <a:srgbClr val="595959"/>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9-B711-4B28-BD7A-A653DCDA7D8E}"/>
                </c:ext>
              </c:extLst>
            </c:dLbl>
            <c:dLbl>
              <c:idx val="5"/>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3-B711-4B28-BD7A-A653DCDA7D8E}"/>
                </c:ext>
              </c:extLst>
            </c:dLbl>
            <c:dLbl>
              <c:idx val="6"/>
              <c:numFmt formatCode="0.0&quot;%&quot;" sourceLinked="0"/>
              <c:spPr>
                <a:noFill/>
              </c:spPr>
              <c:txPr>
                <a:bodyPr/>
                <a:lstStyle/>
                <a:p>
                  <a:pPr algn="ctr" rtl="0">
                    <a:defRPr lang="en-US" sz="1200" b="0" i="1" u="none" strike="noStrike" kern="1200" baseline="0">
                      <a:solidFill>
                        <a:srgbClr val="595959"/>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A-B711-4B28-BD7A-A653DCDA7D8E}"/>
                </c:ext>
              </c:extLst>
            </c:dLbl>
            <c:dLbl>
              <c:idx val="7"/>
              <c:numFmt formatCode="0.0&quot;%&quot;" sourceLinked="0"/>
              <c:spPr>
                <a:noFill/>
              </c:spPr>
              <c:txPr>
                <a:bodyPr/>
                <a:lstStyle/>
                <a:p>
                  <a:pPr algn="ctr" rtl="0">
                    <a:defRPr lang="en-US" sz="1200" b="0" i="1" u="none" strike="noStrike" kern="1200" baseline="0">
                      <a:solidFill>
                        <a:srgbClr val="595959"/>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B-B711-4B28-BD7A-A653DCDA7D8E}"/>
                </c:ext>
              </c:extLst>
            </c:dLbl>
            <c:dLbl>
              <c:idx val="8"/>
              <c:numFmt formatCode="0.0&quot;%&quot;" sourceLinked="0"/>
              <c:spPr>
                <a:noFill/>
              </c:spPr>
              <c:txPr>
                <a:bodyPr/>
                <a:lstStyle/>
                <a:p>
                  <a:pPr algn="ctr" rtl="0">
                    <a:defRPr lang="fr-FR" sz="1200" b="0" i="1" u="none" strike="noStrike" kern="1200" baseline="0">
                      <a:solidFill>
                        <a:srgbClr val="595959"/>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C-B711-4B28-BD7A-A653DCDA7D8E}"/>
                </c:ext>
              </c:extLst>
            </c:dLbl>
            <c:dLbl>
              <c:idx val="9"/>
              <c:numFmt formatCode="0.0&quot;%&quot;" sourceLinked="0"/>
              <c:spPr>
                <a:noFill/>
              </c:spPr>
              <c:txPr>
                <a:bodyPr/>
                <a:lstStyle/>
                <a:p>
                  <a:pPr algn="ctr" rtl="0">
                    <a:defRPr lang="fr-FR" sz="1200" b="0" i="1" u="none" strike="noStrike" kern="1200" baseline="0">
                      <a:solidFill>
                        <a:srgbClr val="595959"/>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D-B711-4B28-BD7A-A653DCDA7D8E}"/>
                </c:ext>
              </c:extLst>
            </c:dLbl>
            <c:dLbl>
              <c:idx val="10"/>
              <c:numFmt formatCode="0.0&quot;%&quot;" sourceLinked="0"/>
              <c:spPr>
                <a:noFill/>
              </c:spPr>
              <c:txPr>
                <a:bodyPr/>
                <a:lstStyle/>
                <a:p>
                  <a:pPr algn="ctr" rtl="0">
                    <a:defRPr lang="fr-FR" sz="1200" b="0" i="1" u="none" strike="noStrike" kern="1200" baseline="0">
                      <a:solidFill>
                        <a:srgbClr val="595959"/>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E-B711-4B28-BD7A-A653DCDA7D8E}"/>
                </c:ext>
              </c:extLst>
            </c:dLbl>
            <c:dLbl>
              <c:idx val="11"/>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5-B711-4B28-BD7A-A653DCDA7D8E}"/>
                </c:ext>
              </c:extLst>
            </c:dLbl>
            <c:numFmt formatCode="0.0&quot;%&quot;" sourceLinked="0"/>
            <c:spPr>
              <a:noFill/>
            </c:spPr>
            <c:txPr>
              <a:bodyPr/>
              <a:lstStyle/>
              <a:p>
                <a:pPr>
                  <a:defRPr sz="120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Feuil1!$A$2:$A$13</c:f>
              <c:strCache>
                <c:ptCount val="12"/>
                <c:pt idx="0">
                  <c:v>ST Par un véhicule personnel</c:v>
                </c:pt>
                <c:pt idx="1">
                  <c:v>Oui en conduisant un véhicule personnel tel qu'une voiture, une moto, un scooter ou un vélo (hors co-voiturage)</c:v>
                </c:pt>
                <c:pt idx="2">
                  <c:v>Oui en conduisant un véhicule personnel tel qu'une voiture, une moto, un scooter ou un vélo dans le cadre d’un co-voiturage</c:v>
                </c:pt>
                <c:pt idx="3">
                  <c:v>Oui en tant que passager d'un véhicule personnel tel qu'une voiture, une moto, un scooter ou un vélo (hors co-voiturage)</c:v>
                </c:pt>
                <c:pt idx="4">
                  <c:v>Oui en tant que passager d'un véhicule personnel tel qu'une voiture, une moto, un scooter ou un vélo dans le cadre d’un co-voiturage</c:v>
                </c:pt>
                <c:pt idx="5">
                  <c:v>ST Par un moyen autre qu'un véhicule personnel</c:v>
                </c:pt>
                <c:pt idx="6">
                  <c:v>Oui à pied</c:v>
                </c:pt>
                <c:pt idx="7">
                  <c:v>Oui en transports en commun (train, métro, bus, tramway...)</c:v>
                </c:pt>
                <c:pt idx="8">
                  <c:v>Oui en taxi</c:v>
                </c:pt>
                <c:pt idx="9">
                  <c:v>Oui en VTC (véhicule de tourisme / de transport avec chauffeur)</c:v>
                </c:pt>
                <c:pt idx="10">
                  <c:v>Oui par un autre moyen que ceux cités précédemment</c:v>
                </c:pt>
                <c:pt idx="11">
                  <c:v>Non, vous ne pensez pas vous déplacer lors de la soirée du 31 décembre</c:v>
                </c:pt>
              </c:strCache>
            </c:strRef>
          </c:cat>
          <c:val>
            <c:numRef>
              <c:f>Feuil1!$B$2:$B$13</c:f>
              <c:numCache>
                <c:formatCode>0.0</c:formatCode>
                <c:ptCount val="12"/>
                <c:pt idx="0">
                  <c:v>24.9</c:v>
                </c:pt>
                <c:pt idx="1">
                  <c:v>14.6</c:v>
                </c:pt>
                <c:pt idx="2">
                  <c:v>6.1</c:v>
                </c:pt>
                <c:pt idx="3">
                  <c:v>3.8</c:v>
                </c:pt>
                <c:pt idx="4">
                  <c:v>2.7</c:v>
                </c:pt>
                <c:pt idx="5">
                  <c:v>10.3</c:v>
                </c:pt>
                <c:pt idx="6">
                  <c:v>7.1</c:v>
                </c:pt>
                <c:pt idx="7">
                  <c:v>3.9</c:v>
                </c:pt>
                <c:pt idx="8">
                  <c:v>2.2999999999999998</c:v>
                </c:pt>
                <c:pt idx="9">
                  <c:v>1.5</c:v>
                </c:pt>
                <c:pt idx="10">
                  <c:v>0.2</c:v>
                </c:pt>
                <c:pt idx="11">
                  <c:v>64.8</c:v>
                </c:pt>
              </c:numCache>
            </c:numRef>
          </c:val>
          <c:extLst>
            <c:ext xmlns:c16="http://schemas.microsoft.com/office/drawing/2014/chart" uri="{C3380CC4-5D6E-409C-BE32-E72D297353CC}">
              <c16:uniqueId val="{0000000F-B711-4B28-BD7A-A653DCDA7D8E}"/>
            </c:ext>
          </c:extLst>
        </c:ser>
        <c:dLbls>
          <c:showLegendKey val="0"/>
          <c:showVal val="0"/>
          <c:showCatName val="0"/>
          <c:showSerName val="0"/>
          <c:showPercent val="0"/>
          <c:showBubbleSize val="0"/>
        </c:dLbls>
        <c:gapWidth val="100"/>
        <c:axId val="217509632"/>
        <c:axId val="217510192"/>
      </c:barChart>
      <c:catAx>
        <c:axId val="217509632"/>
        <c:scaling>
          <c:orientation val="maxMin"/>
        </c:scaling>
        <c:delete val="1"/>
        <c:axPos val="l"/>
        <c:numFmt formatCode="General" sourceLinked="0"/>
        <c:majorTickMark val="out"/>
        <c:minorTickMark val="none"/>
        <c:tickLblPos val="none"/>
        <c:crossAx val="217510192"/>
        <c:crosses val="autoZero"/>
        <c:auto val="1"/>
        <c:lblAlgn val="ctr"/>
        <c:lblOffset val="100"/>
        <c:noMultiLvlLbl val="0"/>
      </c:catAx>
      <c:valAx>
        <c:axId val="217510192"/>
        <c:scaling>
          <c:orientation val="minMax"/>
          <c:max val="100"/>
          <c:min val="0"/>
        </c:scaling>
        <c:delete val="1"/>
        <c:axPos val="t"/>
        <c:numFmt formatCode="0.0" sourceLinked="1"/>
        <c:majorTickMark val="out"/>
        <c:minorTickMark val="none"/>
        <c:tickLblPos val="none"/>
        <c:crossAx val="21750963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49994968414935E-2"/>
          <c:y val="4.6568374173719701E-2"/>
          <c:w val="0.80226820057227155"/>
          <c:h val="0.90686325165256054"/>
        </c:manualLayout>
      </c:layout>
      <c:barChart>
        <c:barDir val="bar"/>
        <c:grouping val="clustered"/>
        <c:varyColors val="0"/>
        <c:ser>
          <c:idx val="0"/>
          <c:order val="0"/>
          <c:tx>
            <c:strRef>
              <c:f>Feuil1!$B$1</c:f>
              <c:strCache>
                <c:ptCount val="1"/>
                <c:pt idx="0">
                  <c:v>Série 1</c:v>
                </c:pt>
              </c:strCache>
            </c:strRef>
          </c:tx>
          <c:spPr>
            <a:solidFill>
              <a:schemeClr val="accent1"/>
            </a:solidFill>
            <a:effectLst/>
            <a:scene3d>
              <a:camera prst="orthographicFront"/>
              <a:lightRig rig="threePt" dir="t"/>
            </a:scene3d>
            <a:sp3d/>
          </c:spPr>
          <c:invertIfNegative val="0"/>
          <c:dPt>
            <c:idx val="0"/>
            <c:invertIfNegative val="0"/>
            <c:bubble3D val="0"/>
            <c:spPr>
              <a:solidFill>
                <a:schemeClr val="accent1">
                  <a:lumMod val="75000"/>
                </a:schemeClr>
              </a:solidFill>
              <a:effectLst/>
              <a:scene3d>
                <a:camera prst="orthographicFront"/>
                <a:lightRig rig="threePt" dir="t"/>
              </a:scene3d>
              <a:sp3d/>
            </c:spPr>
            <c:extLst>
              <c:ext xmlns:c16="http://schemas.microsoft.com/office/drawing/2014/chart" uri="{C3380CC4-5D6E-409C-BE32-E72D297353CC}">
                <c16:uniqueId val="{00000001-D1D3-4A8E-99A6-ABFB0FB61C01}"/>
              </c:ext>
            </c:extLst>
          </c:dPt>
          <c:dPt>
            <c:idx val="1"/>
            <c:invertIfNegative val="0"/>
            <c:bubble3D val="0"/>
            <c:extLst>
              <c:ext xmlns:c16="http://schemas.microsoft.com/office/drawing/2014/chart" uri="{C3380CC4-5D6E-409C-BE32-E72D297353CC}">
                <c16:uniqueId val="{00000002-D1D3-4A8E-99A6-ABFB0FB61C01}"/>
              </c:ext>
            </c:extLst>
          </c:dPt>
          <c:dPt>
            <c:idx val="2"/>
            <c:invertIfNegative val="0"/>
            <c:bubble3D val="0"/>
            <c:extLst>
              <c:ext xmlns:c16="http://schemas.microsoft.com/office/drawing/2014/chart" uri="{C3380CC4-5D6E-409C-BE32-E72D297353CC}">
                <c16:uniqueId val="{00000003-D1D3-4A8E-99A6-ABFB0FB61C01}"/>
              </c:ext>
            </c:extLst>
          </c:dPt>
          <c:dPt>
            <c:idx val="3"/>
            <c:invertIfNegative val="0"/>
            <c:bubble3D val="0"/>
            <c:extLst>
              <c:ext xmlns:c16="http://schemas.microsoft.com/office/drawing/2014/chart" uri="{C3380CC4-5D6E-409C-BE32-E72D297353CC}">
                <c16:uniqueId val="{00000004-D1D3-4A8E-99A6-ABFB0FB61C01}"/>
              </c:ext>
            </c:extLst>
          </c:dPt>
          <c:dPt>
            <c:idx val="4"/>
            <c:invertIfNegative val="0"/>
            <c:bubble3D val="0"/>
            <c:spPr>
              <a:solidFill>
                <a:schemeClr val="accent1">
                  <a:lumMod val="75000"/>
                </a:schemeClr>
              </a:solidFill>
              <a:effectLst/>
              <a:scene3d>
                <a:camera prst="orthographicFront"/>
                <a:lightRig rig="threePt" dir="t"/>
              </a:scene3d>
              <a:sp3d/>
            </c:spPr>
            <c:extLst>
              <c:ext xmlns:c16="http://schemas.microsoft.com/office/drawing/2014/chart" uri="{C3380CC4-5D6E-409C-BE32-E72D297353CC}">
                <c16:uniqueId val="{00000006-D1D3-4A8E-99A6-ABFB0FB61C01}"/>
              </c:ext>
            </c:extLst>
          </c:dPt>
          <c:dPt>
            <c:idx val="5"/>
            <c:invertIfNegative val="0"/>
            <c:bubble3D val="0"/>
            <c:spPr>
              <a:solidFill>
                <a:schemeClr val="bg1">
                  <a:lumMod val="75000"/>
                </a:schemeClr>
              </a:solidFill>
              <a:effectLst/>
              <a:scene3d>
                <a:camera prst="orthographicFront"/>
                <a:lightRig rig="threePt" dir="t"/>
              </a:scene3d>
              <a:sp3d/>
            </c:spPr>
            <c:extLst>
              <c:ext xmlns:c16="http://schemas.microsoft.com/office/drawing/2014/chart" uri="{C3380CC4-5D6E-409C-BE32-E72D297353CC}">
                <c16:uniqueId val="{00000008-D1D3-4A8E-99A6-ABFB0FB61C01}"/>
              </c:ext>
            </c:extLst>
          </c:dPt>
          <c:dLbls>
            <c:dLbl>
              <c:idx val="0"/>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1-D1D3-4A8E-99A6-ABFB0FB61C01}"/>
                </c:ext>
              </c:extLst>
            </c:dLbl>
            <c:dLbl>
              <c:idx val="1"/>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2-D1D3-4A8E-99A6-ABFB0FB61C01}"/>
                </c:ext>
              </c:extLst>
            </c:dLbl>
            <c:dLbl>
              <c:idx val="2"/>
              <c:numFmt formatCode="0.0&quot;%&quot;" sourceLinked="0"/>
              <c:spPr>
                <a:noFill/>
              </c:spPr>
              <c:txPr>
                <a:bodyPr/>
                <a:lstStyle/>
                <a:p>
                  <a:pPr>
                    <a:defRPr sz="120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3-D1D3-4A8E-99A6-ABFB0FB61C01}"/>
                </c:ext>
              </c:extLst>
            </c:dLbl>
            <c:dLbl>
              <c:idx val="3"/>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4-D1D3-4A8E-99A6-ABFB0FB61C01}"/>
                </c:ext>
              </c:extLst>
            </c:dLbl>
            <c:dLbl>
              <c:idx val="4"/>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6-D1D3-4A8E-99A6-ABFB0FB61C01}"/>
                </c:ext>
              </c:extLst>
            </c:dLbl>
            <c:dLbl>
              <c:idx val="5"/>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8-D1D3-4A8E-99A6-ABFB0FB61C01}"/>
                </c:ext>
              </c:extLst>
            </c:dLbl>
            <c:dLbl>
              <c:idx val="6"/>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9-D1D3-4A8E-99A6-ABFB0FB61C01}"/>
                </c:ext>
              </c:extLst>
            </c:dLbl>
            <c:dLbl>
              <c:idx val="7"/>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A-D1D3-4A8E-99A6-ABFB0FB61C01}"/>
                </c:ext>
              </c:extLst>
            </c:dLbl>
            <c:numFmt formatCode="0.0&quot;%&quot;" sourceLinked="0"/>
            <c:spPr>
              <a:noFill/>
            </c:spPr>
            <c:txPr>
              <a:bodyPr/>
              <a:lstStyle/>
              <a:p>
                <a:pPr>
                  <a:defRPr sz="120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 ST Oui</c:v>
                </c:pt>
                <c:pt idx="1">
                  <c:v>Oui des parents, des membres de votre famille</c:v>
                </c:pt>
                <c:pt idx="2">
                  <c:v>Oui des amis</c:v>
                </c:pt>
                <c:pt idx="3">
                  <c:v>Oui d’autres personnes</c:v>
                </c:pt>
                <c:pt idx="4">
                  <c:v>-- Non aucune personne ne va se déplacer avec un véhicule personnel</c:v>
                </c:pt>
                <c:pt idx="5">
                  <c:v>-- Vous ne savez pas</c:v>
                </c:pt>
              </c:strCache>
            </c:strRef>
          </c:cat>
          <c:val>
            <c:numRef>
              <c:f>Feuil1!$B$2:$B$7</c:f>
              <c:numCache>
                <c:formatCode>0.0</c:formatCode>
                <c:ptCount val="6"/>
                <c:pt idx="0">
                  <c:v>37.700000000000003</c:v>
                </c:pt>
                <c:pt idx="1">
                  <c:v>20.7</c:v>
                </c:pt>
                <c:pt idx="2">
                  <c:v>18.5</c:v>
                </c:pt>
                <c:pt idx="3">
                  <c:v>4.0999999999999996</c:v>
                </c:pt>
                <c:pt idx="4">
                  <c:v>46.4</c:v>
                </c:pt>
                <c:pt idx="5">
                  <c:v>16</c:v>
                </c:pt>
              </c:numCache>
            </c:numRef>
          </c:val>
          <c:extLst>
            <c:ext xmlns:c16="http://schemas.microsoft.com/office/drawing/2014/chart" uri="{C3380CC4-5D6E-409C-BE32-E72D297353CC}">
              <c16:uniqueId val="{0000000B-D1D3-4A8E-99A6-ABFB0FB61C01}"/>
            </c:ext>
          </c:extLst>
        </c:ser>
        <c:dLbls>
          <c:showLegendKey val="0"/>
          <c:showVal val="0"/>
          <c:showCatName val="0"/>
          <c:showSerName val="0"/>
          <c:showPercent val="0"/>
          <c:showBubbleSize val="0"/>
        </c:dLbls>
        <c:gapWidth val="100"/>
        <c:axId val="218341984"/>
        <c:axId val="218342544"/>
      </c:barChart>
      <c:catAx>
        <c:axId val="218341984"/>
        <c:scaling>
          <c:orientation val="maxMin"/>
        </c:scaling>
        <c:delete val="1"/>
        <c:axPos val="l"/>
        <c:numFmt formatCode="General" sourceLinked="0"/>
        <c:majorTickMark val="out"/>
        <c:minorTickMark val="none"/>
        <c:tickLblPos val="none"/>
        <c:crossAx val="218342544"/>
        <c:crosses val="autoZero"/>
        <c:auto val="1"/>
        <c:lblAlgn val="ctr"/>
        <c:lblOffset val="100"/>
        <c:noMultiLvlLbl val="0"/>
      </c:catAx>
      <c:valAx>
        <c:axId val="218342544"/>
        <c:scaling>
          <c:orientation val="minMax"/>
          <c:max val="100"/>
          <c:min val="0"/>
        </c:scaling>
        <c:delete val="1"/>
        <c:axPos val="t"/>
        <c:numFmt formatCode="0.0" sourceLinked="1"/>
        <c:majorTickMark val="out"/>
        <c:minorTickMark val="none"/>
        <c:tickLblPos val="none"/>
        <c:crossAx val="21834198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4"/>
            </a:solidFill>
            <a:scene3d>
              <a:camera prst="orthographicFront"/>
              <a:lightRig rig="threePt" dir="t"/>
            </a:scene3d>
            <a:sp3d/>
          </c:spPr>
          <c:invertIfNegative val="0"/>
          <c:dPt>
            <c:idx val="4"/>
            <c:invertIfNegative val="0"/>
            <c:bubble3D val="0"/>
            <c:spPr>
              <a:solidFill>
                <a:schemeClr val="bg1">
                  <a:lumMod val="75000"/>
                </a:schemeClr>
              </a:solidFill>
              <a:scene3d>
                <a:camera prst="orthographicFront"/>
                <a:lightRig rig="threePt" dir="t"/>
              </a:scene3d>
              <a:sp3d/>
            </c:spPr>
            <c:extLst>
              <c:ext xmlns:c16="http://schemas.microsoft.com/office/drawing/2014/chart" uri="{C3380CC4-5D6E-409C-BE32-E72D297353CC}">
                <c16:uniqueId val="{00000001-7D18-4418-8202-D5C98A4E4ABF}"/>
              </c:ext>
            </c:extLst>
          </c:dPt>
          <c:dLbls>
            <c:numFmt formatCode="0.0&quot;%&quot;" sourceLinked="0"/>
            <c:spPr>
              <a:noFill/>
            </c:spPr>
            <c:txPr>
              <a:bodyPr/>
              <a:lstStyle/>
              <a:p>
                <a:pPr>
                  <a:defRPr sz="120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4"/>
                <c:pt idx="0">
                  <c:v>Moins de 10 kilomètres</c:v>
                </c:pt>
                <c:pt idx="1">
                  <c:v>Entre 10 et 50 kilomètres</c:v>
                </c:pt>
                <c:pt idx="2">
                  <c:v>Entre 50 et 100 kilomètres</c:v>
                </c:pt>
                <c:pt idx="3">
                  <c:v>Plus de 100 kilomètres</c:v>
                </c:pt>
              </c:strCache>
            </c:strRef>
          </c:cat>
          <c:val>
            <c:numRef>
              <c:f>Feuil1!$B$2:$B$6</c:f>
              <c:numCache>
                <c:formatCode>0.0</c:formatCode>
                <c:ptCount val="5"/>
                <c:pt idx="0">
                  <c:v>33.799999999999997</c:v>
                </c:pt>
                <c:pt idx="1">
                  <c:v>42.9</c:v>
                </c:pt>
                <c:pt idx="2">
                  <c:v>13.3</c:v>
                </c:pt>
                <c:pt idx="3">
                  <c:v>3.9</c:v>
                </c:pt>
                <c:pt idx="4">
                  <c:v>6.2</c:v>
                </c:pt>
              </c:numCache>
            </c:numRef>
          </c:val>
          <c:extLst>
            <c:ext xmlns:c16="http://schemas.microsoft.com/office/drawing/2014/chart" uri="{C3380CC4-5D6E-409C-BE32-E72D297353CC}">
              <c16:uniqueId val="{00000002-7D18-4418-8202-D5C98A4E4ABF}"/>
            </c:ext>
          </c:extLst>
        </c:ser>
        <c:dLbls>
          <c:showLegendKey val="0"/>
          <c:showVal val="0"/>
          <c:showCatName val="0"/>
          <c:showSerName val="0"/>
          <c:showPercent val="0"/>
          <c:showBubbleSize val="0"/>
        </c:dLbls>
        <c:gapWidth val="100"/>
        <c:axId val="218298032"/>
        <c:axId val="218298592"/>
      </c:barChart>
      <c:catAx>
        <c:axId val="218298032"/>
        <c:scaling>
          <c:orientation val="maxMin"/>
        </c:scaling>
        <c:delete val="1"/>
        <c:axPos val="l"/>
        <c:numFmt formatCode="General" sourceLinked="0"/>
        <c:majorTickMark val="out"/>
        <c:minorTickMark val="none"/>
        <c:tickLblPos val="none"/>
        <c:crossAx val="218298592"/>
        <c:crosses val="autoZero"/>
        <c:auto val="1"/>
        <c:lblAlgn val="ctr"/>
        <c:lblOffset val="100"/>
        <c:noMultiLvlLbl val="0"/>
      </c:catAx>
      <c:valAx>
        <c:axId val="218298592"/>
        <c:scaling>
          <c:orientation val="minMax"/>
          <c:max val="100"/>
          <c:min val="0"/>
        </c:scaling>
        <c:delete val="1"/>
        <c:axPos val="t"/>
        <c:numFmt formatCode="0.0" sourceLinked="1"/>
        <c:majorTickMark val="out"/>
        <c:minorTickMark val="none"/>
        <c:tickLblPos val="none"/>
        <c:crossAx val="21829803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86268830083884E-2"/>
          <c:y val="4.6568478985124749E-2"/>
          <c:w val="0.65208673988706234"/>
          <c:h val="0.90686325165256054"/>
        </c:manualLayout>
      </c:layout>
      <c:barChart>
        <c:barDir val="bar"/>
        <c:grouping val="clustered"/>
        <c:varyColors val="0"/>
        <c:ser>
          <c:idx val="0"/>
          <c:order val="0"/>
          <c:tx>
            <c:strRef>
              <c:f>Feuil1!$B$1</c:f>
              <c:strCache>
                <c:ptCount val="1"/>
                <c:pt idx="0">
                  <c:v>Série 1</c:v>
                </c:pt>
              </c:strCache>
            </c:strRef>
          </c:tx>
          <c:spPr>
            <a:solidFill>
              <a:schemeClr val="accent1"/>
            </a:solidFill>
            <a:effectLst/>
            <a:scene3d>
              <a:camera prst="orthographicFront"/>
              <a:lightRig rig="threePt" dir="t"/>
            </a:scene3d>
            <a:sp3d/>
          </c:spPr>
          <c:invertIfNegative val="0"/>
          <c:dPt>
            <c:idx val="0"/>
            <c:invertIfNegative val="0"/>
            <c:bubble3D val="0"/>
            <c:extLst>
              <c:ext xmlns:c16="http://schemas.microsoft.com/office/drawing/2014/chart" uri="{C3380CC4-5D6E-409C-BE32-E72D297353CC}">
                <c16:uniqueId val="{00000000-9072-4ADB-BF02-CEA4B39FEB80}"/>
              </c:ext>
            </c:extLst>
          </c:dPt>
          <c:dPt>
            <c:idx val="1"/>
            <c:invertIfNegative val="0"/>
            <c:bubble3D val="0"/>
            <c:extLst>
              <c:ext xmlns:c16="http://schemas.microsoft.com/office/drawing/2014/chart" uri="{C3380CC4-5D6E-409C-BE32-E72D297353CC}">
                <c16:uniqueId val="{00000001-9072-4ADB-BF02-CEA4B39FEB80}"/>
              </c:ext>
            </c:extLst>
          </c:dPt>
          <c:dPt>
            <c:idx val="2"/>
            <c:invertIfNegative val="0"/>
            <c:bubble3D val="0"/>
            <c:extLst>
              <c:ext xmlns:c16="http://schemas.microsoft.com/office/drawing/2014/chart" uri="{C3380CC4-5D6E-409C-BE32-E72D297353CC}">
                <c16:uniqueId val="{00000002-9072-4ADB-BF02-CEA4B39FEB80}"/>
              </c:ext>
            </c:extLst>
          </c:dPt>
          <c:dPt>
            <c:idx val="3"/>
            <c:invertIfNegative val="0"/>
            <c:bubble3D val="0"/>
            <c:extLst>
              <c:ext xmlns:c16="http://schemas.microsoft.com/office/drawing/2014/chart" uri="{C3380CC4-5D6E-409C-BE32-E72D297353CC}">
                <c16:uniqueId val="{00000003-9072-4ADB-BF02-CEA4B39FEB80}"/>
              </c:ext>
            </c:extLst>
          </c:dPt>
          <c:dPt>
            <c:idx val="4"/>
            <c:invertIfNegative val="0"/>
            <c:bubble3D val="0"/>
            <c:extLst>
              <c:ext xmlns:c16="http://schemas.microsoft.com/office/drawing/2014/chart" uri="{C3380CC4-5D6E-409C-BE32-E72D297353CC}">
                <c16:uniqueId val="{00000004-9072-4ADB-BF02-CEA4B39FEB80}"/>
              </c:ext>
            </c:extLst>
          </c:dPt>
          <c:dPt>
            <c:idx val="5"/>
            <c:invertIfNegative val="0"/>
            <c:bubble3D val="0"/>
            <c:extLst>
              <c:ext xmlns:c16="http://schemas.microsoft.com/office/drawing/2014/chart" uri="{C3380CC4-5D6E-409C-BE32-E72D297353CC}">
                <c16:uniqueId val="{00000005-9072-4ADB-BF02-CEA4B39FEB80}"/>
              </c:ext>
            </c:extLst>
          </c:dPt>
          <c:dPt>
            <c:idx val="6"/>
            <c:invertIfNegative val="0"/>
            <c:bubble3D val="0"/>
            <c:spPr>
              <a:solidFill>
                <a:schemeClr val="bg1">
                  <a:lumMod val="75000"/>
                </a:schemeClr>
              </a:solidFill>
              <a:effectLst/>
              <a:scene3d>
                <a:camera prst="orthographicFront"/>
                <a:lightRig rig="threePt" dir="t"/>
              </a:scene3d>
              <a:sp3d/>
            </c:spPr>
            <c:extLst>
              <c:ext xmlns:c16="http://schemas.microsoft.com/office/drawing/2014/chart" uri="{C3380CC4-5D6E-409C-BE32-E72D297353CC}">
                <c16:uniqueId val="{00000007-9072-4ADB-BF02-CEA4B39FEB80}"/>
              </c:ext>
            </c:extLst>
          </c:dPt>
          <c:dLbls>
            <c:dLbl>
              <c:idx val="1"/>
              <c:numFmt formatCode="0.0&quot;%&quot;" sourceLinked="0"/>
              <c:spPr>
                <a:noFill/>
              </c:spPr>
              <c:txPr>
                <a:bodyPr/>
                <a:lstStyle/>
                <a:p>
                  <a:pPr>
                    <a:defRPr sz="1200" b="1"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1-9072-4ADB-BF02-CEA4B39FEB80}"/>
                </c:ext>
              </c:extLst>
            </c:dLbl>
            <c:dLbl>
              <c:idx val="2"/>
              <c:numFmt formatCode="0.0&quot;%&quot;" sourceLinked="0"/>
              <c:spPr>
                <a:noFill/>
              </c:spPr>
              <c:txPr>
                <a:bodyPr/>
                <a:lstStyle/>
                <a:p>
                  <a:pPr>
                    <a:defRPr sz="1200" b="1"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2-9072-4ADB-BF02-CEA4B39FEB80}"/>
                </c:ext>
              </c:extLst>
            </c:dLbl>
            <c:dLbl>
              <c:idx val="3"/>
              <c:numFmt formatCode="0.0&quot;%&quot;" sourceLinked="0"/>
              <c:spPr>
                <a:noFill/>
              </c:spPr>
              <c:txPr>
                <a:bodyPr/>
                <a:lstStyle/>
                <a:p>
                  <a:pPr>
                    <a:defRPr sz="1200" b="1"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3-9072-4ADB-BF02-CEA4B39FEB80}"/>
                </c:ext>
              </c:extLst>
            </c:dLbl>
            <c:dLbl>
              <c:idx val="4"/>
              <c:numFmt formatCode="0.0&quot;%&quot;" sourceLinked="0"/>
              <c:spPr>
                <a:noFill/>
              </c:spPr>
              <c:txPr>
                <a:bodyPr/>
                <a:lstStyle/>
                <a:p>
                  <a:pPr>
                    <a:defRPr sz="1200" b="1"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4-9072-4ADB-BF02-CEA4B39FEB80}"/>
                </c:ext>
              </c:extLst>
            </c:dLbl>
            <c:dLbl>
              <c:idx val="5"/>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5-9072-4ADB-BF02-CEA4B39FEB80}"/>
                </c:ext>
              </c:extLst>
            </c:dLbl>
            <c:dLbl>
              <c:idx val="6"/>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7-9072-4ADB-BF02-CEA4B39FEB80}"/>
                </c:ext>
              </c:extLst>
            </c:dLbl>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Feuil1!$A$2:$A$8</c:f>
              <c:numCache>
                <c:formatCode>General</c:formatCode>
                <c:ptCount val="7"/>
              </c:numCache>
            </c:numRef>
          </c:cat>
          <c:val>
            <c:numRef>
              <c:f>Feuil1!$B$2:$B$8</c:f>
              <c:numCache>
                <c:formatCode>0.0</c:formatCode>
                <c:ptCount val="7"/>
                <c:pt idx="0">
                  <c:v>47</c:v>
                </c:pt>
                <c:pt idx="1">
                  <c:v>28.6</c:v>
                </c:pt>
                <c:pt idx="2">
                  <c:v>6.1</c:v>
                </c:pt>
                <c:pt idx="3">
                  <c:v>6.1</c:v>
                </c:pt>
                <c:pt idx="4">
                  <c:v>1.8</c:v>
                </c:pt>
                <c:pt idx="5">
                  <c:v>0.6</c:v>
                </c:pt>
                <c:pt idx="6">
                  <c:v>9.6999999999999993</c:v>
                </c:pt>
              </c:numCache>
            </c:numRef>
          </c:val>
          <c:extLst>
            <c:ext xmlns:c16="http://schemas.microsoft.com/office/drawing/2014/chart" uri="{C3380CC4-5D6E-409C-BE32-E72D297353CC}">
              <c16:uniqueId val="{00000008-9072-4ADB-BF02-CEA4B39FEB80}"/>
            </c:ext>
          </c:extLst>
        </c:ser>
        <c:dLbls>
          <c:showLegendKey val="0"/>
          <c:showVal val="0"/>
          <c:showCatName val="0"/>
          <c:showSerName val="0"/>
          <c:showPercent val="0"/>
          <c:showBubbleSize val="0"/>
        </c:dLbls>
        <c:gapWidth val="100"/>
        <c:axId val="215523248"/>
        <c:axId val="215746624"/>
      </c:barChart>
      <c:catAx>
        <c:axId val="215523248"/>
        <c:scaling>
          <c:orientation val="maxMin"/>
        </c:scaling>
        <c:delete val="1"/>
        <c:axPos val="l"/>
        <c:numFmt formatCode="General" sourceLinked="0"/>
        <c:majorTickMark val="out"/>
        <c:minorTickMark val="none"/>
        <c:tickLblPos val="none"/>
        <c:crossAx val="215746624"/>
        <c:crosses val="autoZero"/>
        <c:auto val="1"/>
        <c:lblAlgn val="ctr"/>
        <c:lblOffset val="100"/>
        <c:noMultiLvlLbl val="0"/>
      </c:catAx>
      <c:valAx>
        <c:axId val="215746624"/>
        <c:scaling>
          <c:orientation val="minMax"/>
          <c:max val="100"/>
          <c:min val="0"/>
        </c:scaling>
        <c:delete val="1"/>
        <c:axPos val="t"/>
        <c:numFmt formatCode="0.0" sourceLinked="1"/>
        <c:majorTickMark val="out"/>
        <c:minorTickMark val="none"/>
        <c:tickLblPos val="none"/>
        <c:crossAx val="21552324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49994968414935E-2"/>
          <c:y val="4.6568374173719701E-2"/>
          <c:w val="0.79744547375696118"/>
          <c:h val="0.90686325165256054"/>
        </c:manualLayout>
      </c:layout>
      <c:barChart>
        <c:barDir val="bar"/>
        <c:grouping val="clustered"/>
        <c:varyColors val="0"/>
        <c:ser>
          <c:idx val="0"/>
          <c:order val="0"/>
          <c:tx>
            <c:strRef>
              <c:f>Feuil1!$B$1</c:f>
              <c:strCache>
                <c:ptCount val="1"/>
                <c:pt idx="0">
                  <c:v>Série 1</c:v>
                </c:pt>
              </c:strCache>
            </c:strRef>
          </c:tx>
          <c:spPr>
            <a:solidFill>
              <a:srgbClr val="D0006A"/>
            </a:solidFill>
            <a:effectLst/>
            <a:scene3d>
              <a:camera prst="orthographicFront"/>
              <a:lightRig rig="threePt" dir="t"/>
            </a:scene3d>
            <a:sp3d/>
          </c:spPr>
          <c:invertIfNegative val="0"/>
          <c:dPt>
            <c:idx val="0"/>
            <c:invertIfNegative val="0"/>
            <c:bubble3D val="0"/>
            <c:spPr>
              <a:solidFill>
                <a:schemeClr val="accent1"/>
              </a:solidFill>
              <a:effectLst/>
              <a:scene3d>
                <a:camera prst="orthographicFront"/>
                <a:lightRig rig="threePt" dir="t"/>
              </a:scene3d>
              <a:sp3d/>
            </c:spPr>
            <c:extLst>
              <c:ext xmlns:c16="http://schemas.microsoft.com/office/drawing/2014/chart" uri="{C3380CC4-5D6E-409C-BE32-E72D297353CC}">
                <c16:uniqueId val="{00000001-99EE-477E-97F4-ECF3BEFD6BEF}"/>
              </c:ext>
            </c:extLst>
          </c:dPt>
          <c:dPt>
            <c:idx val="1"/>
            <c:invertIfNegative val="0"/>
            <c:bubble3D val="0"/>
            <c:spPr>
              <a:solidFill>
                <a:schemeClr val="accent1"/>
              </a:solidFill>
              <a:effectLst/>
              <a:scene3d>
                <a:camera prst="orthographicFront"/>
                <a:lightRig rig="threePt" dir="t"/>
              </a:scene3d>
              <a:sp3d/>
            </c:spPr>
            <c:extLst>
              <c:ext xmlns:c16="http://schemas.microsoft.com/office/drawing/2014/chart" uri="{C3380CC4-5D6E-409C-BE32-E72D297353CC}">
                <c16:uniqueId val="{00000003-99EE-477E-97F4-ECF3BEFD6BEF}"/>
              </c:ext>
            </c:extLst>
          </c:dPt>
          <c:dPt>
            <c:idx val="2"/>
            <c:invertIfNegative val="0"/>
            <c:bubble3D val="0"/>
            <c:spPr>
              <a:solidFill>
                <a:srgbClr val="FF5859"/>
              </a:solidFill>
              <a:effectLst/>
              <a:scene3d>
                <a:camera prst="orthographicFront"/>
                <a:lightRig rig="threePt" dir="t"/>
              </a:scene3d>
              <a:sp3d/>
            </c:spPr>
            <c:extLst>
              <c:ext xmlns:c16="http://schemas.microsoft.com/office/drawing/2014/chart" uri="{C3380CC4-5D6E-409C-BE32-E72D297353CC}">
                <c16:uniqueId val="{00000005-99EE-477E-97F4-ECF3BEFD6BEF}"/>
              </c:ext>
            </c:extLst>
          </c:dPt>
          <c:dPt>
            <c:idx val="3"/>
            <c:invertIfNegative val="0"/>
            <c:bubble3D val="0"/>
            <c:spPr>
              <a:solidFill>
                <a:srgbClr val="FF5859"/>
              </a:solidFill>
              <a:effectLst/>
              <a:scene3d>
                <a:camera prst="orthographicFront"/>
                <a:lightRig rig="threePt" dir="t"/>
              </a:scene3d>
              <a:sp3d/>
            </c:spPr>
            <c:extLst>
              <c:ext xmlns:c16="http://schemas.microsoft.com/office/drawing/2014/chart" uri="{C3380CC4-5D6E-409C-BE32-E72D297353CC}">
                <c16:uniqueId val="{00000007-99EE-477E-97F4-ECF3BEFD6BEF}"/>
              </c:ext>
            </c:extLst>
          </c:dPt>
          <c:dPt>
            <c:idx val="4"/>
            <c:invertIfNegative val="0"/>
            <c:bubble3D val="0"/>
            <c:spPr>
              <a:solidFill>
                <a:srgbClr val="FF5859"/>
              </a:solidFill>
              <a:effectLst/>
              <a:scene3d>
                <a:camera prst="orthographicFront"/>
                <a:lightRig rig="threePt" dir="t"/>
              </a:scene3d>
              <a:sp3d/>
            </c:spPr>
            <c:extLst>
              <c:ext xmlns:c16="http://schemas.microsoft.com/office/drawing/2014/chart" uri="{C3380CC4-5D6E-409C-BE32-E72D297353CC}">
                <c16:uniqueId val="{00000009-99EE-477E-97F4-ECF3BEFD6BEF}"/>
              </c:ext>
            </c:extLst>
          </c:dPt>
          <c:dLbls>
            <c:dLbl>
              <c:idx val="2"/>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5-99EE-477E-97F4-ECF3BEFD6BEF}"/>
                </c:ext>
              </c:extLst>
            </c:dLbl>
            <c:dLbl>
              <c:idx val="3"/>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7-99EE-477E-97F4-ECF3BEFD6BEF}"/>
                </c:ext>
              </c:extLst>
            </c:dLbl>
            <c:dLbl>
              <c:idx val="5"/>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A-99EE-477E-97F4-ECF3BEFD6BEF}"/>
                </c:ext>
              </c:extLst>
            </c:dLbl>
            <c:dLbl>
              <c:idx val="6"/>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B-99EE-477E-97F4-ECF3BEFD6BEF}"/>
                </c:ext>
              </c:extLst>
            </c:dLbl>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Aucun</c:v>
                </c:pt>
                <c:pt idx="1">
                  <c:v>1 à 2 verres</c:v>
                </c:pt>
                <c:pt idx="2">
                  <c:v>3 à 4 verres</c:v>
                </c:pt>
                <c:pt idx="3">
                  <c:v>5 à 7 verres</c:v>
                </c:pt>
                <c:pt idx="4">
                  <c:v>8 verres et plus</c:v>
                </c:pt>
              </c:strCache>
            </c:strRef>
          </c:cat>
          <c:val>
            <c:numRef>
              <c:f>Feuil1!$B$2:$B$6</c:f>
              <c:numCache>
                <c:formatCode>0.0</c:formatCode>
                <c:ptCount val="5"/>
                <c:pt idx="0">
                  <c:v>21.4</c:v>
                </c:pt>
                <c:pt idx="1">
                  <c:v>25</c:v>
                </c:pt>
                <c:pt idx="2">
                  <c:v>27.6</c:v>
                </c:pt>
                <c:pt idx="3">
                  <c:v>17.600000000000001</c:v>
                </c:pt>
                <c:pt idx="4">
                  <c:v>8.4</c:v>
                </c:pt>
              </c:numCache>
            </c:numRef>
          </c:val>
          <c:extLst>
            <c:ext xmlns:c16="http://schemas.microsoft.com/office/drawing/2014/chart" uri="{C3380CC4-5D6E-409C-BE32-E72D297353CC}">
              <c16:uniqueId val="{0000000C-99EE-477E-97F4-ECF3BEFD6BEF}"/>
            </c:ext>
          </c:extLst>
        </c:ser>
        <c:dLbls>
          <c:showLegendKey val="0"/>
          <c:showVal val="0"/>
          <c:showCatName val="0"/>
          <c:showSerName val="0"/>
          <c:showPercent val="0"/>
          <c:showBubbleSize val="0"/>
        </c:dLbls>
        <c:gapWidth val="100"/>
        <c:axId val="218132864"/>
        <c:axId val="218133424"/>
      </c:barChart>
      <c:catAx>
        <c:axId val="218132864"/>
        <c:scaling>
          <c:orientation val="maxMin"/>
        </c:scaling>
        <c:delete val="1"/>
        <c:axPos val="l"/>
        <c:numFmt formatCode="General" sourceLinked="0"/>
        <c:majorTickMark val="out"/>
        <c:minorTickMark val="none"/>
        <c:tickLblPos val="none"/>
        <c:crossAx val="218133424"/>
        <c:crosses val="autoZero"/>
        <c:auto val="1"/>
        <c:lblAlgn val="ctr"/>
        <c:lblOffset val="100"/>
        <c:noMultiLvlLbl val="0"/>
      </c:catAx>
      <c:valAx>
        <c:axId val="218133424"/>
        <c:scaling>
          <c:orientation val="minMax"/>
          <c:max val="100"/>
          <c:min val="0"/>
        </c:scaling>
        <c:delete val="1"/>
        <c:axPos val="t"/>
        <c:numFmt formatCode="0.0" sourceLinked="1"/>
        <c:majorTickMark val="out"/>
        <c:minorTickMark val="none"/>
        <c:tickLblPos val="none"/>
        <c:crossAx val="21813286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88917701914392"/>
          <c:y val="0.1629303243403129"/>
          <c:w val="0.56350126995172856"/>
          <c:h val="0.72679132940590063"/>
        </c:manualLayout>
      </c:layout>
      <c:doughnutChart>
        <c:varyColors val="1"/>
        <c:ser>
          <c:idx val="0"/>
          <c:order val="0"/>
          <c:tx>
            <c:strRef>
              <c:f>Sheet1!$B$1</c:f>
              <c:strCache>
                <c:ptCount val="1"/>
                <c:pt idx="0">
                  <c:v>Colonne1</c:v>
                </c:pt>
              </c:strCache>
            </c:strRef>
          </c:tx>
          <c:spPr>
            <a:solidFill>
              <a:srgbClr val="D0006A"/>
            </a:solidFill>
            <a:ln>
              <a:solidFill>
                <a:schemeClr val="bg1"/>
              </a:solidFill>
            </a:ln>
            <a:scene3d>
              <a:camera prst="orthographicFront"/>
              <a:lightRig rig="threePt" dir="t"/>
            </a:scene3d>
            <a:sp3d>
              <a:bevelB w="838200"/>
              <a:contourClr>
                <a:srgbClr val="000000"/>
              </a:contourClr>
            </a:sp3d>
          </c:spPr>
          <c:dPt>
            <c:idx val="0"/>
            <c:bubble3D val="0"/>
            <c:spPr>
              <a:solidFill>
                <a:schemeClr val="accent1"/>
              </a:solidFill>
              <a:ln>
                <a:solidFill>
                  <a:schemeClr val="bg1"/>
                </a:solidFill>
              </a:ln>
              <a:scene3d>
                <a:camera prst="orthographicFront"/>
                <a:lightRig rig="threePt" dir="t"/>
              </a:scene3d>
              <a:sp3d>
                <a:bevelB w="838200"/>
                <a:contourClr>
                  <a:srgbClr val="000000"/>
                </a:contourClr>
              </a:sp3d>
            </c:spPr>
            <c:extLst>
              <c:ext xmlns:c16="http://schemas.microsoft.com/office/drawing/2014/chart" uri="{C3380CC4-5D6E-409C-BE32-E72D297353CC}">
                <c16:uniqueId val="{00000001-2D39-42E5-9410-041E01BC599C}"/>
              </c:ext>
            </c:extLst>
          </c:dPt>
          <c:dPt>
            <c:idx val="1"/>
            <c:bubble3D val="0"/>
            <c:spPr>
              <a:solidFill>
                <a:srgbClr val="FF5859"/>
              </a:solidFill>
              <a:ln>
                <a:solidFill>
                  <a:schemeClr val="bg1"/>
                </a:solidFill>
              </a:ln>
              <a:scene3d>
                <a:camera prst="orthographicFront"/>
                <a:lightRig rig="threePt" dir="t"/>
              </a:scene3d>
              <a:sp3d>
                <a:bevelB w="838200"/>
                <a:contourClr>
                  <a:srgbClr val="000000"/>
                </a:contourClr>
              </a:sp3d>
            </c:spPr>
            <c:extLst>
              <c:ext xmlns:c16="http://schemas.microsoft.com/office/drawing/2014/chart" uri="{C3380CC4-5D6E-409C-BE32-E72D297353CC}">
                <c16:uniqueId val="{00000003-2D39-42E5-9410-041E01BC599C}"/>
              </c:ext>
            </c:extLst>
          </c:dPt>
          <c:dPt>
            <c:idx val="2"/>
            <c:bubble3D val="0"/>
            <c:spPr>
              <a:solidFill>
                <a:schemeClr val="bg1">
                  <a:lumMod val="65000"/>
                </a:schemeClr>
              </a:solidFill>
              <a:ln>
                <a:solidFill>
                  <a:schemeClr val="bg1"/>
                </a:solidFill>
              </a:ln>
              <a:scene3d>
                <a:camera prst="orthographicFront"/>
                <a:lightRig rig="threePt" dir="t"/>
              </a:scene3d>
              <a:sp3d>
                <a:bevelB w="838200"/>
                <a:contourClr>
                  <a:srgbClr val="000000"/>
                </a:contourClr>
              </a:sp3d>
            </c:spPr>
            <c:extLst>
              <c:ext xmlns:c16="http://schemas.microsoft.com/office/drawing/2014/chart" uri="{C3380CC4-5D6E-409C-BE32-E72D297353CC}">
                <c16:uniqueId val="{00000005-2D39-42E5-9410-041E01BC599C}"/>
              </c:ext>
            </c:extLst>
          </c:dPt>
          <c:cat>
            <c:strRef>
              <c:f>Sheet1!$A$2:$A$4</c:f>
              <c:strCache>
                <c:ptCount val="2"/>
                <c:pt idx="0">
                  <c:v>Oui</c:v>
                </c:pt>
                <c:pt idx="1">
                  <c:v>Non</c:v>
                </c:pt>
              </c:strCache>
            </c:strRef>
          </c:cat>
          <c:val>
            <c:numRef>
              <c:f>Sheet1!$B$2:$B$4</c:f>
              <c:numCache>
                <c:formatCode>0.0</c:formatCode>
                <c:ptCount val="3"/>
                <c:pt idx="0">
                  <c:v>74.2</c:v>
                </c:pt>
                <c:pt idx="1">
                  <c:v>14.5</c:v>
                </c:pt>
                <c:pt idx="2">
                  <c:v>11.3</c:v>
                </c:pt>
              </c:numCache>
            </c:numRef>
          </c:val>
          <c:extLst>
            <c:ext xmlns:c16="http://schemas.microsoft.com/office/drawing/2014/chart" uri="{C3380CC4-5D6E-409C-BE32-E72D297353CC}">
              <c16:uniqueId val="{00000006-2D39-42E5-9410-041E01BC599C}"/>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49994968414935E-2"/>
          <c:y val="4.6568374173719701E-2"/>
          <c:w val="0.79744547375696118"/>
          <c:h val="0.90686325165256054"/>
        </c:manualLayout>
      </c:layout>
      <c:barChart>
        <c:barDir val="bar"/>
        <c:grouping val="clustered"/>
        <c:varyColors val="0"/>
        <c:ser>
          <c:idx val="0"/>
          <c:order val="0"/>
          <c:tx>
            <c:strRef>
              <c:f>Feuil1!$B$1</c:f>
              <c:strCache>
                <c:ptCount val="1"/>
                <c:pt idx="0">
                  <c:v>Série 1</c:v>
                </c:pt>
              </c:strCache>
            </c:strRef>
          </c:tx>
          <c:spPr>
            <a:solidFill>
              <a:schemeClr val="accent1"/>
            </a:solidFill>
            <a:scene3d>
              <a:camera prst="orthographicFront"/>
              <a:lightRig rig="threePt" dir="t"/>
            </a:scene3d>
            <a:sp3d/>
          </c:spPr>
          <c:invertIfNegative val="0"/>
          <c:dPt>
            <c:idx val="0"/>
            <c:invertIfNegative val="0"/>
            <c:bubble3D val="0"/>
            <c:spPr>
              <a:solidFill>
                <a:schemeClr val="accent1">
                  <a:lumMod val="75000"/>
                </a:schemeClr>
              </a:solidFill>
              <a:scene3d>
                <a:camera prst="orthographicFront"/>
                <a:lightRig rig="threePt" dir="t"/>
              </a:scene3d>
              <a:sp3d/>
            </c:spPr>
            <c:extLst>
              <c:ext xmlns:c16="http://schemas.microsoft.com/office/drawing/2014/chart" uri="{C3380CC4-5D6E-409C-BE32-E72D297353CC}">
                <c16:uniqueId val="{00000001-B2D2-4BD8-AEE9-8E268E709C2E}"/>
              </c:ext>
            </c:extLst>
          </c:dPt>
          <c:dPt>
            <c:idx val="6"/>
            <c:invertIfNegative val="0"/>
            <c:bubble3D val="0"/>
            <c:spPr>
              <a:solidFill>
                <a:schemeClr val="accent1">
                  <a:lumMod val="75000"/>
                </a:schemeClr>
              </a:solidFill>
              <a:scene3d>
                <a:camera prst="orthographicFront"/>
                <a:lightRig rig="threePt" dir="t"/>
              </a:scene3d>
              <a:sp3d/>
            </c:spPr>
            <c:extLst>
              <c:ext xmlns:c16="http://schemas.microsoft.com/office/drawing/2014/chart" uri="{C3380CC4-5D6E-409C-BE32-E72D297353CC}">
                <c16:uniqueId val="{00000003-B2D2-4BD8-AEE9-8E268E709C2E}"/>
              </c:ext>
            </c:extLst>
          </c:dPt>
          <c:dPt>
            <c:idx val="9"/>
            <c:invertIfNegative val="0"/>
            <c:bubble3D val="0"/>
            <c:spPr>
              <a:solidFill>
                <a:schemeClr val="accent1">
                  <a:lumMod val="75000"/>
                </a:schemeClr>
              </a:solidFill>
              <a:scene3d>
                <a:camera prst="orthographicFront"/>
                <a:lightRig rig="threePt" dir="t"/>
              </a:scene3d>
              <a:sp3d/>
            </c:spPr>
            <c:extLst>
              <c:ext xmlns:c16="http://schemas.microsoft.com/office/drawing/2014/chart" uri="{C3380CC4-5D6E-409C-BE32-E72D297353CC}">
                <c16:uniqueId val="{00000005-B2D2-4BD8-AEE9-8E268E709C2E}"/>
              </c:ext>
            </c:extLst>
          </c:dPt>
          <c:dLbls>
            <c:dLbl>
              <c:idx val="0"/>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1-B2D2-4BD8-AEE9-8E268E709C2E}"/>
                </c:ext>
              </c:extLst>
            </c:dLbl>
            <c:dLbl>
              <c:idx val="6"/>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3-B2D2-4BD8-AEE9-8E268E709C2E}"/>
                </c:ext>
              </c:extLst>
            </c:dLbl>
            <c:dLbl>
              <c:idx val="9"/>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5-B2D2-4BD8-AEE9-8E268E709C2E}"/>
                </c:ext>
              </c:extLst>
            </c:dLbl>
            <c:numFmt formatCode="0.0&quot;%&quot;" sourceLinked="0"/>
            <c:spPr>
              <a:noFill/>
            </c:spPr>
            <c:txPr>
              <a:bodyPr/>
              <a:lstStyle/>
              <a:p>
                <a:pPr>
                  <a:defRPr sz="1200" i="1">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ST Boissons alcoolisées</c:v>
                </c:pt>
                <c:pt idx="1">
                  <c:v>Du vin, du cidre, ou de la bière</c:v>
                </c:pt>
                <c:pt idx="2">
                  <c:v>Du champagne</c:v>
                </c:pt>
                <c:pt idx="3">
                  <c:v>Des alcools forts (whisky, gin, vodka, rhum...)</c:v>
                </c:pt>
                <c:pt idx="4">
                  <c:v>Des apéritifs (Pastis, Martini...)</c:v>
                </c:pt>
                <c:pt idx="5">
                  <c:v>D'autres boissons à base d'alcool</c:v>
                </c:pt>
                <c:pt idx="6">
                  <c:v>ST Boissons non alcoolisées</c:v>
                </c:pt>
                <c:pt idx="7">
                  <c:v>De l'eau plate ou de l'eau gazeuse</c:v>
                </c:pt>
                <c:pt idx="8">
                  <c:v>D'autres boissons sans alcool (jus de fruits, sodas...)</c:v>
                </c:pt>
                <c:pt idx="9">
                  <c:v>Aucune</c:v>
                </c:pt>
              </c:strCache>
            </c:strRef>
          </c:cat>
          <c:val>
            <c:numRef>
              <c:f>Feuil1!$B$2:$B$11</c:f>
              <c:numCache>
                <c:formatCode>0.0</c:formatCode>
                <c:ptCount val="10"/>
                <c:pt idx="0">
                  <c:v>82.7</c:v>
                </c:pt>
                <c:pt idx="1">
                  <c:v>62.7</c:v>
                </c:pt>
                <c:pt idx="2">
                  <c:v>56.3</c:v>
                </c:pt>
                <c:pt idx="3">
                  <c:v>32.6</c:v>
                </c:pt>
                <c:pt idx="4">
                  <c:v>30.4</c:v>
                </c:pt>
                <c:pt idx="5">
                  <c:v>8.1</c:v>
                </c:pt>
                <c:pt idx="6">
                  <c:v>75.099999999999994</c:v>
                </c:pt>
                <c:pt idx="7">
                  <c:v>63.7</c:v>
                </c:pt>
                <c:pt idx="8">
                  <c:v>48.8</c:v>
                </c:pt>
                <c:pt idx="9">
                  <c:v>5.8</c:v>
                </c:pt>
              </c:numCache>
            </c:numRef>
          </c:val>
          <c:extLst>
            <c:ext xmlns:c16="http://schemas.microsoft.com/office/drawing/2014/chart" uri="{C3380CC4-5D6E-409C-BE32-E72D297353CC}">
              <c16:uniqueId val="{00000006-B2D2-4BD8-AEE9-8E268E709C2E}"/>
            </c:ext>
          </c:extLst>
        </c:ser>
        <c:dLbls>
          <c:showLegendKey val="0"/>
          <c:showVal val="0"/>
          <c:showCatName val="0"/>
          <c:showSerName val="0"/>
          <c:showPercent val="0"/>
          <c:showBubbleSize val="0"/>
        </c:dLbls>
        <c:gapWidth val="100"/>
        <c:axId val="160618576"/>
        <c:axId val="160619136"/>
      </c:barChart>
      <c:catAx>
        <c:axId val="160618576"/>
        <c:scaling>
          <c:orientation val="maxMin"/>
        </c:scaling>
        <c:delete val="1"/>
        <c:axPos val="l"/>
        <c:numFmt formatCode="General" sourceLinked="0"/>
        <c:majorTickMark val="out"/>
        <c:minorTickMark val="none"/>
        <c:tickLblPos val="none"/>
        <c:crossAx val="160619136"/>
        <c:crosses val="autoZero"/>
        <c:auto val="1"/>
        <c:lblAlgn val="ctr"/>
        <c:lblOffset val="100"/>
        <c:noMultiLvlLbl val="0"/>
      </c:catAx>
      <c:valAx>
        <c:axId val="160619136"/>
        <c:scaling>
          <c:orientation val="minMax"/>
          <c:max val="100"/>
          <c:min val="0"/>
        </c:scaling>
        <c:delete val="1"/>
        <c:axPos val="t"/>
        <c:numFmt formatCode="0.0" sourceLinked="1"/>
        <c:majorTickMark val="out"/>
        <c:minorTickMark val="none"/>
        <c:tickLblPos val="none"/>
        <c:crossAx val="16061857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4"/>
            </a:solidFill>
            <a:effectLst/>
            <a:scene3d>
              <a:camera prst="orthographicFront"/>
              <a:lightRig rig="threePt" dir="t"/>
            </a:scene3d>
          </c:spPr>
          <c:invertIfNegative val="0"/>
          <c:dLbls>
            <c:numFmt formatCode="0.0&quot;%&quot;" sourceLinked="0"/>
            <c:spPr>
              <a:noFill/>
            </c:spPr>
            <c:txPr>
              <a:bodyPr/>
              <a:lstStyle/>
              <a:p>
                <a:pPr>
                  <a:defRPr sz="120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Feuil1!$A$2:$A$9</c:f>
              <c:numCache>
                <c:formatCode>General</c:formatCode>
                <c:ptCount val="8"/>
              </c:numCache>
            </c:numRef>
          </c:cat>
          <c:val>
            <c:numRef>
              <c:f>Feuil1!$B$2:$B$9</c:f>
              <c:numCache>
                <c:formatCode>0.0</c:formatCode>
                <c:ptCount val="8"/>
                <c:pt idx="0">
                  <c:v>29.2</c:v>
                </c:pt>
                <c:pt idx="1">
                  <c:v>16.5</c:v>
                </c:pt>
                <c:pt idx="2">
                  <c:v>15.7</c:v>
                </c:pt>
                <c:pt idx="3">
                  <c:v>14.7</c:v>
                </c:pt>
                <c:pt idx="4">
                  <c:v>11.6</c:v>
                </c:pt>
                <c:pt idx="5">
                  <c:v>4.5999999999999996</c:v>
                </c:pt>
                <c:pt idx="6">
                  <c:v>1</c:v>
                </c:pt>
                <c:pt idx="7">
                  <c:v>6.7</c:v>
                </c:pt>
              </c:numCache>
            </c:numRef>
          </c:val>
          <c:extLst>
            <c:ext xmlns:c16="http://schemas.microsoft.com/office/drawing/2014/chart" uri="{C3380CC4-5D6E-409C-BE32-E72D297353CC}">
              <c16:uniqueId val="{00000000-B2E9-49FE-BEEC-01FCE910A6DB}"/>
            </c:ext>
          </c:extLst>
        </c:ser>
        <c:dLbls>
          <c:showLegendKey val="0"/>
          <c:showVal val="0"/>
          <c:showCatName val="0"/>
          <c:showSerName val="0"/>
          <c:showPercent val="0"/>
          <c:showBubbleSize val="0"/>
        </c:dLbls>
        <c:gapWidth val="100"/>
        <c:axId val="212978000"/>
        <c:axId val="212978560"/>
      </c:barChart>
      <c:catAx>
        <c:axId val="212978000"/>
        <c:scaling>
          <c:orientation val="maxMin"/>
        </c:scaling>
        <c:delete val="1"/>
        <c:axPos val="l"/>
        <c:numFmt formatCode="General" sourceLinked="0"/>
        <c:majorTickMark val="out"/>
        <c:minorTickMark val="none"/>
        <c:tickLblPos val="none"/>
        <c:crossAx val="212978560"/>
        <c:crosses val="autoZero"/>
        <c:auto val="1"/>
        <c:lblAlgn val="ctr"/>
        <c:lblOffset val="100"/>
        <c:noMultiLvlLbl val="0"/>
      </c:catAx>
      <c:valAx>
        <c:axId val="212978560"/>
        <c:scaling>
          <c:orientation val="minMax"/>
          <c:max val="100"/>
          <c:min val="0"/>
        </c:scaling>
        <c:delete val="1"/>
        <c:axPos val="t"/>
        <c:numFmt formatCode="0.0" sourceLinked="1"/>
        <c:majorTickMark val="out"/>
        <c:minorTickMark val="none"/>
        <c:tickLblPos val="none"/>
        <c:crossAx val="21297800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88917701914392"/>
          <c:y val="0.1629303243403129"/>
          <c:w val="0.56350126995172856"/>
          <c:h val="0.72679132940590063"/>
        </c:manualLayout>
      </c:layout>
      <c:doughnutChart>
        <c:varyColors val="1"/>
        <c:ser>
          <c:idx val="0"/>
          <c:order val="0"/>
          <c:tx>
            <c:strRef>
              <c:f>Sheet1!$B$1</c:f>
              <c:strCache>
                <c:ptCount val="1"/>
                <c:pt idx="0">
                  <c:v>Colonne1</c:v>
                </c:pt>
              </c:strCache>
            </c:strRef>
          </c:tx>
          <c:spPr>
            <a:solidFill>
              <a:srgbClr val="D0006A"/>
            </a:solidFill>
            <a:ln>
              <a:solidFill>
                <a:schemeClr val="bg1"/>
              </a:solidFill>
            </a:ln>
            <a:scene3d>
              <a:camera prst="orthographicFront"/>
              <a:lightRig rig="threePt" dir="t"/>
            </a:scene3d>
            <a:sp3d>
              <a:bevelB w="838200"/>
              <a:contourClr>
                <a:srgbClr val="000000"/>
              </a:contourClr>
            </a:sp3d>
          </c:spPr>
          <c:dPt>
            <c:idx val="0"/>
            <c:bubble3D val="0"/>
            <c:spPr>
              <a:solidFill>
                <a:schemeClr val="accent1"/>
              </a:solidFill>
              <a:ln>
                <a:solidFill>
                  <a:schemeClr val="bg1"/>
                </a:solidFill>
              </a:ln>
              <a:scene3d>
                <a:camera prst="orthographicFront"/>
                <a:lightRig rig="threePt" dir="t"/>
              </a:scene3d>
              <a:sp3d>
                <a:bevelB w="838200"/>
                <a:contourClr>
                  <a:srgbClr val="000000"/>
                </a:contourClr>
              </a:sp3d>
            </c:spPr>
            <c:extLst>
              <c:ext xmlns:c16="http://schemas.microsoft.com/office/drawing/2014/chart" uri="{C3380CC4-5D6E-409C-BE32-E72D297353CC}">
                <c16:uniqueId val="{00000001-0F29-4BDF-8FD8-C7BBBAF7CE73}"/>
              </c:ext>
            </c:extLst>
          </c:dPt>
          <c:dPt>
            <c:idx val="1"/>
            <c:bubble3D val="0"/>
            <c:spPr>
              <a:solidFill>
                <a:srgbClr val="FF5859"/>
              </a:solidFill>
              <a:ln>
                <a:solidFill>
                  <a:schemeClr val="bg1"/>
                </a:solidFill>
              </a:ln>
              <a:scene3d>
                <a:camera prst="orthographicFront"/>
                <a:lightRig rig="threePt" dir="t"/>
              </a:scene3d>
              <a:sp3d>
                <a:bevelB w="838200"/>
                <a:contourClr>
                  <a:srgbClr val="000000"/>
                </a:contourClr>
              </a:sp3d>
            </c:spPr>
            <c:extLst>
              <c:ext xmlns:c16="http://schemas.microsoft.com/office/drawing/2014/chart" uri="{C3380CC4-5D6E-409C-BE32-E72D297353CC}">
                <c16:uniqueId val="{00000003-0F29-4BDF-8FD8-C7BBBAF7CE73}"/>
              </c:ext>
            </c:extLst>
          </c:dPt>
          <c:dPt>
            <c:idx val="2"/>
            <c:bubble3D val="0"/>
            <c:spPr>
              <a:solidFill>
                <a:schemeClr val="bg1">
                  <a:lumMod val="65000"/>
                </a:schemeClr>
              </a:solidFill>
              <a:ln>
                <a:solidFill>
                  <a:schemeClr val="bg1"/>
                </a:solidFill>
              </a:ln>
              <a:scene3d>
                <a:camera prst="orthographicFront"/>
                <a:lightRig rig="threePt" dir="t"/>
              </a:scene3d>
              <a:sp3d>
                <a:bevelB w="838200"/>
                <a:contourClr>
                  <a:srgbClr val="000000"/>
                </a:contourClr>
              </a:sp3d>
            </c:spPr>
            <c:extLst>
              <c:ext xmlns:c16="http://schemas.microsoft.com/office/drawing/2014/chart" uri="{C3380CC4-5D6E-409C-BE32-E72D297353CC}">
                <c16:uniqueId val="{00000005-0F29-4BDF-8FD8-C7BBBAF7CE73}"/>
              </c:ext>
            </c:extLst>
          </c:dPt>
          <c:cat>
            <c:strRef>
              <c:f>Sheet1!$A$2:$A$4</c:f>
              <c:strCache>
                <c:ptCount val="2"/>
                <c:pt idx="0">
                  <c:v>Oui</c:v>
                </c:pt>
                <c:pt idx="1">
                  <c:v>Non</c:v>
                </c:pt>
              </c:strCache>
            </c:strRef>
          </c:cat>
          <c:val>
            <c:numRef>
              <c:f>Sheet1!$B$2:$B$4</c:f>
              <c:numCache>
                <c:formatCode>0.0</c:formatCode>
                <c:ptCount val="3"/>
                <c:pt idx="0">
                  <c:v>37</c:v>
                </c:pt>
                <c:pt idx="1">
                  <c:v>44.2</c:v>
                </c:pt>
                <c:pt idx="2">
                  <c:v>18.8</c:v>
                </c:pt>
              </c:numCache>
            </c:numRef>
          </c:val>
          <c:extLst>
            <c:ext xmlns:c16="http://schemas.microsoft.com/office/drawing/2014/chart" uri="{C3380CC4-5D6E-409C-BE32-E72D297353CC}">
              <c16:uniqueId val="{00000006-0F29-4BDF-8FD8-C7BBBAF7CE73}"/>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Sheet1!$A$6</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7E-4D47-AF56-2C9068094635}"/>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Sheet1!$B$6:$B$6</c:f>
              <c:numCache>
                <c:formatCode>0.0</c:formatCode>
                <c:ptCount val="1"/>
                <c:pt idx="0">
                  <c:v>26.5</c:v>
                </c:pt>
              </c:numCache>
            </c:numRef>
          </c:val>
          <c:extLst>
            <c:ext xmlns:c16="http://schemas.microsoft.com/office/drawing/2014/chart" uri="{C3380CC4-5D6E-409C-BE32-E72D297353CC}">
              <c16:uniqueId val="{00000001-537E-4D47-AF56-2C9068094635}"/>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73.5</c:v>
                </c:pt>
              </c:numCache>
            </c:numRef>
          </c:val>
          <c:extLst>
            <c:ext xmlns:c16="http://schemas.microsoft.com/office/drawing/2014/chart" uri="{C3380CC4-5D6E-409C-BE32-E72D297353CC}">
              <c16:uniqueId val="{00000002-537E-4D47-AF56-2C9068094635}"/>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Sheet1!$A$6</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7E-4D47-AF56-2C9068094635}"/>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Sheet1!$B$6:$B$6</c:f>
              <c:numCache>
                <c:formatCode>0.0</c:formatCode>
                <c:ptCount val="1"/>
                <c:pt idx="0">
                  <c:v>44.9</c:v>
                </c:pt>
              </c:numCache>
            </c:numRef>
          </c:val>
          <c:extLst>
            <c:ext xmlns:c16="http://schemas.microsoft.com/office/drawing/2014/chart" uri="{C3380CC4-5D6E-409C-BE32-E72D297353CC}">
              <c16:uniqueId val="{00000001-537E-4D47-AF56-2C9068094635}"/>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55.1</c:v>
                </c:pt>
              </c:numCache>
            </c:numRef>
          </c:val>
          <c:extLst>
            <c:ext xmlns:c16="http://schemas.microsoft.com/office/drawing/2014/chart" uri="{C3380CC4-5D6E-409C-BE32-E72D297353CC}">
              <c16:uniqueId val="{00000002-537E-4D47-AF56-2C9068094635}"/>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Sheet1!$A$6</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7E-4D47-AF56-2C9068094635}"/>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Sheet1!$B$6:$B$6</c:f>
              <c:numCache>
                <c:formatCode>0.0</c:formatCode>
                <c:ptCount val="1"/>
                <c:pt idx="0">
                  <c:v>47.1</c:v>
                </c:pt>
              </c:numCache>
            </c:numRef>
          </c:val>
          <c:extLst>
            <c:ext xmlns:c16="http://schemas.microsoft.com/office/drawing/2014/chart" uri="{C3380CC4-5D6E-409C-BE32-E72D297353CC}">
              <c16:uniqueId val="{00000001-537E-4D47-AF56-2C9068094635}"/>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52.9</c:v>
                </c:pt>
              </c:numCache>
            </c:numRef>
          </c:val>
          <c:extLst>
            <c:ext xmlns:c16="http://schemas.microsoft.com/office/drawing/2014/chart" uri="{C3380CC4-5D6E-409C-BE32-E72D297353CC}">
              <c16:uniqueId val="{00000002-537E-4D47-AF56-2C9068094635}"/>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Sheet1!$A$6</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7E-4D47-AF56-2C9068094635}"/>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Sheet1!$B$6:$B$6</c:f>
              <c:numCache>
                <c:formatCode>0.0</c:formatCode>
                <c:ptCount val="1"/>
                <c:pt idx="0">
                  <c:v>51.8</c:v>
                </c:pt>
              </c:numCache>
            </c:numRef>
          </c:val>
          <c:extLst>
            <c:ext xmlns:c16="http://schemas.microsoft.com/office/drawing/2014/chart" uri="{C3380CC4-5D6E-409C-BE32-E72D297353CC}">
              <c16:uniqueId val="{00000001-537E-4D47-AF56-2C9068094635}"/>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48.2</c:v>
                </c:pt>
              </c:numCache>
            </c:numRef>
          </c:val>
          <c:extLst>
            <c:ext xmlns:c16="http://schemas.microsoft.com/office/drawing/2014/chart" uri="{C3380CC4-5D6E-409C-BE32-E72D297353CC}">
              <c16:uniqueId val="{00000002-537E-4D47-AF56-2C9068094635}"/>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Sheet1!$A$6</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7E-4D47-AF56-2C9068094635}"/>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Sheet1!$B$6:$B$6</c:f>
              <c:numCache>
                <c:formatCode>0.0</c:formatCode>
                <c:ptCount val="1"/>
                <c:pt idx="0">
                  <c:v>54.4</c:v>
                </c:pt>
              </c:numCache>
            </c:numRef>
          </c:val>
          <c:extLst>
            <c:ext xmlns:c16="http://schemas.microsoft.com/office/drawing/2014/chart" uri="{C3380CC4-5D6E-409C-BE32-E72D297353CC}">
              <c16:uniqueId val="{00000001-537E-4D47-AF56-2C9068094635}"/>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45.6</c:v>
                </c:pt>
              </c:numCache>
            </c:numRef>
          </c:val>
          <c:extLst>
            <c:ext xmlns:c16="http://schemas.microsoft.com/office/drawing/2014/chart" uri="{C3380CC4-5D6E-409C-BE32-E72D297353CC}">
              <c16:uniqueId val="{00000002-537E-4D47-AF56-2C9068094635}"/>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Sheet1!$A$6</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7E-4D47-AF56-2C9068094635}"/>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Sheet1!$B$6:$B$6</c:f>
              <c:numCache>
                <c:formatCode>0.0</c:formatCode>
                <c:ptCount val="1"/>
                <c:pt idx="0">
                  <c:v>71.3</c:v>
                </c:pt>
              </c:numCache>
            </c:numRef>
          </c:val>
          <c:extLst>
            <c:ext xmlns:c16="http://schemas.microsoft.com/office/drawing/2014/chart" uri="{C3380CC4-5D6E-409C-BE32-E72D297353CC}">
              <c16:uniqueId val="{00000001-537E-4D47-AF56-2C9068094635}"/>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28.7</c:v>
                </c:pt>
              </c:numCache>
            </c:numRef>
          </c:val>
          <c:extLst>
            <c:ext xmlns:c16="http://schemas.microsoft.com/office/drawing/2014/chart" uri="{C3380CC4-5D6E-409C-BE32-E72D297353CC}">
              <c16:uniqueId val="{00000002-537E-4D47-AF56-2C9068094635}"/>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Sheet1!$A$6</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7E-4D47-AF56-2C9068094635}"/>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Sheet1!$B$6:$B$6</c:f>
              <c:numCache>
                <c:formatCode>0.0</c:formatCode>
                <c:ptCount val="1"/>
                <c:pt idx="0">
                  <c:v>71.599999999999994</c:v>
                </c:pt>
              </c:numCache>
            </c:numRef>
          </c:val>
          <c:extLst>
            <c:ext xmlns:c16="http://schemas.microsoft.com/office/drawing/2014/chart" uri="{C3380CC4-5D6E-409C-BE32-E72D297353CC}">
              <c16:uniqueId val="{00000001-537E-4D47-AF56-2C9068094635}"/>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28.4</c:v>
                </c:pt>
              </c:numCache>
            </c:numRef>
          </c:val>
          <c:extLst>
            <c:ext xmlns:c16="http://schemas.microsoft.com/office/drawing/2014/chart" uri="{C3380CC4-5D6E-409C-BE32-E72D297353CC}">
              <c16:uniqueId val="{00000002-537E-4D47-AF56-2C9068094635}"/>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Sheet1!$A$6</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7E-4D47-AF56-2C9068094635}"/>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Sheet1!$B$6:$B$6</c:f>
              <c:numCache>
                <c:formatCode>0.0</c:formatCode>
                <c:ptCount val="1"/>
                <c:pt idx="0">
                  <c:v>71.7</c:v>
                </c:pt>
              </c:numCache>
            </c:numRef>
          </c:val>
          <c:extLst>
            <c:ext xmlns:c16="http://schemas.microsoft.com/office/drawing/2014/chart" uri="{C3380CC4-5D6E-409C-BE32-E72D297353CC}">
              <c16:uniqueId val="{00000001-537E-4D47-AF56-2C9068094635}"/>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28.3</c:v>
                </c:pt>
              </c:numCache>
            </c:numRef>
          </c:val>
          <c:extLst>
            <c:ext xmlns:c16="http://schemas.microsoft.com/office/drawing/2014/chart" uri="{C3380CC4-5D6E-409C-BE32-E72D297353CC}">
              <c16:uniqueId val="{00000002-537E-4D47-AF56-2C9068094635}"/>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Sheet1!$A$6</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FB-44A4-BA7F-D63033F088F7}"/>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Sheet1!$B$6:$B$6</c:f>
              <c:numCache>
                <c:formatCode>0.0</c:formatCode>
                <c:ptCount val="1"/>
                <c:pt idx="0">
                  <c:v>57.7</c:v>
                </c:pt>
              </c:numCache>
            </c:numRef>
          </c:val>
          <c:extLst>
            <c:ext xmlns:c16="http://schemas.microsoft.com/office/drawing/2014/chart" uri="{C3380CC4-5D6E-409C-BE32-E72D297353CC}">
              <c16:uniqueId val="{00000001-6DFB-44A4-BA7F-D63033F088F7}"/>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42.3</c:v>
                </c:pt>
              </c:numCache>
            </c:numRef>
          </c:val>
          <c:extLst>
            <c:ext xmlns:c16="http://schemas.microsoft.com/office/drawing/2014/chart" uri="{C3380CC4-5D6E-409C-BE32-E72D297353CC}">
              <c16:uniqueId val="{00000002-6DFB-44A4-BA7F-D63033F088F7}"/>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4"/>
            </a:solidFill>
            <a:effectLst/>
            <a:scene3d>
              <a:camera prst="orthographicFront"/>
              <a:lightRig rig="threePt" dir="t"/>
            </a:scene3d>
          </c:spPr>
          <c:invertIfNegative val="0"/>
          <c:dLbls>
            <c:numFmt formatCode="0.0&quot;%&quot;" sourceLinked="0"/>
            <c:spPr>
              <a:noFill/>
            </c:spPr>
            <c:txPr>
              <a:bodyPr/>
              <a:lstStyle/>
              <a:p>
                <a:pPr>
                  <a:defRPr sz="110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1</c:v>
                </c:pt>
                <c:pt idx="1">
                  <c:v>2</c:v>
                </c:pt>
                <c:pt idx="2">
                  <c:v>3</c:v>
                </c:pt>
                <c:pt idx="3">
                  <c:v>4</c:v>
                </c:pt>
                <c:pt idx="4">
                  <c:v>5 et +</c:v>
                </c:pt>
              </c:strCache>
            </c:strRef>
          </c:cat>
          <c:val>
            <c:numRef>
              <c:f>Feuil1!$B$2:$B$6</c:f>
              <c:numCache>
                <c:formatCode>0.0</c:formatCode>
                <c:ptCount val="5"/>
                <c:pt idx="0">
                  <c:v>21.8</c:v>
                </c:pt>
                <c:pt idx="1">
                  <c:v>38.1</c:v>
                </c:pt>
                <c:pt idx="2">
                  <c:v>16.8</c:v>
                </c:pt>
                <c:pt idx="3">
                  <c:v>15.7</c:v>
                </c:pt>
                <c:pt idx="4">
                  <c:v>7.6</c:v>
                </c:pt>
              </c:numCache>
            </c:numRef>
          </c:val>
          <c:extLst>
            <c:ext xmlns:c16="http://schemas.microsoft.com/office/drawing/2014/chart" uri="{C3380CC4-5D6E-409C-BE32-E72D297353CC}">
              <c16:uniqueId val="{00000000-4D26-42B3-9A30-CE5E3C9FBE16}"/>
            </c:ext>
          </c:extLst>
        </c:ser>
        <c:dLbls>
          <c:showLegendKey val="0"/>
          <c:showVal val="0"/>
          <c:showCatName val="0"/>
          <c:showSerName val="0"/>
          <c:showPercent val="0"/>
          <c:showBubbleSize val="0"/>
        </c:dLbls>
        <c:gapWidth val="100"/>
        <c:axId val="212982480"/>
        <c:axId val="214112480"/>
      </c:barChart>
      <c:catAx>
        <c:axId val="212982480"/>
        <c:scaling>
          <c:orientation val="maxMin"/>
        </c:scaling>
        <c:delete val="1"/>
        <c:axPos val="l"/>
        <c:numFmt formatCode="General" sourceLinked="0"/>
        <c:majorTickMark val="out"/>
        <c:minorTickMark val="none"/>
        <c:tickLblPos val="none"/>
        <c:crossAx val="214112480"/>
        <c:crosses val="autoZero"/>
        <c:auto val="1"/>
        <c:lblAlgn val="ctr"/>
        <c:lblOffset val="100"/>
        <c:noMultiLvlLbl val="0"/>
      </c:catAx>
      <c:valAx>
        <c:axId val="214112480"/>
        <c:scaling>
          <c:orientation val="minMax"/>
          <c:max val="100"/>
          <c:min val="0"/>
        </c:scaling>
        <c:delete val="1"/>
        <c:axPos val="t"/>
        <c:numFmt formatCode="0.0" sourceLinked="1"/>
        <c:majorTickMark val="out"/>
        <c:minorTickMark val="none"/>
        <c:tickLblPos val="none"/>
        <c:crossAx val="21298248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Sheet1!$A$3</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FB-44A4-BA7F-D63033F088F7}"/>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Sheet1!$B$3:$B$3</c:f>
              <c:numCache>
                <c:formatCode>0.0</c:formatCode>
                <c:ptCount val="1"/>
                <c:pt idx="0">
                  <c:v>34.9</c:v>
                </c:pt>
              </c:numCache>
            </c:numRef>
          </c:val>
          <c:extLst>
            <c:ext xmlns:c16="http://schemas.microsoft.com/office/drawing/2014/chart" uri="{C3380CC4-5D6E-409C-BE32-E72D297353CC}">
              <c16:uniqueId val="{00000001-6DFB-44A4-BA7F-D63033F088F7}"/>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65.099999999999994</c:v>
                </c:pt>
              </c:numCache>
            </c:numRef>
          </c:val>
          <c:extLst>
            <c:ext xmlns:c16="http://schemas.microsoft.com/office/drawing/2014/chart" uri="{C3380CC4-5D6E-409C-BE32-E72D297353CC}">
              <c16:uniqueId val="{00000002-6DFB-44A4-BA7F-D63033F088F7}"/>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Sheet1!$A$3</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FB-44A4-BA7F-D63033F088F7}"/>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Sheet1!$B$3:$B$3</c:f>
              <c:numCache>
                <c:formatCode>0.0</c:formatCode>
                <c:ptCount val="1"/>
                <c:pt idx="0">
                  <c:v>28.9</c:v>
                </c:pt>
              </c:numCache>
            </c:numRef>
          </c:val>
          <c:extLst>
            <c:ext xmlns:c16="http://schemas.microsoft.com/office/drawing/2014/chart" uri="{C3380CC4-5D6E-409C-BE32-E72D297353CC}">
              <c16:uniqueId val="{00000001-6DFB-44A4-BA7F-D63033F088F7}"/>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71.099999999999994</c:v>
                </c:pt>
              </c:numCache>
            </c:numRef>
          </c:val>
          <c:extLst>
            <c:ext xmlns:c16="http://schemas.microsoft.com/office/drawing/2014/chart" uri="{C3380CC4-5D6E-409C-BE32-E72D297353CC}">
              <c16:uniqueId val="{00000002-6DFB-44A4-BA7F-D63033F088F7}"/>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301802824875E-3"/>
          <c:w val="0.92038892920988014"/>
          <c:h val="0.9949407841353779"/>
        </c:manualLayout>
      </c:layout>
      <c:barChart>
        <c:barDir val="bar"/>
        <c:grouping val="stacked"/>
        <c:varyColors val="0"/>
        <c:ser>
          <c:idx val="0"/>
          <c:order val="0"/>
          <c:tx>
            <c:strRef>
              <c:f>Sheet1!$A$3</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FB-44A4-BA7F-D63033F088F7}"/>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Sheet1!$B$3:$B$3</c:f>
              <c:numCache>
                <c:formatCode>0.0</c:formatCode>
                <c:ptCount val="1"/>
                <c:pt idx="0">
                  <c:v>49.7</c:v>
                </c:pt>
              </c:numCache>
            </c:numRef>
          </c:val>
          <c:extLst>
            <c:ext xmlns:c16="http://schemas.microsoft.com/office/drawing/2014/chart" uri="{C3380CC4-5D6E-409C-BE32-E72D297353CC}">
              <c16:uniqueId val="{00000001-6DFB-44A4-BA7F-D63033F088F7}"/>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50.3</c:v>
                </c:pt>
              </c:numCache>
            </c:numRef>
          </c:val>
          <c:extLst>
            <c:ext xmlns:c16="http://schemas.microsoft.com/office/drawing/2014/chart" uri="{C3380CC4-5D6E-409C-BE32-E72D297353CC}">
              <c16:uniqueId val="{00000002-6DFB-44A4-BA7F-D63033F088F7}"/>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Sheet1!$A$3</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FB-44A4-BA7F-D63033F088F7}"/>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Sheet1!$B$3:$B$3</c:f>
              <c:numCache>
                <c:formatCode>0.0</c:formatCode>
                <c:ptCount val="1"/>
                <c:pt idx="0">
                  <c:v>51</c:v>
                </c:pt>
              </c:numCache>
            </c:numRef>
          </c:val>
          <c:extLst>
            <c:ext xmlns:c16="http://schemas.microsoft.com/office/drawing/2014/chart" uri="{C3380CC4-5D6E-409C-BE32-E72D297353CC}">
              <c16:uniqueId val="{00000001-6DFB-44A4-BA7F-D63033F088F7}"/>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49</c:v>
                </c:pt>
              </c:numCache>
            </c:numRef>
          </c:val>
          <c:extLst>
            <c:ext xmlns:c16="http://schemas.microsoft.com/office/drawing/2014/chart" uri="{C3380CC4-5D6E-409C-BE32-E72D297353CC}">
              <c16:uniqueId val="{00000002-6DFB-44A4-BA7F-D63033F088F7}"/>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Sheet1!$A$3</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FB-44A4-BA7F-D63033F088F7}"/>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Sheet1!$B$3:$B$3</c:f>
              <c:numCache>
                <c:formatCode>0.0</c:formatCode>
                <c:ptCount val="1"/>
                <c:pt idx="0">
                  <c:v>69.3</c:v>
                </c:pt>
              </c:numCache>
            </c:numRef>
          </c:val>
          <c:extLst>
            <c:ext xmlns:c16="http://schemas.microsoft.com/office/drawing/2014/chart" uri="{C3380CC4-5D6E-409C-BE32-E72D297353CC}">
              <c16:uniqueId val="{00000001-6DFB-44A4-BA7F-D63033F088F7}"/>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30.7</c:v>
                </c:pt>
              </c:numCache>
            </c:numRef>
          </c:val>
          <c:extLst>
            <c:ext xmlns:c16="http://schemas.microsoft.com/office/drawing/2014/chart" uri="{C3380CC4-5D6E-409C-BE32-E72D297353CC}">
              <c16:uniqueId val="{00000002-6DFB-44A4-BA7F-D63033F088F7}"/>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Sheet1!$A$3</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FB-44A4-BA7F-D63033F088F7}"/>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Sheet1!$B$3:$B$3</c:f>
              <c:numCache>
                <c:formatCode>0.0</c:formatCode>
                <c:ptCount val="1"/>
                <c:pt idx="0">
                  <c:v>34.5</c:v>
                </c:pt>
              </c:numCache>
            </c:numRef>
          </c:val>
          <c:extLst>
            <c:ext xmlns:c16="http://schemas.microsoft.com/office/drawing/2014/chart" uri="{C3380CC4-5D6E-409C-BE32-E72D297353CC}">
              <c16:uniqueId val="{00000001-6DFB-44A4-BA7F-D63033F088F7}"/>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65.5</c:v>
                </c:pt>
              </c:numCache>
            </c:numRef>
          </c:val>
          <c:extLst>
            <c:ext xmlns:c16="http://schemas.microsoft.com/office/drawing/2014/chart" uri="{C3380CC4-5D6E-409C-BE32-E72D297353CC}">
              <c16:uniqueId val="{00000002-6DFB-44A4-BA7F-D63033F088F7}"/>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26E-3"/>
          <c:y val="2.7127141709197894E-3"/>
          <c:w val="0.92038892920988014"/>
          <c:h val="0.9949407841353779"/>
        </c:manualLayout>
      </c:layout>
      <c:barChart>
        <c:barDir val="bar"/>
        <c:grouping val="stacked"/>
        <c:varyColors val="0"/>
        <c:ser>
          <c:idx val="0"/>
          <c:order val="0"/>
          <c:tx>
            <c:strRef>
              <c:f>Sheet1!$A$3</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FB-44A4-BA7F-D63033F088F7}"/>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Sheet1!$B$3:$B$3</c:f>
              <c:numCache>
                <c:formatCode>0.0</c:formatCode>
                <c:ptCount val="1"/>
                <c:pt idx="0">
                  <c:v>68.599999999999994</c:v>
                </c:pt>
              </c:numCache>
            </c:numRef>
          </c:val>
          <c:extLst>
            <c:ext xmlns:c16="http://schemas.microsoft.com/office/drawing/2014/chart" uri="{C3380CC4-5D6E-409C-BE32-E72D297353CC}">
              <c16:uniqueId val="{00000001-6DFB-44A4-BA7F-D63033F088F7}"/>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 Si vous avez consommé de l’alcool, vous attendrez une durée suffisante avant de pouvoir prendre le volant</c:v>
                </c:pt>
              </c:strCache>
            </c:strRef>
          </c:cat>
          <c:val>
            <c:numRef>
              <c:f>Sheet1!$B$2:$B$2</c:f>
              <c:numCache>
                <c:formatCode>0.0</c:formatCode>
                <c:ptCount val="1"/>
                <c:pt idx="0">
                  <c:v>31.4</c:v>
                </c:pt>
              </c:numCache>
            </c:numRef>
          </c:val>
          <c:extLst>
            <c:ext xmlns:c16="http://schemas.microsoft.com/office/drawing/2014/chart" uri="{C3380CC4-5D6E-409C-BE32-E72D297353CC}">
              <c16:uniqueId val="{00000002-6DFB-44A4-BA7F-D63033F088F7}"/>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43E-3"/>
          <c:y val="0"/>
          <c:w val="0.92038892920988014"/>
          <c:h val="0.9949407841353779"/>
        </c:manualLayout>
      </c:layout>
      <c:barChart>
        <c:barDir val="bar"/>
        <c:grouping val="stacked"/>
        <c:varyColors val="0"/>
        <c:ser>
          <c:idx val="0"/>
          <c:order val="0"/>
          <c:tx>
            <c:strRef>
              <c:f>Sheet1!$A$6</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49-4836-8BA2-294FCD152139}"/>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 S’ils ont consommé de l’alcool, les conducteurs dormiront sur place afin de ne pas avoir à conduire en étant alcoolisés</c:v>
                </c:pt>
                <c:pt idx="1">
                  <c:v> S’ils ont consommé de l’alcool, les conducteurs attendront une durée suffisante avant de pouvoir prendre le volant</c:v>
                </c:pt>
                <c:pt idx="2">
                  <c:v> Une personne aura été désignée pour ne pas boire d’alcool au cours de la soirée et c’est cette personne qui conduira</c:v>
                </c:pt>
                <c:pt idx="3">
                  <c:v> Les conducteurs ne boiront qu’un verre ou deux de boisson alcoolisée au cours de la soirée du réveillon</c:v>
                </c:pt>
                <c:pt idx="4">
                  <c:v> S’ils ont consommé de l’alcool, les conducteurs testeront leur niveau d’alcoolémie avec un éthylotest avant de prendre le volant</c:v>
                </c:pt>
                <c:pt idx="5">
                  <c:v> Les conducteurs ne boiront aucune boisson alcoolisée durant toute la soirée</c:v>
                </c:pt>
                <c:pt idx="6">
                  <c:v> Des solutions de transport alternatives, telles que des taxis ou des bus, seront mises en place pour assurer les retours de fin de soirée</c:v>
                </c:pt>
                <c:pt idx="7">
                  <c:v> S’ils ont consommé de l’alcool, les conducteurs emprunteront des petites routes peu fréquentées, ou conduiront lentement</c:v>
                </c:pt>
              </c:strCache>
            </c:strRef>
          </c:cat>
          <c:val>
            <c:numRef>
              <c:f>Sheet1!$B$6:$I$6</c:f>
              <c:numCache>
                <c:formatCode>0.0</c:formatCode>
                <c:ptCount val="8"/>
                <c:pt idx="0">
                  <c:v>23.700000000000003</c:v>
                </c:pt>
                <c:pt idx="1">
                  <c:v>28.5</c:v>
                </c:pt>
                <c:pt idx="2">
                  <c:v>37.299999999999997</c:v>
                </c:pt>
                <c:pt idx="3">
                  <c:v>43.9</c:v>
                </c:pt>
                <c:pt idx="4">
                  <c:v>54.9</c:v>
                </c:pt>
                <c:pt idx="5">
                  <c:v>55.3</c:v>
                </c:pt>
                <c:pt idx="6">
                  <c:v>62.6</c:v>
                </c:pt>
                <c:pt idx="7">
                  <c:v>67.3</c:v>
                </c:pt>
              </c:numCache>
            </c:numRef>
          </c:val>
          <c:extLst>
            <c:ext xmlns:c16="http://schemas.microsoft.com/office/drawing/2014/chart" uri="{C3380CC4-5D6E-409C-BE32-E72D297353CC}">
              <c16:uniqueId val="{00000001-4949-4836-8BA2-294FCD152139}"/>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 S’ils ont consommé de l’alcool, les conducteurs dormiront sur place afin de ne pas avoir à conduire en étant alcoolisés</c:v>
                </c:pt>
                <c:pt idx="1">
                  <c:v> S’ils ont consommé de l’alcool, les conducteurs attendront une durée suffisante avant de pouvoir prendre le volant</c:v>
                </c:pt>
                <c:pt idx="2">
                  <c:v> Une personne aura été désignée pour ne pas boire d’alcool au cours de la soirée et c’est cette personne qui conduira</c:v>
                </c:pt>
                <c:pt idx="3">
                  <c:v> Les conducteurs ne boiront qu’un verre ou deux de boisson alcoolisée au cours de la soirée du réveillon</c:v>
                </c:pt>
                <c:pt idx="4">
                  <c:v> S’ils ont consommé de l’alcool, les conducteurs testeront leur niveau d’alcoolémie avec un éthylotest avant de prendre le volant</c:v>
                </c:pt>
                <c:pt idx="5">
                  <c:v> Les conducteurs ne boiront aucune boisson alcoolisée durant toute la soirée</c:v>
                </c:pt>
                <c:pt idx="6">
                  <c:v> Des solutions de transport alternatives, telles que des taxis ou des bus, seront mises en place pour assurer les retours de fin de soirée</c:v>
                </c:pt>
                <c:pt idx="7">
                  <c:v> S’ils ont consommé de l’alcool, les conducteurs emprunteront des petites routes peu fréquentées, ou conduiront lentement</c:v>
                </c:pt>
              </c:strCache>
            </c:strRef>
          </c:cat>
          <c:val>
            <c:numRef>
              <c:f>Sheet1!$B$2:$I$2</c:f>
              <c:numCache>
                <c:formatCode>0.0</c:formatCode>
                <c:ptCount val="8"/>
                <c:pt idx="0">
                  <c:v>76.3</c:v>
                </c:pt>
                <c:pt idx="1">
                  <c:v>71.5</c:v>
                </c:pt>
                <c:pt idx="2">
                  <c:v>62.7</c:v>
                </c:pt>
                <c:pt idx="3">
                  <c:v>56.1</c:v>
                </c:pt>
                <c:pt idx="4">
                  <c:v>45.1</c:v>
                </c:pt>
                <c:pt idx="5">
                  <c:v>44.7</c:v>
                </c:pt>
                <c:pt idx="6">
                  <c:v>37.4</c:v>
                </c:pt>
                <c:pt idx="7">
                  <c:v>32.700000000000003</c:v>
                </c:pt>
              </c:numCache>
            </c:numRef>
          </c:val>
          <c:extLst>
            <c:ext xmlns:c16="http://schemas.microsoft.com/office/drawing/2014/chart" uri="{C3380CC4-5D6E-409C-BE32-E72D297353CC}">
              <c16:uniqueId val="{00000002-4949-4836-8BA2-294FCD152139}"/>
            </c:ext>
          </c:extLst>
        </c:ser>
        <c:dLbls>
          <c:showLegendKey val="0"/>
          <c:showVal val="0"/>
          <c:showCatName val="0"/>
          <c:showSerName val="0"/>
          <c:showPercent val="0"/>
          <c:showBubbleSize val="0"/>
        </c:dLbls>
        <c:gapWidth val="105"/>
        <c:overlap val="100"/>
        <c:axId val="221480832"/>
        <c:axId val="221481392"/>
      </c:barChart>
      <c:catAx>
        <c:axId val="221480832"/>
        <c:scaling>
          <c:orientation val="maxMin"/>
        </c:scaling>
        <c:delete val="1"/>
        <c:axPos val="l"/>
        <c:numFmt formatCode="General" sourceLinked="1"/>
        <c:majorTickMark val="out"/>
        <c:minorTickMark val="none"/>
        <c:tickLblPos val="none"/>
        <c:crossAx val="221481392"/>
        <c:crosses val="autoZero"/>
        <c:auto val="1"/>
        <c:lblAlgn val="ctr"/>
        <c:lblOffset val="100"/>
        <c:noMultiLvlLbl val="0"/>
      </c:catAx>
      <c:valAx>
        <c:axId val="221481392"/>
        <c:scaling>
          <c:orientation val="minMax"/>
          <c:max val="150"/>
          <c:min val="-100"/>
        </c:scaling>
        <c:delete val="1"/>
        <c:axPos val="t"/>
        <c:numFmt formatCode="0.0" sourceLinked="1"/>
        <c:majorTickMark val="out"/>
        <c:minorTickMark val="none"/>
        <c:tickLblPos val="none"/>
        <c:crossAx val="221480832"/>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49994968414935E-2"/>
          <c:y val="4.6568374173719701E-2"/>
          <c:w val="0.80226820057227155"/>
          <c:h val="0.90686325165256054"/>
        </c:manualLayout>
      </c:layout>
      <c:barChart>
        <c:barDir val="bar"/>
        <c:grouping val="clustered"/>
        <c:varyColors val="0"/>
        <c:ser>
          <c:idx val="0"/>
          <c:order val="0"/>
          <c:tx>
            <c:strRef>
              <c:f>Feuil1!$B$1</c:f>
              <c:strCache>
                <c:ptCount val="1"/>
                <c:pt idx="0">
                  <c:v>Série 1</c:v>
                </c:pt>
              </c:strCache>
            </c:strRef>
          </c:tx>
          <c:spPr>
            <a:solidFill>
              <a:schemeClr val="accent1"/>
            </a:solidFill>
            <a:effectLst/>
            <a:scene3d>
              <a:camera prst="orthographicFront"/>
              <a:lightRig rig="threePt" dir="t"/>
            </a:scene3d>
            <a:sp3d/>
          </c:spPr>
          <c:invertIfNegative val="0"/>
          <c:dPt>
            <c:idx val="0"/>
            <c:invertIfNegative val="0"/>
            <c:bubble3D val="0"/>
            <c:extLst>
              <c:ext xmlns:c16="http://schemas.microsoft.com/office/drawing/2014/chart" uri="{C3380CC4-5D6E-409C-BE32-E72D297353CC}">
                <c16:uniqueId val="{00000000-8C4D-4C1A-8962-03D469904250}"/>
              </c:ext>
            </c:extLst>
          </c:dPt>
          <c:dPt>
            <c:idx val="3"/>
            <c:invertIfNegative val="0"/>
            <c:bubble3D val="0"/>
            <c:extLst>
              <c:ext xmlns:c16="http://schemas.microsoft.com/office/drawing/2014/chart" uri="{C3380CC4-5D6E-409C-BE32-E72D297353CC}">
                <c16:uniqueId val="{00000001-8C4D-4C1A-8962-03D469904250}"/>
              </c:ext>
            </c:extLst>
          </c:dPt>
          <c:dPt>
            <c:idx val="4"/>
            <c:invertIfNegative val="0"/>
            <c:bubble3D val="0"/>
            <c:extLst>
              <c:ext xmlns:c16="http://schemas.microsoft.com/office/drawing/2014/chart" uri="{C3380CC4-5D6E-409C-BE32-E72D297353CC}">
                <c16:uniqueId val="{00000002-8C4D-4C1A-8962-03D469904250}"/>
              </c:ext>
            </c:extLst>
          </c:dPt>
          <c:dLbls>
            <c:dLbl>
              <c:idx val="1"/>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3-8C4D-4C1A-8962-03D469904250}"/>
                </c:ext>
              </c:extLst>
            </c:dLbl>
            <c:dLbl>
              <c:idx val="2"/>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4-8C4D-4C1A-8962-03D469904250}"/>
                </c:ext>
              </c:extLst>
            </c:dLbl>
            <c:dLbl>
              <c:idx val="3"/>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1-8C4D-4C1A-8962-03D469904250}"/>
                </c:ext>
              </c:extLst>
            </c:dLbl>
            <c:dLbl>
              <c:idx val="4"/>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2-8C4D-4C1A-8962-03D469904250}"/>
                </c:ext>
              </c:extLst>
            </c:dLbl>
            <c:dLbl>
              <c:idx val="5"/>
              <c:numFmt formatCode="0.0&quot;%&quot;" sourceLinked="0"/>
              <c:spPr>
                <a:noFill/>
              </c:spPr>
              <c:txPr>
                <a:bodyPr/>
                <a:lstStyle/>
                <a:p>
                  <a:pPr>
                    <a:defRPr sz="1200" b="0"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5-8C4D-4C1A-8962-03D469904250}"/>
                </c:ext>
              </c:extLst>
            </c:dLbl>
            <c:dLbl>
              <c:idx val="6"/>
              <c:numFmt formatCode="0.0&quot;%&quot;" sourceLinked="0"/>
              <c:spPr>
                <a:noFill/>
              </c:spPr>
              <c:txPr>
                <a:bodyPr/>
                <a:lstStyle/>
                <a:p>
                  <a:pPr>
                    <a:defRPr sz="1200" b="0"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6-8C4D-4C1A-8962-03D469904250}"/>
                </c:ext>
              </c:extLst>
            </c:dLbl>
            <c:numFmt formatCode="0.0&quot;%&quot;" sourceLinked="0"/>
            <c:spPr>
              <a:noFill/>
            </c:spPr>
            <c:txPr>
              <a:bodyPr/>
              <a:lstStyle/>
              <a:p>
                <a:pPr>
                  <a:defRPr sz="1200" b="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dormir sur place</c:v>
                </c:pt>
                <c:pt idx="1">
                  <c:v>moyens de transports alternatifs</c:v>
                </c:pt>
                <c:pt idx="2">
                  <c:v>sam, capitaine de soirée</c:v>
                </c:pt>
              </c:strCache>
            </c:strRef>
          </c:cat>
          <c:val>
            <c:numRef>
              <c:f>Feuil1!$B$2:$B$4</c:f>
              <c:numCache>
                <c:formatCode>0.0</c:formatCode>
                <c:ptCount val="3"/>
                <c:pt idx="0">
                  <c:v>82.5</c:v>
                </c:pt>
                <c:pt idx="1">
                  <c:v>32.4</c:v>
                </c:pt>
                <c:pt idx="2">
                  <c:v>58.2</c:v>
                </c:pt>
              </c:numCache>
            </c:numRef>
          </c:val>
          <c:extLst>
            <c:ext xmlns:c16="http://schemas.microsoft.com/office/drawing/2014/chart" uri="{C3380CC4-5D6E-409C-BE32-E72D297353CC}">
              <c16:uniqueId val="{00000007-8C4D-4C1A-8962-03D469904250}"/>
            </c:ext>
          </c:extLst>
        </c:ser>
        <c:dLbls>
          <c:showLegendKey val="0"/>
          <c:showVal val="0"/>
          <c:showCatName val="0"/>
          <c:showSerName val="0"/>
          <c:showPercent val="0"/>
          <c:showBubbleSize val="0"/>
        </c:dLbls>
        <c:gapWidth val="100"/>
        <c:axId val="218134544"/>
        <c:axId val="221452432"/>
      </c:barChart>
      <c:catAx>
        <c:axId val="218134544"/>
        <c:scaling>
          <c:orientation val="maxMin"/>
        </c:scaling>
        <c:delete val="1"/>
        <c:axPos val="l"/>
        <c:numFmt formatCode="General" sourceLinked="0"/>
        <c:majorTickMark val="out"/>
        <c:minorTickMark val="none"/>
        <c:tickLblPos val="none"/>
        <c:crossAx val="221452432"/>
        <c:crosses val="autoZero"/>
        <c:auto val="1"/>
        <c:lblAlgn val="ctr"/>
        <c:lblOffset val="100"/>
        <c:noMultiLvlLbl val="0"/>
      </c:catAx>
      <c:valAx>
        <c:axId val="221452432"/>
        <c:scaling>
          <c:orientation val="minMax"/>
          <c:max val="100"/>
          <c:min val="0"/>
        </c:scaling>
        <c:delete val="1"/>
        <c:axPos val="t"/>
        <c:numFmt formatCode="0.0" sourceLinked="1"/>
        <c:majorTickMark val="out"/>
        <c:minorTickMark val="none"/>
        <c:tickLblPos val="none"/>
        <c:crossAx val="21813454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49994968414935E-2"/>
          <c:y val="4.6568374173719701E-2"/>
          <c:w val="0.80226820057227155"/>
          <c:h val="0.90686325165256054"/>
        </c:manualLayout>
      </c:layout>
      <c:barChart>
        <c:barDir val="bar"/>
        <c:grouping val="clustered"/>
        <c:varyColors val="0"/>
        <c:ser>
          <c:idx val="0"/>
          <c:order val="0"/>
          <c:tx>
            <c:strRef>
              <c:f>Feuil1!$B$1</c:f>
              <c:strCache>
                <c:ptCount val="1"/>
                <c:pt idx="0">
                  <c:v>Série 1</c:v>
                </c:pt>
              </c:strCache>
            </c:strRef>
          </c:tx>
          <c:spPr>
            <a:solidFill>
              <a:schemeClr val="accent1"/>
            </a:solidFill>
            <a:effectLst/>
            <a:scene3d>
              <a:camera prst="orthographicFront"/>
              <a:lightRig rig="threePt" dir="t"/>
            </a:scene3d>
            <a:sp3d/>
          </c:spPr>
          <c:invertIfNegative val="0"/>
          <c:dPt>
            <c:idx val="0"/>
            <c:invertIfNegative val="0"/>
            <c:bubble3D val="0"/>
            <c:spPr>
              <a:solidFill>
                <a:schemeClr val="accent1">
                  <a:lumMod val="75000"/>
                </a:schemeClr>
              </a:solidFill>
              <a:effectLst/>
              <a:scene3d>
                <a:camera prst="orthographicFront"/>
                <a:lightRig rig="threePt" dir="t"/>
              </a:scene3d>
              <a:sp3d/>
            </c:spPr>
            <c:extLst>
              <c:ext xmlns:c16="http://schemas.microsoft.com/office/drawing/2014/chart" uri="{C3380CC4-5D6E-409C-BE32-E72D297353CC}">
                <c16:uniqueId val="{00000001-537E-4F9D-9544-7F3B9FFC2B68}"/>
              </c:ext>
            </c:extLst>
          </c:dPt>
          <c:dPt>
            <c:idx val="1"/>
            <c:invertIfNegative val="0"/>
            <c:bubble3D val="0"/>
            <c:extLst>
              <c:ext xmlns:c16="http://schemas.microsoft.com/office/drawing/2014/chart" uri="{C3380CC4-5D6E-409C-BE32-E72D297353CC}">
                <c16:uniqueId val="{00000002-537E-4F9D-9544-7F3B9FFC2B68}"/>
              </c:ext>
            </c:extLst>
          </c:dPt>
          <c:dPt>
            <c:idx val="2"/>
            <c:invertIfNegative val="0"/>
            <c:bubble3D val="0"/>
            <c:extLst>
              <c:ext xmlns:c16="http://schemas.microsoft.com/office/drawing/2014/chart" uri="{C3380CC4-5D6E-409C-BE32-E72D297353CC}">
                <c16:uniqueId val="{00000003-537E-4F9D-9544-7F3B9FFC2B68}"/>
              </c:ext>
            </c:extLst>
          </c:dPt>
          <c:dPt>
            <c:idx val="3"/>
            <c:invertIfNegative val="0"/>
            <c:bubble3D val="0"/>
            <c:extLst>
              <c:ext xmlns:c16="http://schemas.microsoft.com/office/drawing/2014/chart" uri="{C3380CC4-5D6E-409C-BE32-E72D297353CC}">
                <c16:uniqueId val="{00000004-537E-4F9D-9544-7F3B9FFC2B68}"/>
              </c:ext>
            </c:extLst>
          </c:dPt>
          <c:dPt>
            <c:idx val="4"/>
            <c:invertIfNegative val="0"/>
            <c:bubble3D val="0"/>
            <c:extLst>
              <c:ext xmlns:c16="http://schemas.microsoft.com/office/drawing/2014/chart" uri="{C3380CC4-5D6E-409C-BE32-E72D297353CC}">
                <c16:uniqueId val="{00000005-537E-4F9D-9544-7F3B9FFC2B68}"/>
              </c:ext>
            </c:extLst>
          </c:dPt>
          <c:dLbls>
            <c:dLbl>
              <c:idx val="0"/>
              <c:numFmt formatCode="0.0&quot;%&quot;" sourceLinked="0"/>
              <c:spPr>
                <a:noFill/>
              </c:spPr>
              <c:txPr>
                <a:bodyPr/>
                <a:lstStyle/>
                <a:p>
                  <a:pPr>
                    <a:defRPr sz="1200" b="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1-537E-4F9D-9544-7F3B9FFC2B68}"/>
                </c:ext>
              </c:extLst>
            </c:dLbl>
            <c:dLbl>
              <c:idx val="1"/>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2-537E-4F9D-9544-7F3B9FFC2B68}"/>
                </c:ext>
              </c:extLst>
            </c:dLbl>
            <c:dLbl>
              <c:idx val="2"/>
              <c:numFmt formatCode="0.0&quot;%&quot;" sourceLinked="0"/>
              <c:spPr>
                <a:noFill/>
              </c:spPr>
              <c:txPr>
                <a:bodyPr/>
                <a:lstStyle/>
                <a:p>
                  <a:pPr>
                    <a:defRPr sz="120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3-537E-4F9D-9544-7F3B9FFC2B68}"/>
                </c:ext>
              </c:extLst>
            </c:dLbl>
            <c:dLbl>
              <c:idx val="3"/>
              <c:numFmt formatCode="0.0&quot;%&quot;" sourceLinked="0"/>
              <c:spPr>
                <a:noFill/>
              </c:spPr>
              <c:txPr>
                <a:bodyPr/>
                <a:lstStyle/>
                <a:p>
                  <a:pPr>
                    <a:defRPr sz="120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4-537E-4F9D-9544-7F3B9FFC2B68}"/>
                </c:ext>
              </c:extLst>
            </c:dLbl>
            <c:dLbl>
              <c:idx val="4"/>
              <c:numFmt formatCode="0.0&quot;%&quot;" sourceLinked="0"/>
              <c:spPr>
                <a:noFill/>
              </c:spPr>
              <c:txPr>
                <a:bodyPr/>
                <a:lstStyle/>
                <a:p>
                  <a:pPr>
                    <a:defRPr sz="120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5-537E-4F9D-9544-7F3B9FFC2B68}"/>
                </c:ext>
              </c:extLst>
            </c:dLbl>
            <c:dLbl>
              <c:idx val="5"/>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6-537E-4F9D-9544-7F3B9FFC2B68}"/>
                </c:ext>
              </c:extLst>
            </c:dLbl>
            <c:dLbl>
              <c:idx val="6"/>
              <c:numFmt formatCode="0.0&quot;%&quot;" sourceLinked="0"/>
              <c:spPr>
                <a:noFill/>
              </c:spPr>
              <c:txPr>
                <a:bodyPr/>
                <a:lstStyle/>
                <a:p>
                  <a:pPr>
                    <a:defRPr sz="1200" b="1" i="0">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7-537E-4F9D-9544-7F3B9FFC2B68}"/>
                </c:ext>
              </c:extLst>
            </c:dLbl>
            <c:dLbl>
              <c:idx val="7"/>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8-537E-4F9D-9544-7F3B9FFC2B68}"/>
                </c:ext>
              </c:extLst>
            </c:dLbl>
            <c:numFmt formatCode="0.0&quot;%&quot;" sourceLinked="0"/>
            <c:spPr>
              <a:noFill/>
            </c:spPr>
            <c:txPr>
              <a:bodyPr/>
              <a:lstStyle/>
              <a:p>
                <a:pPr>
                  <a:defRPr sz="120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Non, parce que vous et votre entourage n’utiliserez pas de véhicule personnel pour vous rendre, vous déplacer ou revenir de la soirée</c:v>
                </c:pt>
                <c:pt idx="1">
                  <c:v>Oui, mais vous ou votre entourage prendrez des dispositions pour éviter tous problèmes sur la route (transports en commun, désignation d’un capitaine de soirée, solutions pour dormir sur place, taxis, VTC…)</c:v>
                </c:pt>
                <c:pt idx="2">
                  <c:v>Oui, et vous ne savez pas encore si vous ou votre entourage prendrez des dispositions particulières pour éviter tous problèmes sur la route</c:v>
                </c:pt>
              </c:strCache>
            </c:strRef>
          </c:cat>
          <c:val>
            <c:numRef>
              <c:f>Feuil1!$B$2:$B$4</c:f>
              <c:numCache>
                <c:formatCode>0.0</c:formatCode>
                <c:ptCount val="3"/>
                <c:pt idx="0">
                  <c:v>60.5</c:v>
                </c:pt>
                <c:pt idx="1">
                  <c:v>29.5</c:v>
                </c:pt>
                <c:pt idx="2">
                  <c:v>10.1</c:v>
                </c:pt>
              </c:numCache>
            </c:numRef>
          </c:val>
          <c:extLst>
            <c:ext xmlns:c16="http://schemas.microsoft.com/office/drawing/2014/chart" uri="{C3380CC4-5D6E-409C-BE32-E72D297353CC}">
              <c16:uniqueId val="{00000009-537E-4F9D-9544-7F3B9FFC2B68}"/>
            </c:ext>
          </c:extLst>
        </c:ser>
        <c:dLbls>
          <c:showLegendKey val="0"/>
          <c:showVal val="0"/>
          <c:showCatName val="0"/>
          <c:showSerName val="0"/>
          <c:showPercent val="0"/>
          <c:showBubbleSize val="0"/>
        </c:dLbls>
        <c:gapWidth val="100"/>
        <c:axId val="221454672"/>
        <c:axId val="221455232"/>
      </c:barChart>
      <c:catAx>
        <c:axId val="221454672"/>
        <c:scaling>
          <c:orientation val="maxMin"/>
        </c:scaling>
        <c:delete val="1"/>
        <c:axPos val="l"/>
        <c:numFmt formatCode="General" sourceLinked="0"/>
        <c:majorTickMark val="out"/>
        <c:minorTickMark val="none"/>
        <c:tickLblPos val="none"/>
        <c:crossAx val="221455232"/>
        <c:crosses val="autoZero"/>
        <c:auto val="1"/>
        <c:lblAlgn val="ctr"/>
        <c:lblOffset val="100"/>
        <c:noMultiLvlLbl val="0"/>
      </c:catAx>
      <c:valAx>
        <c:axId val="221455232"/>
        <c:scaling>
          <c:orientation val="minMax"/>
          <c:max val="100"/>
          <c:min val="0"/>
        </c:scaling>
        <c:delete val="1"/>
        <c:axPos val="t"/>
        <c:numFmt formatCode="0.0" sourceLinked="1"/>
        <c:majorTickMark val="out"/>
        <c:minorTickMark val="none"/>
        <c:tickLblPos val="none"/>
        <c:crossAx val="221454672"/>
        <c:crosses val="autoZero"/>
        <c:crossBetween val="between"/>
      </c:valAx>
      <c:spPr>
        <a:effectLst/>
      </c:spPr>
    </c:plotArea>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4"/>
            </a:solidFill>
            <a:effectLst/>
            <a:scene3d>
              <a:camera prst="orthographicFront"/>
              <a:lightRig rig="threePt" dir="t"/>
            </a:scene3d>
          </c:spPr>
          <c:invertIfNegative val="0"/>
          <c:dLbls>
            <c:numFmt formatCode="0.0&quot;%&quot;" sourceLinked="0"/>
            <c:spPr>
              <a:noFill/>
            </c:spPr>
            <c:txPr>
              <a:bodyPr/>
              <a:lstStyle/>
              <a:p>
                <a:pPr>
                  <a:defRPr sz="110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1 - Ile de France</c:v>
                </c:pt>
                <c:pt idx="1">
                  <c:v>2 - Nord Ouest</c:v>
                </c:pt>
                <c:pt idx="2">
                  <c:v>3 - Nord Est</c:v>
                </c:pt>
                <c:pt idx="3">
                  <c:v>4 - Sud Ouest</c:v>
                </c:pt>
                <c:pt idx="4">
                  <c:v>5 - Sud Est</c:v>
                </c:pt>
              </c:strCache>
            </c:strRef>
          </c:cat>
          <c:val>
            <c:numRef>
              <c:f>Feuil1!$B$2:$B$6</c:f>
              <c:numCache>
                <c:formatCode>0.0</c:formatCode>
                <c:ptCount val="5"/>
                <c:pt idx="0">
                  <c:v>18.399999999999999</c:v>
                </c:pt>
                <c:pt idx="1">
                  <c:v>22.9</c:v>
                </c:pt>
                <c:pt idx="2">
                  <c:v>22.1</c:v>
                </c:pt>
                <c:pt idx="3">
                  <c:v>11.4</c:v>
                </c:pt>
                <c:pt idx="4">
                  <c:v>25.2</c:v>
                </c:pt>
              </c:numCache>
            </c:numRef>
          </c:val>
          <c:extLst>
            <c:ext xmlns:c16="http://schemas.microsoft.com/office/drawing/2014/chart" uri="{C3380CC4-5D6E-409C-BE32-E72D297353CC}">
              <c16:uniqueId val="{00000000-61A4-494D-8A5C-CE11F2D8DFFA}"/>
            </c:ext>
          </c:extLst>
        </c:ser>
        <c:dLbls>
          <c:showLegendKey val="0"/>
          <c:showVal val="0"/>
          <c:showCatName val="0"/>
          <c:showSerName val="0"/>
          <c:showPercent val="0"/>
          <c:showBubbleSize val="0"/>
        </c:dLbls>
        <c:gapWidth val="100"/>
        <c:axId val="213743264"/>
        <c:axId val="213746064"/>
      </c:barChart>
      <c:catAx>
        <c:axId val="213743264"/>
        <c:scaling>
          <c:orientation val="maxMin"/>
        </c:scaling>
        <c:delete val="1"/>
        <c:axPos val="l"/>
        <c:numFmt formatCode="General" sourceLinked="0"/>
        <c:majorTickMark val="out"/>
        <c:minorTickMark val="none"/>
        <c:tickLblPos val="none"/>
        <c:crossAx val="213746064"/>
        <c:crosses val="autoZero"/>
        <c:auto val="1"/>
        <c:lblAlgn val="ctr"/>
        <c:lblOffset val="100"/>
        <c:noMultiLvlLbl val="0"/>
      </c:catAx>
      <c:valAx>
        <c:axId val="213746064"/>
        <c:scaling>
          <c:orientation val="minMax"/>
          <c:max val="100"/>
          <c:min val="0"/>
        </c:scaling>
        <c:delete val="1"/>
        <c:axPos val="t"/>
        <c:numFmt formatCode="0.0" sourceLinked="1"/>
        <c:majorTickMark val="out"/>
        <c:minorTickMark val="none"/>
        <c:tickLblPos val="none"/>
        <c:crossAx val="21374326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88917701914392"/>
          <c:y val="0.1629303243403129"/>
          <c:w val="0.56350126995172856"/>
          <c:h val="0.72679132940590063"/>
        </c:manualLayout>
      </c:layout>
      <c:doughnutChart>
        <c:varyColors val="1"/>
        <c:ser>
          <c:idx val="0"/>
          <c:order val="0"/>
          <c:tx>
            <c:strRef>
              <c:f>Sheet1!$B$1</c:f>
              <c:strCache>
                <c:ptCount val="1"/>
                <c:pt idx="0">
                  <c:v>Colonne1</c:v>
                </c:pt>
              </c:strCache>
            </c:strRef>
          </c:tx>
          <c:spPr>
            <a:solidFill>
              <a:schemeClr val="accent1"/>
            </a:solidFill>
            <a:ln>
              <a:solidFill>
                <a:schemeClr val="bg1"/>
              </a:solidFill>
            </a:ln>
            <a:scene3d>
              <a:camera prst="orthographicFront"/>
              <a:lightRig rig="threePt" dir="t"/>
            </a:scene3d>
            <a:sp3d>
              <a:bevelB w="838200"/>
              <a:contourClr>
                <a:srgbClr val="000000"/>
              </a:contourClr>
            </a:sp3d>
          </c:spPr>
          <c:dPt>
            <c:idx val="0"/>
            <c:bubble3D val="0"/>
            <c:extLst>
              <c:ext xmlns:c16="http://schemas.microsoft.com/office/drawing/2014/chart" uri="{C3380CC4-5D6E-409C-BE32-E72D297353CC}">
                <c16:uniqueId val="{00000001-26B9-410C-8CBC-02BC5424C204}"/>
              </c:ext>
            </c:extLst>
          </c:dPt>
          <c:dPt>
            <c:idx val="1"/>
            <c:bubble3D val="0"/>
            <c:spPr>
              <a:solidFill>
                <a:srgbClr val="FF5859"/>
              </a:solidFill>
              <a:ln>
                <a:solidFill>
                  <a:schemeClr val="bg1"/>
                </a:solidFill>
              </a:ln>
              <a:scene3d>
                <a:camera prst="orthographicFront"/>
                <a:lightRig rig="threePt" dir="t"/>
              </a:scene3d>
              <a:sp3d>
                <a:bevelB w="838200"/>
                <a:contourClr>
                  <a:srgbClr val="000000"/>
                </a:contourClr>
              </a:sp3d>
            </c:spPr>
            <c:extLst>
              <c:ext xmlns:c16="http://schemas.microsoft.com/office/drawing/2014/chart" uri="{C3380CC4-5D6E-409C-BE32-E72D297353CC}">
                <c16:uniqueId val="{00000003-26B9-410C-8CBC-02BC5424C204}"/>
              </c:ext>
            </c:extLst>
          </c:dPt>
          <c:dPt>
            <c:idx val="2"/>
            <c:bubble3D val="0"/>
            <c:extLst>
              <c:ext xmlns:c16="http://schemas.microsoft.com/office/drawing/2014/chart" uri="{C3380CC4-5D6E-409C-BE32-E72D297353CC}">
                <c16:uniqueId val="{00000005-26B9-410C-8CBC-02BC5424C204}"/>
              </c:ext>
            </c:extLst>
          </c:dPt>
          <c:cat>
            <c:strRef>
              <c:f>Sheet1!$A$2:$A$3</c:f>
              <c:strCache>
                <c:ptCount val="2"/>
                <c:pt idx="0">
                  <c:v>Oui</c:v>
                </c:pt>
                <c:pt idx="1">
                  <c:v>Non</c:v>
                </c:pt>
              </c:strCache>
            </c:strRef>
          </c:cat>
          <c:val>
            <c:numRef>
              <c:f>Sheet1!$B$2:$B$3</c:f>
              <c:numCache>
                <c:formatCode>0.0</c:formatCode>
                <c:ptCount val="2"/>
                <c:pt idx="0">
                  <c:v>23.4</c:v>
                </c:pt>
                <c:pt idx="1">
                  <c:v>76.599999999999994</c:v>
                </c:pt>
              </c:numCache>
            </c:numRef>
          </c:val>
          <c:extLst>
            <c:ext xmlns:c16="http://schemas.microsoft.com/office/drawing/2014/chart" uri="{C3380CC4-5D6E-409C-BE32-E72D297353CC}">
              <c16:uniqueId val="{00000006-26B9-410C-8CBC-02BC5424C204}"/>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88917701914392"/>
          <c:y val="0.1629303243403129"/>
          <c:w val="0.56350126995172856"/>
          <c:h val="0.72679132940590063"/>
        </c:manualLayout>
      </c:layout>
      <c:doughnutChart>
        <c:varyColors val="1"/>
        <c:ser>
          <c:idx val="0"/>
          <c:order val="0"/>
          <c:tx>
            <c:strRef>
              <c:f>Sheet1!$B$1</c:f>
              <c:strCache>
                <c:ptCount val="1"/>
                <c:pt idx="0">
                  <c:v>Colonne1</c:v>
                </c:pt>
              </c:strCache>
            </c:strRef>
          </c:tx>
          <c:spPr>
            <a:solidFill>
              <a:schemeClr val="accent1"/>
            </a:solidFill>
            <a:ln>
              <a:solidFill>
                <a:schemeClr val="bg1"/>
              </a:solidFill>
            </a:ln>
            <a:scene3d>
              <a:camera prst="orthographicFront"/>
              <a:lightRig rig="threePt" dir="t"/>
            </a:scene3d>
            <a:sp3d>
              <a:bevelB w="838200"/>
              <a:contourClr>
                <a:srgbClr val="000000"/>
              </a:contourClr>
            </a:sp3d>
          </c:spPr>
          <c:dPt>
            <c:idx val="0"/>
            <c:bubble3D val="0"/>
            <c:extLst>
              <c:ext xmlns:c16="http://schemas.microsoft.com/office/drawing/2014/chart" uri="{C3380CC4-5D6E-409C-BE32-E72D297353CC}">
                <c16:uniqueId val="{00000000-8D71-4E4D-A105-584B724F342E}"/>
              </c:ext>
            </c:extLst>
          </c:dPt>
          <c:dPt>
            <c:idx val="1"/>
            <c:bubble3D val="0"/>
            <c:spPr>
              <a:solidFill>
                <a:srgbClr val="FF5859"/>
              </a:solidFill>
              <a:ln>
                <a:solidFill>
                  <a:schemeClr val="bg1"/>
                </a:solidFill>
              </a:ln>
              <a:scene3d>
                <a:camera prst="orthographicFront"/>
                <a:lightRig rig="threePt" dir="t"/>
              </a:scene3d>
              <a:sp3d>
                <a:bevelB w="838200"/>
                <a:contourClr>
                  <a:srgbClr val="000000"/>
                </a:contourClr>
              </a:sp3d>
            </c:spPr>
            <c:extLst>
              <c:ext xmlns:c16="http://schemas.microsoft.com/office/drawing/2014/chart" uri="{C3380CC4-5D6E-409C-BE32-E72D297353CC}">
                <c16:uniqueId val="{00000002-8D71-4E4D-A105-584B724F342E}"/>
              </c:ext>
            </c:extLst>
          </c:dPt>
          <c:dPt>
            <c:idx val="2"/>
            <c:bubble3D val="0"/>
            <c:spPr>
              <a:solidFill>
                <a:schemeClr val="bg1">
                  <a:lumMod val="75000"/>
                </a:schemeClr>
              </a:solidFill>
              <a:ln>
                <a:solidFill>
                  <a:schemeClr val="bg1"/>
                </a:solidFill>
              </a:ln>
              <a:scene3d>
                <a:camera prst="orthographicFront"/>
                <a:lightRig rig="threePt" dir="t"/>
              </a:scene3d>
              <a:sp3d>
                <a:bevelB w="838200"/>
                <a:contourClr>
                  <a:srgbClr val="000000"/>
                </a:contourClr>
              </a:sp3d>
            </c:spPr>
            <c:extLst>
              <c:ext xmlns:c16="http://schemas.microsoft.com/office/drawing/2014/chart" uri="{C3380CC4-5D6E-409C-BE32-E72D297353CC}">
                <c16:uniqueId val="{00000003-8D71-4E4D-A105-584B724F342E}"/>
              </c:ext>
            </c:extLst>
          </c:dPt>
          <c:cat>
            <c:strRef>
              <c:f>Sheet1!$A$2:$A$4</c:f>
              <c:strCache>
                <c:ptCount val="2"/>
                <c:pt idx="0">
                  <c:v>Oui</c:v>
                </c:pt>
                <c:pt idx="1">
                  <c:v>Non</c:v>
                </c:pt>
              </c:strCache>
            </c:strRef>
          </c:cat>
          <c:val>
            <c:numRef>
              <c:f>Sheet1!$B$2:$B$4</c:f>
              <c:numCache>
                <c:formatCode>0.0</c:formatCode>
                <c:ptCount val="3"/>
                <c:pt idx="0">
                  <c:v>15.9</c:v>
                </c:pt>
                <c:pt idx="1">
                  <c:v>75.900000000000006</c:v>
                </c:pt>
                <c:pt idx="2">
                  <c:v>8.3000000000000007</c:v>
                </c:pt>
              </c:numCache>
            </c:numRef>
          </c:val>
          <c:extLst>
            <c:ext xmlns:c16="http://schemas.microsoft.com/office/drawing/2014/chart" uri="{C3380CC4-5D6E-409C-BE32-E72D297353CC}">
              <c16:uniqueId val="{00000004-8D71-4E4D-A105-584B724F342E}"/>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88917701914392"/>
          <c:y val="0.1629303243403129"/>
          <c:w val="0.56350126995172856"/>
          <c:h val="0.72679132940590063"/>
        </c:manualLayout>
      </c:layout>
      <c:doughnutChart>
        <c:varyColors val="1"/>
        <c:ser>
          <c:idx val="0"/>
          <c:order val="0"/>
          <c:tx>
            <c:strRef>
              <c:f>Sheet1!$B$1</c:f>
              <c:strCache>
                <c:ptCount val="1"/>
                <c:pt idx="0">
                  <c:v>Colonne1</c:v>
                </c:pt>
              </c:strCache>
            </c:strRef>
          </c:tx>
          <c:spPr>
            <a:solidFill>
              <a:schemeClr val="accent1"/>
            </a:solidFill>
            <a:ln>
              <a:solidFill>
                <a:schemeClr val="bg1"/>
              </a:solidFill>
            </a:ln>
            <a:scene3d>
              <a:camera prst="orthographicFront"/>
              <a:lightRig rig="threePt" dir="t"/>
            </a:scene3d>
            <a:sp3d>
              <a:bevelB w="838200"/>
              <a:contourClr>
                <a:srgbClr val="000000"/>
              </a:contourClr>
            </a:sp3d>
          </c:spPr>
          <c:dPt>
            <c:idx val="0"/>
            <c:bubble3D val="0"/>
            <c:extLst>
              <c:ext xmlns:c16="http://schemas.microsoft.com/office/drawing/2014/chart" uri="{C3380CC4-5D6E-409C-BE32-E72D297353CC}">
                <c16:uniqueId val="{00000000-8D71-4E4D-A105-584B724F342E}"/>
              </c:ext>
            </c:extLst>
          </c:dPt>
          <c:dPt>
            <c:idx val="1"/>
            <c:bubble3D val="0"/>
            <c:spPr>
              <a:solidFill>
                <a:srgbClr val="FF5859"/>
              </a:solidFill>
              <a:ln>
                <a:solidFill>
                  <a:schemeClr val="bg1"/>
                </a:solidFill>
              </a:ln>
              <a:scene3d>
                <a:camera prst="orthographicFront"/>
                <a:lightRig rig="threePt" dir="t"/>
              </a:scene3d>
              <a:sp3d>
                <a:bevelB w="838200"/>
                <a:contourClr>
                  <a:srgbClr val="000000"/>
                </a:contourClr>
              </a:sp3d>
            </c:spPr>
            <c:extLst>
              <c:ext xmlns:c16="http://schemas.microsoft.com/office/drawing/2014/chart" uri="{C3380CC4-5D6E-409C-BE32-E72D297353CC}">
                <c16:uniqueId val="{00000002-8D71-4E4D-A105-584B724F342E}"/>
              </c:ext>
            </c:extLst>
          </c:dPt>
          <c:dPt>
            <c:idx val="2"/>
            <c:bubble3D val="0"/>
            <c:spPr>
              <a:solidFill>
                <a:schemeClr val="bg1">
                  <a:lumMod val="75000"/>
                </a:schemeClr>
              </a:solidFill>
              <a:ln>
                <a:solidFill>
                  <a:schemeClr val="bg1"/>
                </a:solidFill>
              </a:ln>
              <a:scene3d>
                <a:camera prst="orthographicFront"/>
                <a:lightRig rig="threePt" dir="t"/>
              </a:scene3d>
              <a:sp3d>
                <a:bevelB w="838200"/>
                <a:contourClr>
                  <a:srgbClr val="000000"/>
                </a:contourClr>
              </a:sp3d>
            </c:spPr>
            <c:extLst>
              <c:ext xmlns:c16="http://schemas.microsoft.com/office/drawing/2014/chart" uri="{C3380CC4-5D6E-409C-BE32-E72D297353CC}">
                <c16:uniqueId val="{00000003-8D71-4E4D-A105-584B724F342E}"/>
              </c:ext>
            </c:extLst>
          </c:dPt>
          <c:cat>
            <c:strRef>
              <c:f>Sheet1!$A$2:$A$4</c:f>
              <c:strCache>
                <c:ptCount val="2"/>
                <c:pt idx="0">
                  <c:v>Oui</c:v>
                </c:pt>
                <c:pt idx="1">
                  <c:v>Non</c:v>
                </c:pt>
              </c:strCache>
            </c:strRef>
          </c:cat>
          <c:val>
            <c:numRef>
              <c:f>Sheet1!$B$2:$B$4</c:f>
              <c:numCache>
                <c:formatCode>0.0</c:formatCode>
                <c:ptCount val="3"/>
                <c:pt idx="0">
                  <c:v>42.3</c:v>
                </c:pt>
                <c:pt idx="1">
                  <c:v>36.4</c:v>
                </c:pt>
                <c:pt idx="2">
                  <c:v>21.3</c:v>
                </c:pt>
              </c:numCache>
            </c:numRef>
          </c:val>
          <c:extLst>
            <c:ext xmlns:c16="http://schemas.microsoft.com/office/drawing/2014/chart" uri="{C3380CC4-5D6E-409C-BE32-E72D297353CC}">
              <c16:uniqueId val="{00000004-8D71-4E4D-A105-584B724F342E}"/>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88917701914392"/>
          <c:y val="0.1629303243403129"/>
          <c:w val="0.56350126995172856"/>
          <c:h val="0.72679132940590063"/>
        </c:manualLayout>
      </c:layout>
      <c:doughnutChart>
        <c:varyColors val="1"/>
        <c:ser>
          <c:idx val="0"/>
          <c:order val="0"/>
          <c:tx>
            <c:strRef>
              <c:f>Sheet1!$B$1</c:f>
              <c:strCache>
                <c:ptCount val="1"/>
                <c:pt idx="0">
                  <c:v>Colonne1</c:v>
                </c:pt>
              </c:strCache>
            </c:strRef>
          </c:tx>
          <c:spPr>
            <a:solidFill>
              <a:srgbClr val="D0006A"/>
            </a:solidFill>
            <a:ln>
              <a:solidFill>
                <a:schemeClr val="bg1"/>
              </a:solidFill>
            </a:ln>
            <a:scene3d>
              <a:camera prst="orthographicFront"/>
              <a:lightRig rig="threePt" dir="t"/>
            </a:scene3d>
            <a:sp3d>
              <a:bevelB w="838200"/>
              <a:contourClr>
                <a:srgbClr val="000000"/>
              </a:contourClr>
            </a:sp3d>
          </c:spPr>
          <c:dPt>
            <c:idx val="0"/>
            <c:bubble3D val="0"/>
            <c:spPr>
              <a:solidFill>
                <a:schemeClr val="accent1">
                  <a:lumMod val="75000"/>
                </a:schemeClr>
              </a:solidFill>
              <a:ln>
                <a:solidFill>
                  <a:schemeClr val="bg1"/>
                </a:solidFill>
              </a:ln>
              <a:scene3d>
                <a:camera prst="orthographicFront"/>
                <a:lightRig rig="threePt" dir="t"/>
              </a:scene3d>
              <a:sp3d>
                <a:bevelB w="838200"/>
                <a:contourClr>
                  <a:srgbClr val="000000"/>
                </a:contourClr>
              </a:sp3d>
            </c:spPr>
            <c:extLst>
              <c:ext xmlns:c16="http://schemas.microsoft.com/office/drawing/2014/chart" uri="{C3380CC4-5D6E-409C-BE32-E72D297353CC}">
                <c16:uniqueId val="{00000001-CB60-4F84-B55A-E9092F66CF13}"/>
              </c:ext>
            </c:extLst>
          </c:dPt>
          <c:dPt>
            <c:idx val="1"/>
            <c:bubble3D val="0"/>
            <c:spPr>
              <a:solidFill>
                <a:schemeClr val="accent1"/>
              </a:solidFill>
              <a:ln>
                <a:solidFill>
                  <a:schemeClr val="bg1"/>
                </a:solidFill>
              </a:ln>
              <a:scene3d>
                <a:camera prst="orthographicFront"/>
                <a:lightRig rig="threePt" dir="t"/>
              </a:scene3d>
              <a:sp3d>
                <a:bevelB w="838200"/>
                <a:contourClr>
                  <a:srgbClr val="000000"/>
                </a:contourClr>
              </a:sp3d>
            </c:spPr>
            <c:extLst>
              <c:ext xmlns:c16="http://schemas.microsoft.com/office/drawing/2014/chart" uri="{C3380CC4-5D6E-409C-BE32-E72D297353CC}">
                <c16:uniqueId val="{00000003-CB60-4F84-B55A-E9092F66CF13}"/>
              </c:ext>
            </c:extLst>
          </c:dPt>
          <c:dPt>
            <c:idx val="2"/>
            <c:bubble3D val="0"/>
            <c:spPr>
              <a:solidFill>
                <a:schemeClr val="bg1">
                  <a:lumMod val="65000"/>
                </a:schemeClr>
              </a:solidFill>
              <a:ln>
                <a:solidFill>
                  <a:schemeClr val="bg1"/>
                </a:solidFill>
              </a:ln>
              <a:scene3d>
                <a:camera prst="orthographicFront"/>
                <a:lightRig rig="threePt" dir="t"/>
              </a:scene3d>
              <a:sp3d>
                <a:bevelB w="838200"/>
                <a:contourClr>
                  <a:srgbClr val="000000"/>
                </a:contourClr>
              </a:sp3d>
            </c:spPr>
            <c:extLst>
              <c:ext xmlns:c16="http://schemas.microsoft.com/office/drawing/2014/chart" uri="{C3380CC4-5D6E-409C-BE32-E72D297353CC}">
                <c16:uniqueId val="{00000005-CB60-4F84-B55A-E9092F66CF13}"/>
              </c:ext>
            </c:extLst>
          </c:dPt>
          <c:cat>
            <c:strRef>
              <c:f>Sheet1!$A$2:$A$4</c:f>
              <c:strCache>
                <c:ptCount val="2"/>
                <c:pt idx="0">
                  <c:v>Oui</c:v>
                </c:pt>
                <c:pt idx="1">
                  <c:v>Non</c:v>
                </c:pt>
              </c:strCache>
            </c:strRef>
          </c:cat>
          <c:val>
            <c:numRef>
              <c:f>Sheet1!$B$2:$B$4</c:f>
              <c:numCache>
                <c:formatCode>0.0</c:formatCode>
                <c:ptCount val="3"/>
                <c:pt idx="0">
                  <c:v>32.299999999999997</c:v>
                </c:pt>
                <c:pt idx="1">
                  <c:v>57.5</c:v>
                </c:pt>
                <c:pt idx="2">
                  <c:v>10.199999999999999</c:v>
                </c:pt>
              </c:numCache>
            </c:numRef>
          </c:val>
          <c:extLst>
            <c:ext xmlns:c16="http://schemas.microsoft.com/office/drawing/2014/chart" uri="{C3380CC4-5D6E-409C-BE32-E72D297353CC}">
              <c16:uniqueId val="{00000006-CB60-4F84-B55A-E9092F66CF13}"/>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fr-F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130328679737E-3"/>
          <c:y val="0"/>
          <c:w val="0.99571671232590853"/>
          <c:h val="0.9949407841353779"/>
        </c:manualLayout>
      </c:layout>
      <c:barChart>
        <c:barDir val="bar"/>
        <c:grouping val="stacked"/>
        <c:varyColors val="0"/>
        <c:ser>
          <c:idx val="0"/>
          <c:order val="0"/>
          <c:tx>
            <c:strRef>
              <c:f>Sheet1!$A$6</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layout>
                <c:manualLayout>
                  <c:x val="2.595401681547089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0D-4778-8B6D-3734E0512AD8}"/>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4"/>
                <c:pt idx="0">
                  <c:v>Q16) (Hors NSP) Pour chacune d’entre elles, veuillez indiquer si selon vous il s’agit d’une affirmation vraie ou fausse : Il y a autant d’alcool dans un verre de whisky de 3cl que dans un verre de vin de 10cl</c:v>
                </c:pt>
                <c:pt idx="1">
                  <c:v>Q16) (Hors NSP)  Pour chacune d’entre elles, veuillez indiquer si selon vous il s’agit d’une affirmation vraie ou fausse : On risque la suspension du permis à la moindre infraction à l’alcool</c:v>
                </c:pt>
                <c:pt idx="2">
                  <c:v>Q16) (Hors NSP)  Pour chacune d’entre elles, veuillez indiquer si selon vous il s’agit d’une affirmation vraie ou fausse : Le temps de l’élimination de l’alcool est de 1 à 2 heures par verre d’alcool consommé</c:v>
                </c:pt>
                <c:pt idx="3">
                  <c:v>Q16) (Hors NSP)  Pour chacune d’entre elles, veuillez indiquer si selon vous il s’agit d’une affirmation vraie ou fausse : Après une soirée alcoolisée, si on a bien dormi et qu’on se sent bien on peut reprendre le volant sans problème</c:v>
                </c:pt>
              </c:strCache>
            </c:strRef>
          </c:cat>
          <c:val>
            <c:numRef>
              <c:f>Sheet1!$B$6:$I$6</c:f>
              <c:numCache>
                <c:formatCode>0.0</c:formatCode>
                <c:ptCount val="8"/>
                <c:pt idx="0">
                  <c:v>22.200000000000003</c:v>
                </c:pt>
                <c:pt idx="1">
                  <c:v>29</c:v>
                </c:pt>
                <c:pt idx="2">
                  <c:v>50</c:v>
                </c:pt>
                <c:pt idx="3">
                  <c:v>76.900000000000006</c:v>
                </c:pt>
              </c:numCache>
            </c:numRef>
          </c:val>
          <c:extLst>
            <c:ext xmlns:c16="http://schemas.microsoft.com/office/drawing/2014/chart" uri="{C3380CC4-5D6E-409C-BE32-E72D297353CC}">
              <c16:uniqueId val="{00000001-260D-4778-8B6D-3734E0512AD8}"/>
            </c:ext>
          </c:extLst>
        </c:ser>
        <c:ser>
          <c:idx val="4"/>
          <c:order val="1"/>
          <c:tx>
            <c:strRef>
              <c:f>Sheet1!$A$2</c:f>
              <c:strCache>
                <c:ptCount val="1"/>
                <c:pt idx="0">
                  <c:v>VRAI</c:v>
                </c:pt>
              </c:strCache>
            </c:strRef>
          </c:tx>
          <c:spPr>
            <a:solidFill>
              <a:schemeClr val="accent4"/>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4"/>
                <c:pt idx="0">
                  <c:v>Q16) (Hors NSP) Pour chacune d’entre elles, veuillez indiquer si selon vous il s’agit d’une affirmation vraie ou fausse : Il y a autant d’alcool dans un verre de whisky de 3cl que dans un verre de vin de 10cl</c:v>
                </c:pt>
                <c:pt idx="1">
                  <c:v>Q16) (Hors NSP)  Pour chacune d’entre elles, veuillez indiquer si selon vous il s’agit d’une affirmation vraie ou fausse : On risque la suspension du permis à la moindre infraction à l’alcool</c:v>
                </c:pt>
                <c:pt idx="2">
                  <c:v>Q16) (Hors NSP)  Pour chacune d’entre elles, veuillez indiquer si selon vous il s’agit d’une affirmation vraie ou fausse : Le temps de l’élimination de l’alcool est de 1 à 2 heures par verre d’alcool consommé</c:v>
                </c:pt>
                <c:pt idx="3">
                  <c:v>Q16) (Hors NSP)  Pour chacune d’entre elles, veuillez indiquer si selon vous il s’agit d’une affirmation vraie ou fausse : Après une soirée alcoolisée, si on a bien dormi et qu’on se sent bien on peut reprendre le volant sans problème</c:v>
                </c:pt>
              </c:strCache>
            </c:strRef>
          </c:cat>
          <c:val>
            <c:numRef>
              <c:f>Sheet1!$B$2:$I$2</c:f>
              <c:numCache>
                <c:formatCode>0.0</c:formatCode>
                <c:ptCount val="8"/>
                <c:pt idx="0">
                  <c:v>77.8</c:v>
                </c:pt>
                <c:pt idx="1">
                  <c:v>71</c:v>
                </c:pt>
                <c:pt idx="2">
                  <c:v>50</c:v>
                </c:pt>
                <c:pt idx="3">
                  <c:v>23.1</c:v>
                </c:pt>
              </c:numCache>
            </c:numRef>
          </c:val>
          <c:extLst>
            <c:ext xmlns:c16="http://schemas.microsoft.com/office/drawing/2014/chart" uri="{C3380CC4-5D6E-409C-BE32-E72D297353CC}">
              <c16:uniqueId val="{00000002-260D-4778-8B6D-3734E0512AD8}"/>
            </c:ext>
          </c:extLst>
        </c:ser>
        <c:dLbls>
          <c:showLegendKey val="0"/>
          <c:showVal val="0"/>
          <c:showCatName val="0"/>
          <c:showSerName val="0"/>
          <c:showPercent val="0"/>
          <c:showBubbleSize val="0"/>
        </c:dLbls>
        <c:gapWidth val="105"/>
        <c:overlap val="100"/>
        <c:axId val="221645680"/>
        <c:axId val="221646240"/>
      </c:barChart>
      <c:catAx>
        <c:axId val="221645680"/>
        <c:scaling>
          <c:orientation val="maxMin"/>
        </c:scaling>
        <c:delete val="1"/>
        <c:axPos val="l"/>
        <c:numFmt formatCode="General" sourceLinked="1"/>
        <c:majorTickMark val="out"/>
        <c:minorTickMark val="none"/>
        <c:tickLblPos val="none"/>
        <c:crossAx val="221646240"/>
        <c:crosses val="autoZero"/>
        <c:auto val="1"/>
        <c:lblAlgn val="ctr"/>
        <c:lblOffset val="100"/>
        <c:noMultiLvlLbl val="0"/>
      </c:catAx>
      <c:valAx>
        <c:axId val="221646240"/>
        <c:scaling>
          <c:orientation val="minMax"/>
          <c:max val="150"/>
          <c:min val="-100"/>
        </c:scaling>
        <c:delete val="1"/>
        <c:axPos val="t"/>
        <c:numFmt formatCode="0.0" sourceLinked="1"/>
        <c:majorTickMark val="out"/>
        <c:minorTickMark val="none"/>
        <c:tickLblPos val="none"/>
        <c:crossAx val="221645680"/>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43E-3"/>
          <c:y val="0"/>
          <c:w val="0.96604211668307682"/>
          <c:h val="0.9949407841353779"/>
        </c:manualLayout>
      </c:layout>
      <c:barChart>
        <c:barDir val="bar"/>
        <c:grouping val="stacked"/>
        <c:varyColors val="0"/>
        <c:ser>
          <c:idx val="0"/>
          <c:order val="0"/>
          <c:tx>
            <c:strRef>
              <c:f>Sheet1!$A$6</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layout>
                <c:manualLayout>
                  <c:x val="1.8574017297165943E-2"/>
                  <c:y val="2.135995410173062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AD-4D67-A374-00CC9155A3AF}"/>
                </c:ext>
              </c:extLst>
            </c:dLbl>
            <c:dLbl>
              <c:idx val="1"/>
              <c:layout>
                <c:manualLayout>
                  <c:x val="1.3695956241959018E-2"/>
                  <c:y val="4.0697120550027607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9.1374854727603247E-2"/>
                      <c:h val="8.0852552664034835E-2"/>
                    </c:manualLayout>
                  </c15:layout>
                </c:ext>
                <c:ext xmlns:c16="http://schemas.microsoft.com/office/drawing/2014/chart" uri="{C3380CC4-5D6E-409C-BE32-E72D297353CC}">
                  <c16:uniqueId val="{00000001-7CAD-4D67-A374-00CC9155A3AF}"/>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7"/>
                <c:pt idx="0">
                  <c:v> Les solutions de covoiturage avec un conducteur qui ne boit pas lors de la soirée</c:v>
                </c:pt>
                <c:pt idx="1">
                  <c:v> La mise en place de services de transport en commun pour les retours de fin de soirée</c:v>
                </c:pt>
                <c:pt idx="2">
                  <c:v> L’installation d’un dispositif dans les voitures empêchant le démarrage dans le cas ou le conducteur a un taux d’alcool</c:v>
                </c:pt>
                <c:pt idx="3">
                  <c:v> Des applications permettant de rechercher des solutions pour rentrer d’une sortie festive lorsqu’on est en fin de soiré</c:v>
                </c:pt>
                <c:pt idx="4">
                  <c:v> Des services de taxis ou de VTC (véhicules de tourisme / transport avec chauffeur)</c:v>
                </c:pt>
                <c:pt idx="5">
                  <c:v> La possibilité de tester son niveau d’alcoolémie  dans tous les lieux de consommation d’alcool</c:v>
                </c:pt>
                <c:pt idx="6">
                  <c:v> Des condamnations plus sévères en cas de récidive</c:v>
                </c:pt>
              </c:strCache>
            </c:strRef>
          </c:cat>
          <c:val>
            <c:numRef>
              <c:f>Sheet1!$B$6:$I$6</c:f>
              <c:numCache>
                <c:formatCode>0.0</c:formatCode>
                <c:ptCount val="8"/>
                <c:pt idx="0">
                  <c:v>13.200000000000003</c:v>
                </c:pt>
                <c:pt idx="1">
                  <c:v>18.599999999999994</c:v>
                </c:pt>
                <c:pt idx="2">
                  <c:v>22.599999999999994</c:v>
                </c:pt>
                <c:pt idx="3">
                  <c:v>24.5</c:v>
                </c:pt>
                <c:pt idx="4">
                  <c:v>25.799999999999997</c:v>
                </c:pt>
                <c:pt idx="5">
                  <c:v>26.099999999999994</c:v>
                </c:pt>
                <c:pt idx="6">
                  <c:v>26.200000000000003</c:v>
                </c:pt>
              </c:numCache>
            </c:numRef>
          </c:val>
          <c:extLst>
            <c:ext xmlns:c16="http://schemas.microsoft.com/office/drawing/2014/chart" uri="{C3380CC4-5D6E-409C-BE32-E72D297353CC}">
              <c16:uniqueId val="{00000002-7CAD-4D67-A374-00CC9155A3AF}"/>
            </c:ext>
          </c:extLst>
        </c:ser>
        <c:ser>
          <c:idx val="4"/>
          <c:order val="1"/>
          <c:tx>
            <c:strRef>
              <c:f>Sheet1!$A$2</c:f>
              <c:strCache>
                <c:ptCount val="1"/>
                <c:pt idx="0">
                  <c:v>VRAI</c:v>
                </c:pt>
              </c:strCache>
            </c:strRef>
          </c:tx>
          <c:spPr>
            <a:solidFill>
              <a:schemeClr val="accent1"/>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7"/>
                <c:pt idx="0">
                  <c:v> Les solutions de covoiturage avec un conducteur qui ne boit pas lors de la soirée</c:v>
                </c:pt>
                <c:pt idx="1">
                  <c:v> La mise en place de services de transport en commun pour les retours de fin de soirée</c:v>
                </c:pt>
                <c:pt idx="2">
                  <c:v> L’installation d’un dispositif dans les voitures empêchant le démarrage dans le cas ou le conducteur a un taux d’alcool</c:v>
                </c:pt>
                <c:pt idx="3">
                  <c:v> Des applications permettant de rechercher des solutions pour rentrer d’une sortie festive lorsqu’on est en fin de soiré</c:v>
                </c:pt>
                <c:pt idx="4">
                  <c:v> Des services de taxis ou de VTC (véhicules de tourisme / transport avec chauffeur)</c:v>
                </c:pt>
                <c:pt idx="5">
                  <c:v> La possibilité de tester son niveau d’alcoolémie  dans tous les lieux de consommation d’alcool</c:v>
                </c:pt>
                <c:pt idx="6">
                  <c:v> Des condamnations plus sévères en cas de récidive</c:v>
                </c:pt>
              </c:strCache>
            </c:strRef>
          </c:cat>
          <c:val>
            <c:numRef>
              <c:f>Sheet1!$B$2:$I$2</c:f>
              <c:numCache>
                <c:formatCode>0.0</c:formatCode>
                <c:ptCount val="8"/>
                <c:pt idx="0">
                  <c:v>86.8</c:v>
                </c:pt>
                <c:pt idx="1">
                  <c:v>81.400000000000006</c:v>
                </c:pt>
                <c:pt idx="2">
                  <c:v>77.400000000000006</c:v>
                </c:pt>
                <c:pt idx="3">
                  <c:v>75.5</c:v>
                </c:pt>
                <c:pt idx="4">
                  <c:v>74.2</c:v>
                </c:pt>
                <c:pt idx="5">
                  <c:v>73.900000000000006</c:v>
                </c:pt>
                <c:pt idx="6">
                  <c:v>73.8</c:v>
                </c:pt>
              </c:numCache>
            </c:numRef>
          </c:val>
          <c:extLst>
            <c:ext xmlns:c16="http://schemas.microsoft.com/office/drawing/2014/chart" uri="{C3380CC4-5D6E-409C-BE32-E72D297353CC}">
              <c16:uniqueId val="{00000003-7CAD-4D67-A374-00CC9155A3AF}"/>
            </c:ext>
          </c:extLst>
        </c:ser>
        <c:dLbls>
          <c:showLegendKey val="0"/>
          <c:showVal val="0"/>
          <c:showCatName val="0"/>
          <c:showSerName val="0"/>
          <c:showPercent val="0"/>
          <c:showBubbleSize val="0"/>
        </c:dLbls>
        <c:gapWidth val="105"/>
        <c:overlap val="100"/>
        <c:axId val="220726928"/>
        <c:axId val="220727488"/>
      </c:barChart>
      <c:catAx>
        <c:axId val="220726928"/>
        <c:scaling>
          <c:orientation val="maxMin"/>
        </c:scaling>
        <c:delete val="1"/>
        <c:axPos val="l"/>
        <c:numFmt formatCode="General" sourceLinked="1"/>
        <c:majorTickMark val="out"/>
        <c:minorTickMark val="none"/>
        <c:tickLblPos val="none"/>
        <c:crossAx val="220727488"/>
        <c:crosses val="autoZero"/>
        <c:auto val="1"/>
        <c:lblAlgn val="ctr"/>
        <c:lblOffset val="100"/>
        <c:noMultiLvlLbl val="0"/>
      </c:catAx>
      <c:valAx>
        <c:axId val="220727488"/>
        <c:scaling>
          <c:orientation val="minMax"/>
          <c:max val="150"/>
          <c:min val="-100"/>
        </c:scaling>
        <c:delete val="1"/>
        <c:axPos val="t"/>
        <c:numFmt formatCode="0.0" sourceLinked="1"/>
        <c:majorTickMark val="out"/>
        <c:minorTickMark val="none"/>
        <c:tickLblPos val="none"/>
        <c:crossAx val="220726928"/>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78254919490443E-3"/>
          <c:y val="0"/>
          <c:w val="0.99571671232590853"/>
          <c:h val="0.9949407841353779"/>
        </c:manualLayout>
      </c:layout>
      <c:barChart>
        <c:barDir val="bar"/>
        <c:grouping val="stacked"/>
        <c:varyColors val="0"/>
        <c:ser>
          <c:idx val="0"/>
          <c:order val="0"/>
          <c:tx>
            <c:strRef>
              <c:f>Sheet1!$A$6</c:f>
              <c:strCache>
                <c:ptCount val="1"/>
                <c:pt idx="0">
                  <c:v>FAUX</c:v>
                </c:pt>
              </c:strCache>
            </c:strRef>
          </c:tx>
          <c:spPr>
            <a:solidFill>
              <a:srgbClr val="FF5859"/>
            </a:solidFill>
            <a:ln w="28402">
              <a:noFill/>
            </a:ln>
            <a:effectLst/>
            <a:scene3d>
              <a:camera prst="orthographicFront"/>
              <a:lightRig rig="threePt" dir="t"/>
            </a:scene3d>
            <a:sp3d/>
          </c:spPr>
          <c:invertIfNegative val="0"/>
          <c:dLbls>
            <c:dLbl>
              <c:idx val="0"/>
              <c:layout>
                <c:manualLayout>
                  <c:x val="2.595401681547089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49-47BD-8DF2-0CB7ACC5AD07}"/>
                </c:ext>
              </c:extLst>
            </c:dLbl>
            <c:numFmt formatCode="0.0&quot;%&quot;" sourceLinked="0"/>
            <c:spPr>
              <a:noFill/>
              <a:ln w="28402">
                <a:noFill/>
              </a:ln>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 L’installation d’un éthylotest anti-démarrage dans tous les véhicules</c:v>
                </c:pt>
                <c:pt idx="1">
                  <c:v> L’augmentation du nombre de contrôles d’alcoolémie effectués par la police ou la gendarmerie</c:v>
                </c:pt>
                <c:pt idx="2">
                  <c:v> L’intensification des actions de communication et de sensibilisation</c:v>
                </c:pt>
                <c:pt idx="3">
                  <c:v> Abaisser le taux légal d’alcool pour les conducteurs novices (titulaires d’un permis en période probatoire)</c:v>
                </c:pt>
                <c:pt idx="4">
                  <c:v> L’obligation de disposer d’un éthylotest dans son véhicule</c:v>
                </c:pt>
                <c:pt idx="5">
                  <c:v> Des messages de prudence sur les réseaux sociaux ou applications mobiles</c:v>
                </c:pt>
                <c:pt idx="6">
                  <c:v> Abaisser le taux légal d’alcoolémie à zéro pour tout le monde</c:v>
                </c:pt>
                <c:pt idx="7">
                  <c:v> Augmenter de façon significative le prix des boissons alcoolisées</c:v>
                </c:pt>
              </c:strCache>
            </c:strRef>
          </c:cat>
          <c:val>
            <c:numRef>
              <c:f>Sheet1!$B$6:$I$6</c:f>
              <c:numCache>
                <c:formatCode>0.0</c:formatCode>
                <c:ptCount val="8"/>
                <c:pt idx="0">
                  <c:v>26.700000000000003</c:v>
                </c:pt>
                <c:pt idx="1">
                  <c:v>27.299999999999997</c:v>
                </c:pt>
                <c:pt idx="2">
                  <c:v>42.8</c:v>
                </c:pt>
                <c:pt idx="3">
                  <c:v>43.4</c:v>
                </c:pt>
                <c:pt idx="4">
                  <c:v>50.6</c:v>
                </c:pt>
                <c:pt idx="5">
                  <c:v>54.9</c:v>
                </c:pt>
                <c:pt idx="6">
                  <c:v>55.7</c:v>
                </c:pt>
                <c:pt idx="7">
                  <c:v>72.7</c:v>
                </c:pt>
              </c:numCache>
            </c:numRef>
          </c:val>
          <c:extLst>
            <c:ext xmlns:c16="http://schemas.microsoft.com/office/drawing/2014/chart" uri="{C3380CC4-5D6E-409C-BE32-E72D297353CC}">
              <c16:uniqueId val="{00000001-DD49-47BD-8DF2-0CB7ACC5AD07}"/>
            </c:ext>
          </c:extLst>
        </c:ser>
        <c:ser>
          <c:idx val="4"/>
          <c:order val="1"/>
          <c:tx>
            <c:strRef>
              <c:f>Sheet1!$A$2</c:f>
              <c:strCache>
                <c:ptCount val="1"/>
                <c:pt idx="0">
                  <c:v>VRAI</c:v>
                </c:pt>
              </c:strCache>
            </c:strRef>
          </c:tx>
          <c:spPr>
            <a:solidFill>
              <a:schemeClr val="accent4"/>
            </a:solidFill>
            <a:ln>
              <a:noFill/>
            </a:ln>
            <a:effectLst/>
            <a:scene3d>
              <a:camera prst="orthographicFront"/>
              <a:lightRig rig="threePt" dir="t"/>
            </a:scene3d>
            <a:sp3d/>
          </c:spPr>
          <c:invertIfNegative val="0"/>
          <c:dLbls>
            <c:numFmt formatCode="0.0&quot;%&quot;" sourceLinked="0"/>
            <c:spPr>
              <a:noFill/>
              <a:ln>
                <a:noFill/>
              </a:ln>
              <a:effectLst/>
            </c:spPr>
            <c:txPr>
              <a:bodyPr/>
              <a:lstStyle/>
              <a:p>
                <a:pPr algn="ctr">
                  <a:defRPr lang="fr-FR" sz="1200" b="0" i="0" u="none" strike="noStrike" kern="1200" baseline="0">
                    <a:solidFill>
                      <a:schemeClr val="bg1"/>
                    </a:solidFill>
                    <a:latin typeface="+mn-lt"/>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 L’installation d’un éthylotest anti-démarrage dans tous les véhicules</c:v>
                </c:pt>
                <c:pt idx="1">
                  <c:v> L’augmentation du nombre de contrôles d’alcoolémie effectués par la police ou la gendarmerie</c:v>
                </c:pt>
                <c:pt idx="2">
                  <c:v> L’intensification des actions de communication et de sensibilisation</c:v>
                </c:pt>
                <c:pt idx="3">
                  <c:v> Abaisser le taux légal d’alcool pour les conducteurs novices (titulaires d’un permis en période probatoire)</c:v>
                </c:pt>
                <c:pt idx="4">
                  <c:v> L’obligation de disposer d’un éthylotest dans son véhicule</c:v>
                </c:pt>
                <c:pt idx="5">
                  <c:v> Des messages de prudence sur les réseaux sociaux ou applications mobiles</c:v>
                </c:pt>
                <c:pt idx="6">
                  <c:v> Abaisser le taux légal d’alcoolémie à zéro pour tout le monde</c:v>
                </c:pt>
                <c:pt idx="7">
                  <c:v> Augmenter de façon significative le prix des boissons alcoolisées</c:v>
                </c:pt>
              </c:strCache>
            </c:strRef>
          </c:cat>
          <c:val>
            <c:numRef>
              <c:f>Sheet1!$B$2:$I$2</c:f>
              <c:numCache>
                <c:formatCode>0.0</c:formatCode>
                <c:ptCount val="8"/>
                <c:pt idx="0">
                  <c:v>73.3</c:v>
                </c:pt>
                <c:pt idx="1">
                  <c:v>72.7</c:v>
                </c:pt>
                <c:pt idx="2">
                  <c:v>57.2</c:v>
                </c:pt>
                <c:pt idx="3">
                  <c:v>56.6</c:v>
                </c:pt>
                <c:pt idx="4">
                  <c:v>49.4</c:v>
                </c:pt>
                <c:pt idx="5">
                  <c:v>45.1</c:v>
                </c:pt>
                <c:pt idx="6">
                  <c:v>44.3</c:v>
                </c:pt>
                <c:pt idx="7">
                  <c:v>27.3</c:v>
                </c:pt>
              </c:numCache>
            </c:numRef>
          </c:val>
          <c:extLst>
            <c:ext xmlns:c16="http://schemas.microsoft.com/office/drawing/2014/chart" uri="{C3380CC4-5D6E-409C-BE32-E72D297353CC}">
              <c16:uniqueId val="{00000002-DD49-47BD-8DF2-0CB7ACC5AD07}"/>
            </c:ext>
          </c:extLst>
        </c:ser>
        <c:dLbls>
          <c:showLegendKey val="0"/>
          <c:showVal val="0"/>
          <c:showCatName val="0"/>
          <c:showSerName val="0"/>
          <c:showPercent val="0"/>
          <c:showBubbleSize val="0"/>
        </c:dLbls>
        <c:gapWidth val="105"/>
        <c:overlap val="100"/>
        <c:axId val="221394960"/>
        <c:axId val="221395520"/>
      </c:barChart>
      <c:catAx>
        <c:axId val="221394960"/>
        <c:scaling>
          <c:orientation val="maxMin"/>
        </c:scaling>
        <c:delete val="1"/>
        <c:axPos val="l"/>
        <c:numFmt formatCode="General" sourceLinked="1"/>
        <c:majorTickMark val="out"/>
        <c:minorTickMark val="none"/>
        <c:tickLblPos val="none"/>
        <c:crossAx val="221395520"/>
        <c:crosses val="autoZero"/>
        <c:auto val="1"/>
        <c:lblAlgn val="ctr"/>
        <c:lblOffset val="100"/>
        <c:noMultiLvlLbl val="0"/>
      </c:catAx>
      <c:valAx>
        <c:axId val="221395520"/>
        <c:scaling>
          <c:orientation val="minMax"/>
          <c:max val="150"/>
          <c:min val="-100"/>
        </c:scaling>
        <c:delete val="1"/>
        <c:axPos val="t"/>
        <c:numFmt formatCode="0.0" sourceLinked="1"/>
        <c:majorTickMark val="out"/>
        <c:minorTickMark val="none"/>
        <c:tickLblPos val="none"/>
        <c:crossAx val="221394960"/>
        <c:crosses val="autoZero"/>
        <c:crossBetween val="between"/>
      </c:valAx>
      <c:spPr>
        <a:noFill/>
        <a:ln w="25395">
          <a:noFill/>
        </a:ln>
      </c:spPr>
    </c:plotArea>
    <c:plotVisOnly val="1"/>
    <c:dispBlanksAs val="gap"/>
    <c:showDLblsOverMax val="0"/>
  </c:chart>
  <c:spPr>
    <a:noFill/>
    <a:ln>
      <a:noFill/>
    </a:ln>
  </c:spPr>
  <c:txPr>
    <a:bodyPr/>
    <a:lstStyle/>
    <a:p>
      <a:pPr>
        <a:defRPr sz="1062" b="1" i="0" u="none" strike="noStrike" baseline="0">
          <a:solidFill>
            <a:schemeClr val="tx1"/>
          </a:solidFill>
          <a:latin typeface="Arial"/>
          <a:ea typeface="Arial"/>
          <a:cs typeface="Arial"/>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41057301723642"/>
          <c:y val="0.14596160012826681"/>
          <c:w val="0.56350126995172856"/>
          <c:h val="0.72679132940590063"/>
        </c:manualLayout>
      </c:layout>
      <c:pieChart>
        <c:varyColors val="1"/>
        <c:ser>
          <c:idx val="0"/>
          <c:order val="0"/>
          <c:tx>
            <c:strRef>
              <c:f>Sheet1!$B$1</c:f>
              <c:strCache>
                <c:ptCount val="1"/>
                <c:pt idx="0">
                  <c:v>Colonne1</c:v>
                </c:pt>
              </c:strCache>
            </c:strRef>
          </c:tx>
          <c:spPr>
            <a:solidFill>
              <a:srgbClr val="D0006A"/>
            </a:solidFill>
            <a:ln>
              <a:solidFill>
                <a:schemeClr val="bg1"/>
              </a:solidFill>
            </a:ln>
            <a:scene3d>
              <a:camera prst="orthographicFront"/>
              <a:lightRig rig="threePt" dir="t"/>
            </a:scene3d>
            <a:sp3d>
              <a:bevelT w="838200" h="838200"/>
              <a:bevelB w="838200"/>
              <a:contourClr>
                <a:srgbClr val="000000"/>
              </a:contourClr>
            </a:sp3d>
          </c:spPr>
          <c:dPt>
            <c:idx val="0"/>
            <c:bubble3D val="0"/>
            <c:spPr>
              <a:solidFill>
                <a:schemeClr val="accent3"/>
              </a:solidFill>
              <a:ln>
                <a:solidFill>
                  <a:schemeClr val="bg1"/>
                </a:solidFill>
              </a:ln>
              <a:scene3d>
                <a:camera prst="orthographicFront"/>
                <a:lightRig rig="threePt" dir="t"/>
              </a:scene3d>
            </c:spPr>
            <c:extLst>
              <c:ext xmlns:c16="http://schemas.microsoft.com/office/drawing/2014/chart" uri="{C3380CC4-5D6E-409C-BE32-E72D297353CC}">
                <c16:uniqueId val="{00000001-6118-451E-ACFC-253758F07C53}"/>
              </c:ext>
            </c:extLst>
          </c:dPt>
          <c:dPt>
            <c:idx val="1"/>
            <c:bubble3D val="0"/>
            <c:spPr>
              <a:solidFill>
                <a:schemeClr val="accent1"/>
              </a:solidFill>
              <a:ln>
                <a:solidFill>
                  <a:schemeClr val="bg1"/>
                </a:solidFill>
              </a:ln>
              <a:scene3d>
                <a:camera prst="orthographicFront"/>
                <a:lightRig rig="threePt" dir="t"/>
              </a:scene3d>
            </c:spPr>
            <c:extLst>
              <c:ext xmlns:c16="http://schemas.microsoft.com/office/drawing/2014/chart" uri="{C3380CC4-5D6E-409C-BE32-E72D297353CC}">
                <c16:uniqueId val="{00000003-6118-451E-ACFC-253758F07C53}"/>
              </c:ext>
            </c:extLst>
          </c:dPt>
          <c:dLbls>
            <c:dLbl>
              <c:idx val="0"/>
              <c:layout>
                <c:manualLayout>
                  <c:x val="-3.7970763342426814E-2"/>
                  <c:y val="-7.771472043879767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18-451E-ACFC-253758F07C53}"/>
                </c:ext>
              </c:extLst>
            </c:dLbl>
            <c:dLbl>
              <c:idx val="1"/>
              <c:layout>
                <c:manualLayout>
                  <c:x val="-3.916676205944122E-3"/>
                  <c:y val="-2.79420208467202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18-451E-ACFC-253758F07C53}"/>
                </c:ext>
              </c:extLst>
            </c:dLbl>
            <c:dLbl>
              <c:idx val="2"/>
              <c:layout>
                <c:manualLayout>
                  <c:x val="2.3365185075205401E-2"/>
                  <c:y val="3.600508058559939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18-451E-ACFC-253758F07C53}"/>
                </c:ext>
              </c:extLst>
            </c:dLbl>
            <c:dLbl>
              <c:idx val="3"/>
              <c:layout>
                <c:manualLayout>
                  <c:x val="3.8919543656078255E-2"/>
                  <c:y val="1.655630132408412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18-451E-ACFC-253758F07C53}"/>
                </c:ext>
              </c:extLst>
            </c:dLbl>
            <c:dLbl>
              <c:idx val="4"/>
              <c:layout>
                <c:manualLayout>
                  <c:x val="5.3974365222476707E-2"/>
                  <c:y val="2.052933366211951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18-451E-ACFC-253758F07C53}"/>
                </c:ext>
              </c:extLst>
            </c:dLbl>
            <c:numFmt formatCode="0.0&quot;%&quot;" sourceLinked="0"/>
            <c:spPr>
              <a:noFill/>
            </c:spPr>
            <c:txPr>
              <a:bodyPr/>
              <a:lstStyle/>
              <a:p>
                <a:pPr>
                  <a:defRPr sz="1050" b="0">
                    <a:solidFill>
                      <a:srgbClr val="595959"/>
                    </a:solidFill>
                  </a:defRPr>
                </a:pPr>
                <a:endParaRPr lang="fr-FR"/>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Région parisienne</c:v>
                </c:pt>
                <c:pt idx="1">
                  <c:v>Province</c:v>
                </c:pt>
              </c:strCache>
            </c:strRef>
          </c:cat>
          <c:val>
            <c:numRef>
              <c:f>Sheet1!$B$2:$B$3</c:f>
              <c:numCache>
                <c:formatCode>0.0</c:formatCode>
                <c:ptCount val="2"/>
                <c:pt idx="0">
                  <c:v>18.399999999999999</c:v>
                </c:pt>
                <c:pt idx="1">
                  <c:v>81.599999999999994</c:v>
                </c:pt>
              </c:numCache>
            </c:numRef>
          </c:val>
          <c:extLst>
            <c:ext xmlns:c16="http://schemas.microsoft.com/office/drawing/2014/chart" uri="{C3380CC4-5D6E-409C-BE32-E72D297353CC}">
              <c16:uniqueId val="{00000007-6118-451E-ACFC-253758F07C53}"/>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65886294212997343"/>
          <c:y val="0.26136630858853083"/>
          <c:w val="0.31653212525912677"/>
          <c:h val="0.4772673828229384"/>
        </c:manualLayout>
      </c:layout>
      <c:overlay val="0"/>
      <c:txPr>
        <a:bodyPr/>
        <a:lstStyle/>
        <a:p>
          <a:pPr>
            <a:defRPr sz="1000"/>
          </a:pPr>
          <a:endParaRPr lang="fr-FR"/>
        </a:p>
      </c:txPr>
    </c:legend>
    <c:plotVisOnly val="1"/>
    <c:dispBlanksAs val="zero"/>
    <c:showDLblsOverMax val="0"/>
  </c:chart>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61439595972875"/>
          <c:y val="0.14769096744117399"/>
          <c:w val="0.56350126995172856"/>
          <c:h val="0.72679132940590063"/>
        </c:manualLayout>
      </c:layout>
      <c:pieChart>
        <c:varyColors val="1"/>
        <c:ser>
          <c:idx val="0"/>
          <c:order val="0"/>
          <c:tx>
            <c:strRef>
              <c:f>Sheet1!$B$1</c:f>
              <c:strCache>
                <c:ptCount val="1"/>
                <c:pt idx="0">
                  <c:v>Colonne1</c:v>
                </c:pt>
              </c:strCache>
            </c:strRef>
          </c:tx>
          <c:spPr>
            <a:solidFill>
              <a:srgbClr val="D0006A"/>
            </a:solidFill>
            <a:ln>
              <a:solidFill>
                <a:schemeClr val="bg1"/>
              </a:solidFill>
            </a:ln>
            <a:scene3d>
              <a:camera prst="orthographicFront"/>
              <a:lightRig rig="threePt" dir="t"/>
            </a:scene3d>
            <a:sp3d>
              <a:bevelT w="838200" h="838200"/>
              <a:bevelB w="838200"/>
              <a:contourClr>
                <a:srgbClr val="000000"/>
              </a:contourClr>
            </a:sp3d>
          </c:spPr>
          <c:dPt>
            <c:idx val="0"/>
            <c:bubble3D val="0"/>
            <c:spPr>
              <a:solidFill>
                <a:schemeClr val="accent4">
                  <a:lumMod val="40000"/>
                  <a:lumOff val="60000"/>
                </a:schemeClr>
              </a:solidFill>
              <a:ln>
                <a:solidFill>
                  <a:schemeClr val="bg1"/>
                </a:solidFill>
              </a:ln>
              <a:scene3d>
                <a:camera prst="orthographicFront"/>
                <a:lightRig rig="threePt" dir="t"/>
              </a:scene3d>
            </c:spPr>
            <c:extLst>
              <c:ext xmlns:c16="http://schemas.microsoft.com/office/drawing/2014/chart" uri="{C3380CC4-5D6E-409C-BE32-E72D297353CC}">
                <c16:uniqueId val="{00000001-4844-4D67-ACB4-665454530783}"/>
              </c:ext>
            </c:extLst>
          </c:dPt>
          <c:dPt>
            <c:idx val="1"/>
            <c:bubble3D val="0"/>
            <c:spPr>
              <a:solidFill>
                <a:schemeClr val="accent4">
                  <a:lumMod val="60000"/>
                  <a:lumOff val="40000"/>
                </a:schemeClr>
              </a:solidFill>
              <a:ln>
                <a:solidFill>
                  <a:schemeClr val="bg1"/>
                </a:solidFill>
              </a:ln>
              <a:scene3d>
                <a:camera prst="orthographicFront"/>
                <a:lightRig rig="threePt" dir="t"/>
              </a:scene3d>
            </c:spPr>
            <c:extLst>
              <c:ext xmlns:c16="http://schemas.microsoft.com/office/drawing/2014/chart" uri="{C3380CC4-5D6E-409C-BE32-E72D297353CC}">
                <c16:uniqueId val="{00000003-4844-4D67-ACB4-665454530783}"/>
              </c:ext>
            </c:extLst>
          </c:dPt>
          <c:dPt>
            <c:idx val="2"/>
            <c:bubble3D val="0"/>
            <c:spPr>
              <a:solidFill>
                <a:schemeClr val="accent4">
                  <a:lumMod val="75000"/>
                </a:schemeClr>
              </a:solidFill>
              <a:ln>
                <a:solidFill>
                  <a:schemeClr val="bg1"/>
                </a:solidFill>
              </a:ln>
              <a:scene3d>
                <a:camera prst="orthographicFront"/>
                <a:lightRig rig="threePt" dir="t"/>
              </a:scene3d>
            </c:spPr>
            <c:extLst>
              <c:ext xmlns:c16="http://schemas.microsoft.com/office/drawing/2014/chart" uri="{C3380CC4-5D6E-409C-BE32-E72D297353CC}">
                <c16:uniqueId val="{00000005-4844-4D67-ACB4-665454530783}"/>
              </c:ext>
            </c:extLst>
          </c:dPt>
          <c:dPt>
            <c:idx val="3"/>
            <c:bubble3D val="0"/>
            <c:spPr>
              <a:solidFill>
                <a:schemeClr val="accent4">
                  <a:lumMod val="50000"/>
                </a:schemeClr>
              </a:solidFill>
              <a:ln>
                <a:solidFill>
                  <a:schemeClr val="bg1"/>
                </a:solidFill>
              </a:ln>
              <a:scene3d>
                <a:camera prst="orthographicFront"/>
                <a:lightRig rig="threePt" dir="t"/>
              </a:scene3d>
            </c:spPr>
            <c:extLst>
              <c:ext xmlns:c16="http://schemas.microsoft.com/office/drawing/2014/chart" uri="{C3380CC4-5D6E-409C-BE32-E72D297353CC}">
                <c16:uniqueId val="{00000007-4844-4D67-ACB4-665454530783}"/>
              </c:ext>
            </c:extLst>
          </c:dPt>
          <c:dPt>
            <c:idx val="4"/>
            <c:bubble3D val="0"/>
            <c:spPr>
              <a:solidFill>
                <a:schemeClr val="accent1">
                  <a:lumMod val="50000"/>
                </a:schemeClr>
              </a:solidFill>
              <a:ln>
                <a:solidFill>
                  <a:schemeClr val="bg1"/>
                </a:solidFill>
              </a:ln>
              <a:scene3d>
                <a:camera prst="orthographicFront"/>
                <a:lightRig rig="threePt" dir="t"/>
              </a:scene3d>
            </c:spPr>
            <c:extLst>
              <c:ext xmlns:c16="http://schemas.microsoft.com/office/drawing/2014/chart" uri="{C3380CC4-5D6E-409C-BE32-E72D297353CC}">
                <c16:uniqueId val="{00000009-4844-4D67-ACB4-665454530783}"/>
              </c:ext>
            </c:extLst>
          </c:dPt>
          <c:dPt>
            <c:idx val="5"/>
            <c:bubble3D val="0"/>
            <c:spPr>
              <a:solidFill>
                <a:schemeClr val="accent2">
                  <a:lumMod val="50000"/>
                </a:schemeClr>
              </a:solidFill>
              <a:ln>
                <a:solidFill>
                  <a:schemeClr val="bg1"/>
                </a:solidFill>
              </a:ln>
              <a:effectLst/>
              <a:scene3d>
                <a:camera prst="orthographicFront"/>
                <a:lightRig rig="threePt" dir="t"/>
              </a:scene3d>
              <a:sp3d>
                <a:bevelT w="838200" h="838200"/>
                <a:bevelB w="838200"/>
                <a:contourClr>
                  <a:srgbClr val="000000"/>
                </a:contourClr>
              </a:sp3d>
            </c:spPr>
            <c:extLst>
              <c:ext xmlns:c16="http://schemas.microsoft.com/office/drawing/2014/chart" uri="{C3380CC4-5D6E-409C-BE32-E72D297353CC}">
                <c16:uniqueId val="{0000000B-6758-4324-AEF1-84783CC6442A}"/>
              </c:ext>
            </c:extLst>
          </c:dPt>
          <c:dLbls>
            <c:dLbl>
              <c:idx val="0"/>
              <c:layout>
                <c:manualLayout>
                  <c:x val="-6.3160122722332221E-2"/>
                  <c:y val="0.106523704699661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44-4D67-ACB4-665454530783}"/>
                </c:ext>
              </c:extLst>
            </c:dLbl>
            <c:dLbl>
              <c:idx val="1"/>
              <c:layout>
                <c:manualLayout>
                  <c:x val="-3.916676205944122E-3"/>
                  <c:y val="-2.79420208467202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44-4D67-ACB4-665454530783}"/>
                </c:ext>
              </c:extLst>
            </c:dLbl>
            <c:dLbl>
              <c:idx val="2"/>
              <c:layout>
                <c:manualLayout>
                  <c:x val="-4.5005933241680743E-2"/>
                  <c:y val="5.88641159343075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44-4D67-ACB4-665454530783}"/>
                </c:ext>
              </c:extLst>
            </c:dLbl>
            <c:dLbl>
              <c:idx val="3"/>
              <c:layout>
                <c:manualLayout>
                  <c:x val="-5.1042312456860778E-2"/>
                  <c:y val="8.936622874514693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44-4D67-ACB4-665454530783}"/>
                </c:ext>
              </c:extLst>
            </c:dLbl>
            <c:dLbl>
              <c:idx val="4"/>
              <c:layout>
                <c:manualLayout>
                  <c:x val="1.4391086196911087E-2"/>
                  <c:y val="-2.329701686588826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844-4D67-ACB4-665454530783}"/>
                </c:ext>
              </c:extLst>
            </c:dLbl>
            <c:dLbl>
              <c:idx val="5"/>
              <c:layout>
                <c:manualLayout>
                  <c:x val="0.10953036153672653"/>
                  <c:y val="4.25094061030624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58-4324-AEF1-84783CC6442A}"/>
                </c:ext>
              </c:extLst>
            </c:dLbl>
            <c:numFmt formatCode="0.0&quot;%&quot;" sourceLinked="0"/>
            <c:spPr>
              <a:noFill/>
            </c:spPr>
            <c:txPr>
              <a:bodyPr/>
              <a:lstStyle/>
              <a:p>
                <a:pPr>
                  <a:defRPr sz="1200" b="0">
                    <a:solidFill>
                      <a:srgbClr val="595959"/>
                    </a:solidFill>
                  </a:defRPr>
                </a:pPr>
                <a:endParaRPr lang="fr-FR"/>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Sheet1!$A$2:$A$7</c:f>
              <c:strCache>
                <c:ptCount val="6"/>
                <c:pt idx="0">
                  <c:v>Aucun</c:v>
                </c:pt>
                <c:pt idx="1">
                  <c:v>1 enfant</c:v>
                </c:pt>
                <c:pt idx="2">
                  <c:v>2 enfants</c:v>
                </c:pt>
                <c:pt idx="3">
                  <c:v>3 enfants</c:v>
                </c:pt>
                <c:pt idx="4">
                  <c:v>4 enfants</c:v>
                </c:pt>
                <c:pt idx="5">
                  <c:v>5 enfants et +</c:v>
                </c:pt>
              </c:strCache>
            </c:strRef>
          </c:cat>
          <c:val>
            <c:numRef>
              <c:f>Sheet1!$B$2:$B$7</c:f>
              <c:numCache>
                <c:formatCode>0.0</c:formatCode>
                <c:ptCount val="6"/>
                <c:pt idx="0">
                  <c:v>68.7</c:v>
                </c:pt>
                <c:pt idx="1">
                  <c:v>15.2</c:v>
                </c:pt>
                <c:pt idx="2">
                  <c:v>12.1</c:v>
                </c:pt>
                <c:pt idx="3">
                  <c:v>3.4</c:v>
                </c:pt>
                <c:pt idx="4">
                  <c:v>0.5</c:v>
                </c:pt>
                <c:pt idx="5">
                  <c:v>0.2</c:v>
                </c:pt>
              </c:numCache>
            </c:numRef>
          </c:val>
          <c:extLst>
            <c:ext xmlns:c16="http://schemas.microsoft.com/office/drawing/2014/chart" uri="{C3380CC4-5D6E-409C-BE32-E72D297353CC}">
              <c16:uniqueId val="{0000000A-4844-4D67-ACB4-665454530783}"/>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72314202265172267"/>
          <c:y val="0.18257889517062381"/>
          <c:w val="0.27685797734827733"/>
          <c:h val="0.65008156655789129"/>
        </c:manualLayout>
      </c:layout>
      <c:overlay val="0"/>
      <c:txPr>
        <a:bodyPr/>
        <a:lstStyle/>
        <a:p>
          <a:pPr>
            <a:defRPr sz="1000"/>
          </a:pPr>
          <a:endParaRPr lang="fr-FR"/>
        </a:p>
      </c:txPr>
    </c:legend>
    <c:plotVisOnly val="1"/>
    <c:dispBlanksAs val="zero"/>
    <c:showDLblsOverMax val="0"/>
  </c:chart>
  <c:spPr>
    <a:effectLst/>
  </c:spPr>
  <c:txPr>
    <a:bodyPr/>
    <a:lstStyle/>
    <a:p>
      <a:pPr>
        <a:defRPr sz="18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03976591881079E-2"/>
          <c:y val="5.4328994143591318E-2"/>
          <c:w val="0.81205898995531922"/>
          <c:h val="0.89134201171281757"/>
        </c:manualLayout>
      </c:layout>
      <c:barChart>
        <c:barDir val="bar"/>
        <c:grouping val="clustered"/>
        <c:varyColors val="0"/>
        <c:ser>
          <c:idx val="0"/>
          <c:order val="0"/>
          <c:tx>
            <c:strRef>
              <c:f>Feuil1!$B$1</c:f>
              <c:strCache>
                <c:ptCount val="1"/>
                <c:pt idx="0">
                  <c:v>Série 1</c:v>
                </c:pt>
              </c:strCache>
            </c:strRef>
          </c:tx>
          <c:spPr>
            <a:solidFill>
              <a:schemeClr val="accent1"/>
            </a:solidFill>
            <a:effectLst/>
            <a:scene3d>
              <a:camera prst="orthographicFront"/>
              <a:lightRig rig="threePt" dir="t"/>
            </a:scene3d>
          </c:spPr>
          <c:invertIfNegative val="0"/>
          <c:dPt>
            <c:idx val="0"/>
            <c:invertIfNegative val="0"/>
            <c:bubble3D val="0"/>
            <c:spPr>
              <a:solidFill>
                <a:schemeClr val="accent1">
                  <a:lumMod val="75000"/>
                </a:schemeClr>
              </a:solidFill>
              <a:effectLst/>
              <a:scene3d>
                <a:camera prst="orthographicFront"/>
                <a:lightRig rig="threePt" dir="t"/>
              </a:scene3d>
            </c:spPr>
            <c:extLst>
              <c:ext xmlns:c16="http://schemas.microsoft.com/office/drawing/2014/chart" uri="{C3380CC4-5D6E-409C-BE32-E72D297353CC}">
                <c16:uniqueId val="{00000001-6DD0-432C-B7E3-57779CCD69B3}"/>
              </c:ext>
            </c:extLst>
          </c:dPt>
          <c:dPt>
            <c:idx val="1"/>
            <c:invertIfNegative val="0"/>
            <c:bubble3D val="0"/>
            <c:extLst>
              <c:ext xmlns:c16="http://schemas.microsoft.com/office/drawing/2014/chart" uri="{C3380CC4-5D6E-409C-BE32-E72D297353CC}">
                <c16:uniqueId val="{00000002-6DD0-432C-B7E3-57779CCD69B3}"/>
              </c:ext>
            </c:extLst>
          </c:dPt>
          <c:dPt>
            <c:idx val="2"/>
            <c:invertIfNegative val="0"/>
            <c:bubble3D val="0"/>
            <c:extLst>
              <c:ext xmlns:c16="http://schemas.microsoft.com/office/drawing/2014/chart" uri="{C3380CC4-5D6E-409C-BE32-E72D297353CC}">
                <c16:uniqueId val="{00000003-6DD0-432C-B7E3-57779CCD69B3}"/>
              </c:ext>
            </c:extLst>
          </c:dPt>
          <c:dPt>
            <c:idx val="3"/>
            <c:invertIfNegative val="0"/>
            <c:bubble3D val="0"/>
            <c:extLst>
              <c:ext xmlns:c16="http://schemas.microsoft.com/office/drawing/2014/chart" uri="{C3380CC4-5D6E-409C-BE32-E72D297353CC}">
                <c16:uniqueId val="{00000004-6DD0-432C-B7E3-57779CCD69B3}"/>
              </c:ext>
            </c:extLst>
          </c:dPt>
          <c:dPt>
            <c:idx val="4"/>
            <c:invertIfNegative val="0"/>
            <c:bubble3D val="0"/>
            <c:spPr>
              <a:solidFill>
                <a:schemeClr val="accent1">
                  <a:lumMod val="75000"/>
                </a:schemeClr>
              </a:solidFill>
              <a:effectLst/>
              <a:scene3d>
                <a:camera prst="orthographicFront"/>
                <a:lightRig rig="threePt" dir="t"/>
              </a:scene3d>
            </c:spPr>
            <c:extLst>
              <c:ext xmlns:c16="http://schemas.microsoft.com/office/drawing/2014/chart" uri="{C3380CC4-5D6E-409C-BE32-E72D297353CC}">
                <c16:uniqueId val="{00000006-6DD0-432C-B7E3-57779CCD69B3}"/>
              </c:ext>
            </c:extLst>
          </c:dPt>
          <c:dLbls>
            <c:dLbl>
              <c:idx val="0"/>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1-6DD0-432C-B7E3-57779CCD69B3}"/>
                </c:ext>
              </c:extLst>
            </c:dLbl>
            <c:dLbl>
              <c:idx val="1"/>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2-6DD0-432C-B7E3-57779CCD69B3}"/>
                </c:ext>
              </c:extLst>
            </c:dLbl>
            <c:dLbl>
              <c:idx val="2"/>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3-6DD0-432C-B7E3-57779CCD69B3}"/>
                </c:ext>
              </c:extLst>
            </c:dLbl>
            <c:dLbl>
              <c:idx val="3"/>
              <c:numFmt formatCode="0.0&quot;%&quot;" sourceLinked="0"/>
              <c:spPr>
                <a:noFill/>
              </c:spPr>
              <c:txPr>
                <a:bodyPr/>
                <a:lstStyle/>
                <a:p>
                  <a:pPr>
                    <a:defRPr sz="120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4-6DD0-432C-B7E3-57779CCD69B3}"/>
                </c:ext>
              </c:extLst>
            </c:dLbl>
            <c:dLbl>
              <c:idx val="4"/>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6-6DD0-432C-B7E3-57779CCD69B3}"/>
                </c:ext>
              </c:extLst>
            </c:dLbl>
            <c:numFmt formatCode="0.0&quot;%&quot;" sourceLinked="0"/>
            <c:spPr>
              <a:noFill/>
            </c:spPr>
            <c:txPr>
              <a:bodyPr/>
              <a:lstStyle/>
              <a:p>
                <a:pPr>
                  <a:defRPr sz="120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 ST Conducteurs</c:v>
                </c:pt>
                <c:pt idx="1">
                  <c:v>De façon régulière, c'est-à-dire au moins 1 fois par semaine</c:v>
                </c:pt>
                <c:pt idx="2">
                  <c:v>De façon occasionnelle, c'est-à-dire au moins 1 fois par mois</c:v>
                </c:pt>
                <c:pt idx="3">
                  <c:v>De façon rare, c'est-à-dire moins souvent</c:v>
                </c:pt>
                <c:pt idx="4">
                  <c:v>-- ST Non-conducteurs : Vous n’avez pas conduit de véhicule au cours des 6 derniers mois</c:v>
                </c:pt>
              </c:strCache>
            </c:strRef>
          </c:cat>
          <c:val>
            <c:numRef>
              <c:f>Feuil1!$B$2:$B$6</c:f>
              <c:numCache>
                <c:formatCode>0.0</c:formatCode>
                <c:ptCount val="5"/>
                <c:pt idx="0">
                  <c:v>86</c:v>
                </c:pt>
                <c:pt idx="1">
                  <c:v>72.099999999999994</c:v>
                </c:pt>
                <c:pt idx="2">
                  <c:v>9.1</c:v>
                </c:pt>
                <c:pt idx="3">
                  <c:v>4.8</c:v>
                </c:pt>
                <c:pt idx="4">
                  <c:v>14</c:v>
                </c:pt>
              </c:numCache>
            </c:numRef>
          </c:val>
          <c:extLst>
            <c:ext xmlns:c16="http://schemas.microsoft.com/office/drawing/2014/chart" uri="{C3380CC4-5D6E-409C-BE32-E72D297353CC}">
              <c16:uniqueId val="{00000007-6DD0-432C-B7E3-57779CCD69B3}"/>
            </c:ext>
          </c:extLst>
        </c:ser>
        <c:dLbls>
          <c:showLegendKey val="0"/>
          <c:showVal val="0"/>
          <c:showCatName val="0"/>
          <c:showSerName val="0"/>
          <c:showPercent val="0"/>
          <c:showBubbleSize val="0"/>
        </c:dLbls>
        <c:gapWidth val="100"/>
        <c:axId val="214114160"/>
        <c:axId val="214114720"/>
      </c:barChart>
      <c:catAx>
        <c:axId val="214114160"/>
        <c:scaling>
          <c:orientation val="maxMin"/>
        </c:scaling>
        <c:delete val="1"/>
        <c:axPos val="l"/>
        <c:numFmt formatCode="General" sourceLinked="0"/>
        <c:majorTickMark val="out"/>
        <c:minorTickMark val="none"/>
        <c:tickLblPos val="none"/>
        <c:crossAx val="214114720"/>
        <c:crosses val="autoZero"/>
        <c:auto val="1"/>
        <c:lblAlgn val="ctr"/>
        <c:lblOffset val="100"/>
        <c:noMultiLvlLbl val="0"/>
      </c:catAx>
      <c:valAx>
        <c:axId val="214114720"/>
        <c:scaling>
          <c:orientation val="minMax"/>
          <c:max val="100"/>
          <c:min val="0"/>
        </c:scaling>
        <c:delete val="1"/>
        <c:axPos val="t"/>
        <c:numFmt formatCode="0.0" sourceLinked="1"/>
        <c:majorTickMark val="out"/>
        <c:minorTickMark val="none"/>
        <c:tickLblPos val="none"/>
        <c:crossAx val="21411416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03976591881099E-2"/>
          <c:y val="5.432899414359136E-2"/>
          <c:w val="0.812058989955319"/>
          <c:h val="0.89134201171281757"/>
        </c:manualLayout>
      </c:layout>
      <c:barChart>
        <c:barDir val="bar"/>
        <c:grouping val="clustered"/>
        <c:varyColors val="0"/>
        <c:ser>
          <c:idx val="0"/>
          <c:order val="0"/>
          <c:tx>
            <c:strRef>
              <c:f>Feuil1!$B$1</c:f>
              <c:strCache>
                <c:ptCount val="1"/>
                <c:pt idx="0">
                  <c:v>Série 1</c:v>
                </c:pt>
              </c:strCache>
            </c:strRef>
          </c:tx>
          <c:spPr>
            <a:solidFill>
              <a:schemeClr val="accent1"/>
            </a:solidFill>
            <a:effectLst/>
            <a:scene3d>
              <a:camera prst="orthographicFront"/>
              <a:lightRig rig="threePt" dir="t"/>
            </a:scene3d>
          </c:spPr>
          <c:invertIfNegative val="0"/>
          <c:dPt>
            <c:idx val="0"/>
            <c:invertIfNegative val="0"/>
            <c:bubble3D val="0"/>
            <c:spPr>
              <a:solidFill>
                <a:schemeClr val="accent1">
                  <a:lumMod val="75000"/>
                </a:schemeClr>
              </a:solidFill>
              <a:effectLst/>
              <a:scene3d>
                <a:camera prst="orthographicFront"/>
                <a:lightRig rig="threePt" dir="t"/>
              </a:scene3d>
            </c:spPr>
            <c:extLst>
              <c:ext xmlns:c16="http://schemas.microsoft.com/office/drawing/2014/chart" uri="{C3380CC4-5D6E-409C-BE32-E72D297353CC}">
                <c16:uniqueId val="{00000001-D921-4009-BD6D-3EC0EC85598B}"/>
              </c:ext>
            </c:extLst>
          </c:dPt>
          <c:dPt>
            <c:idx val="1"/>
            <c:invertIfNegative val="0"/>
            <c:bubble3D val="0"/>
            <c:extLst>
              <c:ext xmlns:c16="http://schemas.microsoft.com/office/drawing/2014/chart" uri="{C3380CC4-5D6E-409C-BE32-E72D297353CC}">
                <c16:uniqueId val="{00000003-D921-4009-BD6D-3EC0EC85598B}"/>
              </c:ext>
            </c:extLst>
          </c:dPt>
          <c:dPt>
            <c:idx val="2"/>
            <c:invertIfNegative val="0"/>
            <c:bubble3D val="0"/>
            <c:extLst>
              <c:ext xmlns:c16="http://schemas.microsoft.com/office/drawing/2014/chart" uri="{C3380CC4-5D6E-409C-BE32-E72D297353CC}">
                <c16:uniqueId val="{00000005-D921-4009-BD6D-3EC0EC85598B}"/>
              </c:ext>
            </c:extLst>
          </c:dPt>
          <c:dPt>
            <c:idx val="3"/>
            <c:invertIfNegative val="0"/>
            <c:bubble3D val="0"/>
            <c:extLst>
              <c:ext xmlns:c16="http://schemas.microsoft.com/office/drawing/2014/chart" uri="{C3380CC4-5D6E-409C-BE32-E72D297353CC}">
                <c16:uniqueId val="{00000007-D921-4009-BD6D-3EC0EC85598B}"/>
              </c:ext>
            </c:extLst>
          </c:dPt>
          <c:dPt>
            <c:idx val="4"/>
            <c:invertIfNegative val="0"/>
            <c:bubble3D val="0"/>
            <c:spPr>
              <a:solidFill>
                <a:schemeClr val="accent1">
                  <a:lumMod val="75000"/>
                </a:schemeClr>
              </a:solidFill>
              <a:effectLst/>
              <a:scene3d>
                <a:camera prst="orthographicFront"/>
                <a:lightRig rig="threePt" dir="t"/>
              </a:scene3d>
            </c:spPr>
            <c:extLst>
              <c:ext xmlns:c16="http://schemas.microsoft.com/office/drawing/2014/chart" uri="{C3380CC4-5D6E-409C-BE32-E72D297353CC}">
                <c16:uniqueId val="{00000009-D921-4009-BD6D-3EC0EC85598B}"/>
              </c:ext>
            </c:extLst>
          </c:dPt>
          <c:dLbls>
            <c:dLbl>
              <c:idx val="0"/>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1-D921-4009-BD6D-3EC0EC85598B}"/>
                </c:ext>
              </c:extLst>
            </c:dLbl>
            <c:dLbl>
              <c:idx val="1"/>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3-D921-4009-BD6D-3EC0EC85598B}"/>
                </c:ext>
              </c:extLst>
            </c:dLbl>
            <c:dLbl>
              <c:idx val="2"/>
              <c:numFmt formatCode="0.0&quot;%&quot;" sourceLinked="0"/>
              <c:spPr>
                <a:noFill/>
              </c:spPr>
              <c:txPr>
                <a:bodyPr/>
                <a:lstStyle/>
                <a:p>
                  <a:pPr>
                    <a:defRPr sz="1200" b="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5-D921-4009-BD6D-3EC0EC85598B}"/>
                </c:ext>
              </c:extLst>
            </c:dLbl>
            <c:dLbl>
              <c:idx val="3"/>
              <c:numFmt formatCode="0.0&quot;%&quot;" sourceLinked="0"/>
              <c:spPr>
                <a:noFill/>
              </c:spPr>
              <c:txPr>
                <a:bodyPr/>
                <a:lstStyle/>
                <a:p>
                  <a:pPr>
                    <a:defRPr sz="120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7-D921-4009-BD6D-3EC0EC85598B}"/>
                </c:ext>
              </c:extLst>
            </c:dLbl>
            <c:dLbl>
              <c:idx val="4"/>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9-D921-4009-BD6D-3EC0EC85598B}"/>
                </c:ext>
              </c:extLst>
            </c:dLbl>
            <c:numFmt formatCode="0.0&quot;%&quot;" sourceLinked="0"/>
            <c:spPr>
              <a:noFill/>
            </c:spPr>
            <c:txPr>
              <a:bodyPr/>
              <a:lstStyle/>
              <a:p>
                <a:pPr>
                  <a:defRPr sz="120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 ST Passagers</c:v>
                </c:pt>
                <c:pt idx="1">
                  <c:v>De façon régulière, c'est-à-dire au moins 1 fois par semaine</c:v>
                </c:pt>
                <c:pt idx="2">
                  <c:v>De façon occasionnelle, c'est-à-dire au moins 1 fois par mois</c:v>
                </c:pt>
                <c:pt idx="3">
                  <c:v>De façon rare, c'est-à-dire moins souvent</c:v>
                </c:pt>
                <c:pt idx="4">
                  <c:v>-- ST Non-passagers : Vous n’avez pas été passager d’un véhicule au cours des 6 derniers mois</c:v>
                </c:pt>
              </c:strCache>
            </c:strRef>
          </c:cat>
          <c:val>
            <c:numRef>
              <c:f>Feuil1!$B$2:$B$6</c:f>
              <c:numCache>
                <c:formatCode>0.0</c:formatCode>
                <c:ptCount val="5"/>
                <c:pt idx="0">
                  <c:v>89.3</c:v>
                </c:pt>
                <c:pt idx="1">
                  <c:v>41.7</c:v>
                </c:pt>
                <c:pt idx="2">
                  <c:v>30.2</c:v>
                </c:pt>
                <c:pt idx="3">
                  <c:v>17.399999999999999</c:v>
                </c:pt>
                <c:pt idx="4">
                  <c:v>10.7</c:v>
                </c:pt>
              </c:numCache>
            </c:numRef>
          </c:val>
          <c:extLst>
            <c:ext xmlns:c16="http://schemas.microsoft.com/office/drawing/2014/chart" uri="{C3380CC4-5D6E-409C-BE32-E72D297353CC}">
              <c16:uniqueId val="{0000000A-D921-4009-BD6D-3EC0EC85598B}"/>
            </c:ext>
          </c:extLst>
        </c:ser>
        <c:dLbls>
          <c:showLegendKey val="0"/>
          <c:showVal val="0"/>
          <c:showCatName val="0"/>
          <c:showSerName val="0"/>
          <c:showPercent val="0"/>
          <c:showBubbleSize val="0"/>
        </c:dLbls>
        <c:gapWidth val="100"/>
        <c:axId val="213741024"/>
        <c:axId val="213742704"/>
      </c:barChart>
      <c:catAx>
        <c:axId val="213741024"/>
        <c:scaling>
          <c:orientation val="maxMin"/>
        </c:scaling>
        <c:delete val="1"/>
        <c:axPos val="l"/>
        <c:numFmt formatCode="General" sourceLinked="0"/>
        <c:majorTickMark val="out"/>
        <c:minorTickMark val="none"/>
        <c:tickLblPos val="none"/>
        <c:crossAx val="213742704"/>
        <c:crosses val="autoZero"/>
        <c:auto val="1"/>
        <c:lblAlgn val="ctr"/>
        <c:lblOffset val="100"/>
        <c:noMultiLvlLbl val="0"/>
      </c:catAx>
      <c:valAx>
        <c:axId val="213742704"/>
        <c:scaling>
          <c:orientation val="minMax"/>
          <c:max val="100"/>
          <c:min val="0"/>
        </c:scaling>
        <c:delete val="1"/>
        <c:axPos val="t"/>
        <c:numFmt formatCode="0.0" sourceLinked="1"/>
        <c:majorTickMark val="out"/>
        <c:minorTickMark val="none"/>
        <c:tickLblPos val="none"/>
        <c:crossAx val="21374102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lumMod val="75000"/>
              </a:schemeClr>
            </a:solidFill>
            <a:effectLst/>
            <a:scene3d>
              <a:camera prst="orthographicFront"/>
              <a:lightRig rig="threePt" dir="t"/>
            </a:scene3d>
          </c:spPr>
          <c:invertIfNegative val="0"/>
          <c:dPt>
            <c:idx val="1"/>
            <c:invertIfNegative val="0"/>
            <c:bubble3D val="0"/>
            <c:spPr>
              <a:solidFill>
                <a:schemeClr val="accent1"/>
              </a:solidFill>
              <a:effectLst/>
              <a:scene3d>
                <a:camera prst="orthographicFront"/>
                <a:lightRig rig="threePt" dir="t"/>
              </a:scene3d>
            </c:spPr>
            <c:extLst>
              <c:ext xmlns:c16="http://schemas.microsoft.com/office/drawing/2014/chart" uri="{C3380CC4-5D6E-409C-BE32-E72D297353CC}">
                <c16:uniqueId val="{00000001-0B30-4BAE-ADE0-F2864D18EB2A}"/>
              </c:ext>
            </c:extLst>
          </c:dPt>
          <c:dPt>
            <c:idx val="2"/>
            <c:invertIfNegative val="0"/>
            <c:bubble3D val="0"/>
            <c:spPr>
              <a:solidFill>
                <a:schemeClr val="accent1"/>
              </a:solidFill>
              <a:effectLst/>
              <a:scene3d>
                <a:camera prst="orthographicFront"/>
                <a:lightRig rig="threePt" dir="t"/>
              </a:scene3d>
            </c:spPr>
            <c:extLst>
              <c:ext xmlns:c16="http://schemas.microsoft.com/office/drawing/2014/chart" uri="{C3380CC4-5D6E-409C-BE32-E72D297353CC}">
                <c16:uniqueId val="{00000003-0B30-4BAE-ADE0-F2864D18EB2A}"/>
              </c:ext>
            </c:extLst>
          </c:dPt>
          <c:dPt>
            <c:idx val="5"/>
            <c:invertIfNegative val="0"/>
            <c:bubble3D val="0"/>
            <c:spPr>
              <a:solidFill>
                <a:schemeClr val="accent1"/>
              </a:solidFill>
              <a:effectLst/>
              <a:scene3d>
                <a:camera prst="orthographicFront"/>
                <a:lightRig rig="threePt" dir="t"/>
              </a:scene3d>
            </c:spPr>
            <c:extLst>
              <c:ext xmlns:c16="http://schemas.microsoft.com/office/drawing/2014/chart" uri="{C3380CC4-5D6E-409C-BE32-E72D297353CC}">
                <c16:uniqueId val="{00000005-0B30-4BAE-ADE0-F2864D18EB2A}"/>
              </c:ext>
            </c:extLst>
          </c:dPt>
          <c:dPt>
            <c:idx val="6"/>
            <c:invertIfNegative val="0"/>
            <c:bubble3D val="0"/>
            <c:spPr>
              <a:solidFill>
                <a:schemeClr val="accent1"/>
              </a:solidFill>
              <a:effectLst/>
              <a:scene3d>
                <a:camera prst="orthographicFront"/>
                <a:lightRig rig="threePt" dir="t"/>
              </a:scene3d>
            </c:spPr>
            <c:extLst>
              <c:ext xmlns:c16="http://schemas.microsoft.com/office/drawing/2014/chart" uri="{C3380CC4-5D6E-409C-BE32-E72D297353CC}">
                <c16:uniqueId val="{00000007-0B30-4BAE-ADE0-F2864D18EB2A}"/>
              </c:ext>
            </c:extLst>
          </c:dPt>
          <c:dLbls>
            <c:dLbl>
              <c:idx val="0"/>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8-0B30-4BAE-ADE0-F2864D18EB2A}"/>
                </c:ext>
              </c:extLst>
            </c:dLbl>
            <c:dLbl>
              <c:idx val="1"/>
              <c:numFmt formatCode="0.0&quot;%&quot;" sourceLinked="0"/>
              <c:spPr>
                <a:noFill/>
              </c:spPr>
              <c:txPr>
                <a:bodyPr/>
                <a:lstStyle/>
                <a:p>
                  <a:pPr>
                    <a:defRPr sz="120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1-0B30-4BAE-ADE0-F2864D18EB2A}"/>
                </c:ext>
              </c:extLst>
            </c:dLbl>
            <c:dLbl>
              <c:idx val="2"/>
              <c:numFmt formatCode="0.0&quot;%&quot;" sourceLinked="0"/>
              <c:spPr>
                <a:noFill/>
              </c:spPr>
              <c:txPr>
                <a:bodyPr/>
                <a:lstStyle/>
                <a:p>
                  <a:pPr>
                    <a:defRPr sz="120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3-0B30-4BAE-ADE0-F2864D18EB2A}"/>
                </c:ext>
              </c:extLst>
            </c:dLbl>
            <c:dLbl>
              <c:idx val="3"/>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9-0B30-4BAE-ADE0-F2864D18EB2A}"/>
                </c:ext>
              </c:extLst>
            </c:dLbl>
            <c:dLbl>
              <c:idx val="4"/>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A-0B30-4BAE-ADE0-F2864D18EB2A}"/>
                </c:ext>
              </c:extLst>
            </c:dLbl>
            <c:dLbl>
              <c:idx val="5"/>
              <c:numFmt formatCode="0.0&quot;%&quot;" sourceLinked="0"/>
              <c:spPr>
                <a:noFill/>
              </c:spPr>
              <c:txPr>
                <a:bodyPr/>
                <a:lstStyle/>
                <a:p>
                  <a:pPr>
                    <a:defRPr sz="120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5-0B30-4BAE-ADE0-F2864D18EB2A}"/>
                </c:ext>
              </c:extLst>
            </c:dLbl>
            <c:dLbl>
              <c:idx val="6"/>
              <c:numFmt formatCode="0.0&quot;%&quot;" sourceLinked="0"/>
              <c:spPr>
                <a:noFill/>
              </c:spPr>
              <c:txPr>
                <a:bodyPr/>
                <a:lstStyle/>
                <a:p>
                  <a:pPr>
                    <a:defRPr sz="1200" i="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7-0B30-4BAE-ADE0-F2864D18EB2A}"/>
                </c:ext>
              </c:extLst>
            </c:dLbl>
            <c:dLbl>
              <c:idx val="7"/>
              <c:numFmt formatCode="0.0&quot;%&quot;" sourceLinked="0"/>
              <c:spPr>
                <a:noFill/>
              </c:spPr>
              <c:txPr>
                <a:bodyPr/>
                <a:lstStyle/>
                <a:p>
                  <a:pPr>
                    <a:defRPr sz="1200" b="1">
                      <a:solidFill>
                        <a:srgbClr val="595959"/>
                      </a:solidFill>
                    </a:defRPr>
                  </a:pPr>
                  <a:endParaRPr lang="fr-FR"/>
                </a:p>
              </c:txPr>
              <c:showLegendKey val="0"/>
              <c:showVal val="1"/>
              <c:showCatName val="0"/>
              <c:showSerName val="0"/>
              <c:showPercent val="0"/>
              <c:showBubbleSize val="0"/>
              <c:extLst>
                <c:ext xmlns:c16="http://schemas.microsoft.com/office/drawing/2014/chart" uri="{C3380CC4-5D6E-409C-BE32-E72D297353CC}">
                  <c16:uniqueId val="{0000000B-0B30-4BAE-ADE0-F2864D18EB2A}"/>
                </c:ext>
              </c:extLst>
            </c:dLbl>
            <c:numFmt formatCode="0.0&quot;%&quot;" sourceLinked="0"/>
            <c:spPr>
              <a:noFill/>
            </c:spPr>
            <c:txPr>
              <a:bodyPr/>
              <a:lstStyle/>
              <a:p>
                <a:pPr>
                  <a:defRPr sz="1200">
                    <a:solidFill>
                      <a:srgbClr val="595959"/>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 ST En Octobre</c:v>
                </c:pt>
                <c:pt idx="1">
                  <c:v>Avant octobre</c:v>
                </c:pt>
                <c:pt idx="2">
                  <c:v>En octobre</c:v>
                </c:pt>
                <c:pt idx="3">
                  <c:v>-- ST En Novembre</c:v>
                </c:pt>
                <c:pt idx="4">
                  <c:v>-- ST 1ère quinzaine de Décembre</c:v>
                </c:pt>
                <c:pt idx="5">
                  <c:v>Début décembre</c:v>
                </c:pt>
                <c:pt idx="6">
                  <c:v>Mi-décembre</c:v>
                </c:pt>
                <c:pt idx="7">
                  <c:v>-- ST 2ème quinzaine de Décembre</c:v>
                </c:pt>
              </c:strCache>
            </c:strRef>
          </c:cat>
          <c:val>
            <c:numRef>
              <c:f>Feuil1!$B$2:$B$9</c:f>
              <c:numCache>
                <c:formatCode>0.0</c:formatCode>
                <c:ptCount val="8"/>
                <c:pt idx="0">
                  <c:v>13.9</c:v>
                </c:pt>
                <c:pt idx="1">
                  <c:v>6.2</c:v>
                </c:pt>
                <c:pt idx="2">
                  <c:v>7.7</c:v>
                </c:pt>
                <c:pt idx="3">
                  <c:v>18.2</c:v>
                </c:pt>
                <c:pt idx="4">
                  <c:v>48.7</c:v>
                </c:pt>
                <c:pt idx="5">
                  <c:v>24.6</c:v>
                </c:pt>
                <c:pt idx="6">
                  <c:v>24.1</c:v>
                </c:pt>
                <c:pt idx="7">
                  <c:v>19.2</c:v>
                </c:pt>
              </c:numCache>
            </c:numRef>
          </c:val>
          <c:extLst>
            <c:ext xmlns:c16="http://schemas.microsoft.com/office/drawing/2014/chart" uri="{C3380CC4-5D6E-409C-BE32-E72D297353CC}">
              <c16:uniqueId val="{0000000C-0B30-4BAE-ADE0-F2864D18EB2A}"/>
            </c:ext>
          </c:extLst>
        </c:ser>
        <c:dLbls>
          <c:showLegendKey val="0"/>
          <c:showVal val="0"/>
          <c:showCatName val="0"/>
          <c:showSerName val="0"/>
          <c:showPercent val="0"/>
          <c:showBubbleSize val="0"/>
        </c:dLbls>
        <c:gapWidth val="100"/>
        <c:axId val="212562640"/>
        <c:axId val="212563200"/>
      </c:barChart>
      <c:catAx>
        <c:axId val="212562640"/>
        <c:scaling>
          <c:orientation val="maxMin"/>
        </c:scaling>
        <c:delete val="1"/>
        <c:axPos val="l"/>
        <c:numFmt formatCode="General" sourceLinked="0"/>
        <c:majorTickMark val="out"/>
        <c:minorTickMark val="none"/>
        <c:tickLblPos val="none"/>
        <c:crossAx val="212563200"/>
        <c:crosses val="autoZero"/>
        <c:auto val="1"/>
        <c:lblAlgn val="ctr"/>
        <c:lblOffset val="100"/>
        <c:noMultiLvlLbl val="0"/>
      </c:catAx>
      <c:valAx>
        <c:axId val="212563200"/>
        <c:scaling>
          <c:orientation val="minMax"/>
          <c:max val="100"/>
          <c:min val="0"/>
        </c:scaling>
        <c:delete val="1"/>
        <c:axPos val="t"/>
        <c:numFmt formatCode="0.0" sourceLinked="1"/>
        <c:majorTickMark val="out"/>
        <c:minorTickMark val="none"/>
        <c:tickLblPos val="none"/>
        <c:crossAx val="21256264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F4227D3-1756-4AAE-BECD-35B244C8204F}" type="datetimeFigureOut">
              <a:rPr lang="fr-FR" smtClean="0"/>
              <a:t>13/12/2021</a:t>
            </a:fld>
            <a:endParaRPr lang="fr-FR"/>
          </a:p>
        </p:txBody>
      </p:sp>
      <p:sp>
        <p:nvSpPr>
          <p:cNvPr id="4" name="Espace réservé du pied de page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7F913FDF-47EA-4D6F-A7A7-CC674765E30A}" type="slidenum">
              <a:rPr lang="fr-FR" smtClean="0"/>
              <a:t>‹N°›</a:t>
            </a:fld>
            <a:endParaRPr lang="fr-FR"/>
          </a:p>
        </p:txBody>
      </p:sp>
    </p:spTree>
    <p:extLst>
      <p:ext uri="{BB962C8B-B14F-4D97-AF65-F5344CB8AC3E}">
        <p14:creationId xmlns:p14="http://schemas.microsoft.com/office/powerpoint/2010/main" val="10188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76363" cy="511730"/>
          </a:xfrm>
          <a:prstGeom prst="rect">
            <a:avLst/>
          </a:prstGeom>
        </p:spPr>
        <p:txBody>
          <a:bodyPr vert="horz" lIns="95390" tIns="47695" rIns="95390" bIns="47695" rtlCol="0"/>
          <a:lstStyle>
            <a:lvl1pPr algn="l">
              <a:defRPr sz="1300"/>
            </a:lvl1pPr>
          </a:lstStyle>
          <a:p>
            <a:endParaRPr lang="fr-FR"/>
          </a:p>
        </p:txBody>
      </p:sp>
      <p:sp>
        <p:nvSpPr>
          <p:cNvPr id="3" name="Espace réservé de la date 2"/>
          <p:cNvSpPr>
            <a:spLocks noGrp="1"/>
          </p:cNvSpPr>
          <p:nvPr>
            <p:ph type="dt" idx="1"/>
          </p:nvPr>
        </p:nvSpPr>
        <p:spPr>
          <a:xfrm>
            <a:off x="4021294" y="1"/>
            <a:ext cx="3076363" cy="511730"/>
          </a:xfrm>
          <a:prstGeom prst="rect">
            <a:avLst/>
          </a:prstGeom>
        </p:spPr>
        <p:txBody>
          <a:bodyPr vert="horz" lIns="95390" tIns="47695" rIns="95390" bIns="47695" rtlCol="0"/>
          <a:lstStyle>
            <a:lvl1pPr algn="r">
              <a:defRPr sz="1300"/>
            </a:lvl1pPr>
          </a:lstStyle>
          <a:p>
            <a:fld id="{53971D2F-2C1B-42CB-8AAC-BDAB8FD5613A}" type="datetimeFigureOut">
              <a:rPr lang="fr-FR" smtClean="0"/>
              <a:pPr/>
              <a:t>13/12/2021</a:t>
            </a:fld>
            <a:endParaRPr lang="fr-FR"/>
          </a:p>
        </p:txBody>
      </p:sp>
      <p:sp>
        <p:nvSpPr>
          <p:cNvPr id="4" name="Espace réservé de l'image des diapositives 3"/>
          <p:cNvSpPr>
            <a:spLocks noGrp="1" noRot="1" noChangeAspect="1"/>
          </p:cNvSpPr>
          <p:nvPr>
            <p:ph type="sldImg" idx="2"/>
          </p:nvPr>
        </p:nvSpPr>
        <p:spPr>
          <a:xfrm>
            <a:off x="136525" y="766763"/>
            <a:ext cx="6826250" cy="3840162"/>
          </a:xfrm>
          <a:prstGeom prst="rect">
            <a:avLst/>
          </a:prstGeom>
          <a:noFill/>
          <a:ln w="12700">
            <a:solidFill>
              <a:prstClr val="black"/>
            </a:solidFill>
          </a:ln>
        </p:spPr>
        <p:txBody>
          <a:bodyPr vert="horz" lIns="95390" tIns="47695" rIns="95390" bIns="47695" rtlCol="0" anchor="ctr"/>
          <a:lstStyle/>
          <a:p>
            <a:endParaRPr lang="fr-FR"/>
          </a:p>
        </p:txBody>
      </p:sp>
      <p:sp>
        <p:nvSpPr>
          <p:cNvPr id="5" name="Espace réservé des commentaires 4"/>
          <p:cNvSpPr>
            <a:spLocks noGrp="1"/>
          </p:cNvSpPr>
          <p:nvPr>
            <p:ph type="body" sz="quarter" idx="3"/>
          </p:nvPr>
        </p:nvSpPr>
        <p:spPr>
          <a:xfrm>
            <a:off x="709931" y="4861441"/>
            <a:ext cx="5679440" cy="4605575"/>
          </a:xfrm>
          <a:prstGeom prst="rect">
            <a:avLst/>
          </a:prstGeom>
        </p:spPr>
        <p:txBody>
          <a:bodyPr vert="horz" lIns="95390" tIns="47695" rIns="95390" bIns="4769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6363" cy="511730"/>
          </a:xfrm>
          <a:prstGeom prst="rect">
            <a:avLst/>
          </a:prstGeom>
        </p:spPr>
        <p:txBody>
          <a:bodyPr vert="horz" lIns="95390" tIns="47695" rIns="95390" bIns="47695"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0"/>
          </a:xfrm>
          <a:prstGeom prst="rect">
            <a:avLst/>
          </a:prstGeom>
        </p:spPr>
        <p:txBody>
          <a:bodyPr vert="horz" lIns="95390" tIns="47695" rIns="95390" bIns="47695" rtlCol="0" anchor="b"/>
          <a:lstStyle>
            <a:lvl1pPr algn="r">
              <a:defRPr sz="1300"/>
            </a:lvl1pPr>
          </a:lstStyle>
          <a:p>
            <a:fld id="{00A09710-95B3-440B-8BC2-1FA0F9223C31}" type="slidenum">
              <a:rPr lang="fr-FR" smtClean="0"/>
              <a:pPr/>
              <a:t>‹N°›</a:t>
            </a:fld>
            <a:endParaRPr lang="fr-FR"/>
          </a:p>
        </p:txBody>
      </p:sp>
    </p:spTree>
    <p:extLst>
      <p:ext uri="{BB962C8B-B14F-4D97-AF65-F5344CB8AC3E}">
        <p14:creationId xmlns:p14="http://schemas.microsoft.com/office/powerpoint/2010/main" val="358767833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0A09710-95B3-440B-8BC2-1FA0F9223C31}" type="slidenum">
              <a:rPr lang="fr-FR" smtClean="0"/>
              <a:pPr/>
              <a:t>1</a:t>
            </a:fld>
            <a:endParaRPr lang="fr-FR"/>
          </a:p>
        </p:txBody>
      </p:sp>
    </p:spTree>
    <p:extLst>
      <p:ext uri="{BB962C8B-B14F-4D97-AF65-F5344CB8AC3E}">
        <p14:creationId xmlns:p14="http://schemas.microsoft.com/office/powerpoint/2010/main" val="334266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75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1 + sous-parti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0" y="0"/>
            <a:ext cx="12192000" cy="2880000"/>
          </a:xfrm>
        </p:spPr>
        <p:txBody>
          <a:bodyPr anchor="ctr"/>
          <a:lstStyle>
            <a:lvl1pPr algn="ctr">
              <a:defRPr sz="3000" b="0">
                <a:solidFill>
                  <a:schemeClr val="bg1">
                    <a:lumMod val="75000"/>
                  </a:schemeClr>
                </a:solidFill>
              </a:defRPr>
            </a:lvl1pPr>
          </a:lstStyle>
          <a:p>
            <a:endParaRPr lang="fr-FR" dirty="0"/>
          </a:p>
        </p:txBody>
      </p:sp>
      <p:sp>
        <p:nvSpPr>
          <p:cNvPr id="7" name="Espace réservé du texte 6"/>
          <p:cNvSpPr>
            <a:spLocks noGrp="1"/>
          </p:cNvSpPr>
          <p:nvPr>
            <p:ph type="body" sz="quarter" idx="11"/>
          </p:nvPr>
        </p:nvSpPr>
        <p:spPr>
          <a:xfrm>
            <a:off x="696000" y="4860000"/>
            <a:ext cx="10800000" cy="1260000"/>
          </a:xfrm>
        </p:spPr>
        <p:txBody>
          <a:bodyPr lIns="0" tIns="0" rIns="0" bIns="0" anchor="t"/>
          <a:lstStyle>
            <a:lvl1pPr marL="0" indent="0" algn="ctr">
              <a:spcBef>
                <a:spcPts val="0"/>
              </a:spcBef>
              <a:spcAft>
                <a:spcPts val="300"/>
              </a:spcAft>
              <a:buClr>
                <a:schemeClr val="accent2"/>
              </a:buClr>
              <a:buSzPct val="100000"/>
              <a:buFontTx/>
              <a:buNone/>
              <a:defRPr sz="1300" i="0"/>
            </a:lvl1pPr>
            <a:lvl2pPr marL="0" indent="0" algn="ctr">
              <a:spcAft>
                <a:spcPts val="300"/>
              </a:spcAft>
              <a:buClr>
                <a:schemeClr val="accent1"/>
              </a:buClr>
              <a:buFontTx/>
              <a:buNone/>
              <a:defRPr sz="1300"/>
            </a:lvl2pPr>
          </a:lstStyle>
          <a:p>
            <a:pPr lvl="0"/>
            <a:r>
              <a:rPr lang="fr-FR" dirty="0"/>
              <a:t>Modifiez les styles du texte du masque</a:t>
            </a:r>
          </a:p>
          <a:p>
            <a:pPr lvl="1"/>
            <a:r>
              <a:rPr lang="fr-FR" dirty="0"/>
              <a:t>Deuxième niveau</a:t>
            </a:r>
          </a:p>
        </p:txBody>
      </p:sp>
      <p:sp>
        <p:nvSpPr>
          <p:cNvPr id="3" name="Espace réservé du texte 2"/>
          <p:cNvSpPr>
            <a:spLocks noGrp="1"/>
          </p:cNvSpPr>
          <p:nvPr>
            <p:ph type="body" sz="quarter" idx="12" hasCustomPrompt="1"/>
          </p:nvPr>
        </p:nvSpPr>
        <p:spPr>
          <a:xfrm>
            <a:off x="696000" y="3913834"/>
            <a:ext cx="10800000" cy="540000"/>
          </a:xfrm>
        </p:spPr>
        <p:txBody>
          <a:bodyPr lIns="0" tIns="0" rIns="0" bIns="0" anchor="t">
            <a:noAutofit/>
          </a:bodyPr>
          <a:lstStyle>
            <a:lvl1pPr algn="ctr">
              <a:spcAft>
                <a:spcPts val="0"/>
              </a:spcAft>
              <a:defRPr sz="3200" cap="all" baseline="0">
                <a:latin typeface="Arial Black" panose="020B0A04020102020204" pitchFamily="34" charset="0"/>
                <a:cs typeface="Arial" panose="020B0604020202020204" pitchFamily="34" charset="0"/>
              </a:defRPr>
            </a:lvl1pPr>
            <a:lvl2pPr algn="ctr">
              <a:spcAft>
                <a:spcPts val="0"/>
              </a:spcAft>
              <a:defRPr sz="3200" cap="all" baseline="0">
                <a:solidFill>
                  <a:schemeClr val="bg1">
                    <a:lumMod val="75000"/>
                  </a:schemeClr>
                </a:solidFill>
                <a:latin typeface="Arial Black" panose="020B0A04020102020204" pitchFamily="34" charset="0"/>
              </a:defRPr>
            </a:lvl2pPr>
          </a:lstStyle>
          <a:p>
            <a:pPr lvl="0"/>
            <a:r>
              <a:rPr lang="fr-FR" dirty="0"/>
              <a:t>Chapitre niveau 1</a:t>
            </a:r>
          </a:p>
          <a:p>
            <a:pPr lvl="1"/>
            <a:r>
              <a:rPr lang="fr-FR" dirty="0"/>
              <a:t>Sous-chapitre deuxième niveau</a:t>
            </a:r>
          </a:p>
        </p:txBody>
      </p:sp>
      <p:sp>
        <p:nvSpPr>
          <p:cNvPr id="8" name="Espace réservé du texte 7"/>
          <p:cNvSpPr>
            <a:spLocks noGrp="1" noChangeAspect="1"/>
          </p:cNvSpPr>
          <p:nvPr>
            <p:ph type="body" sz="quarter" idx="13" hasCustomPrompt="1"/>
          </p:nvPr>
        </p:nvSpPr>
        <p:spPr>
          <a:xfrm>
            <a:off x="5322000" y="2128294"/>
            <a:ext cx="1548000" cy="1548000"/>
          </a:xfrm>
          <a:prstGeom prst="ellipse">
            <a:avLst/>
          </a:prstGeom>
          <a:solidFill>
            <a:schemeClr val="bg1"/>
          </a:solidFill>
          <a:ln>
            <a:solidFill>
              <a:schemeClr val="bg1"/>
            </a:solidFill>
          </a:ln>
          <a:effectLst>
            <a:outerShdw blurRad="127000" dist="76200" dir="5400000" algn="tl" rotWithShape="0">
              <a:prstClr val="black">
                <a:alpha val="10000"/>
              </a:prstClr>
            </a:outerShdw>
          </a:effectLst>
        </p:spPr>
        <p:txBody>
          <a:bodyPr wrap="none" lIns="0" tIns="0" rIns="0" bIns="0" anchor="ctr"/>
          <a:lstStyle>
            <a:lvl1pPr algn="ctr">
              <a:spcAft>
                <a:spcPts val="0"/>
              </a:spcAft>
              <a:buFontTx/>
              <a:buNone/>
              <a:defRPr lang="fr-FR" sz="4800" b="1" i="0" kern="1200" dirty="0" smtClean="0">
                <a:solidFill>
                  <a:schemeClr val="accent1"/>
                </a:solidFill>
                <a:latin typeface="Arial"/>
                <a:ea typeface="+mn-ea"/>
                <a:cs typeface="Arial"/>
              </a:defRPr>
            </a:lvl1pPr>
            <a:lvl2pPr algn="ctr">
              <a:buFontTx/>
              <a:buNone/>
              <a:defRPr lang="fr-FR" sz="1400" b="1" i="0" kern="1200" dirty="0" smtClean="0">
                <a:solidFill>
                  <a:schemeClr val="accent1"/>
                </a:solidFill>
                <a:latin typeface="Arial"/>
                <a:ea typeface="+mn-ea"/>
                <a:cs typeface="Arial"/>
              </a:defRPr>
            </a:lvl2pPr>
            <a:lvl3pPr marL="0" indent="0" algn="ctr">
              <a:buFontTx/>
              <a:buNone/>
              <a:defRPr lang="fr-FR" sz="1400" b="1" i="0" kern="1200" dirty="0" smtClean="0">
                <a:solidFill>
                  <a:schemeClr val="accent1"/>
                </a:solidFill>
                <a:latin typeface="Arial"/>
                <a:ea typeface="+mn-ea"/>
                <a:cs typeface="Arial"/>
              </a:defRPr>
            </a:lvl3pPr>
            <a:lvl4pPr marL="0" indent="0" algn="ctr">
              <a:buFontTx/>
              <a:buNone/>
              <a:defRPr lang="fr-FR" sz="1400" b="1" i="0" kern="1200" dirty="0" smtClean="0">
                <a:solidFill>
                  <a:schemeClr val="accent1"/>
                </a:solidFill>
                <a:latin typeface="Arial"/>
                <a:ea typeface="+mn-ea"/>
                <a:cs typeface="Arial"/>
              </a:defRPr>
            </a:lvl4pPr>
            <a:lvl5pPr marL="0" indent="0" algn="ctr">
              <a:buFontTx/>
              <a:buNone/>
              <a:defRPr lang="fr-FR" sz="1400" b="1" i="0" kern="1200" dirty="0">
                <a:solidFill>
                  <a:schemeClr val="accent1"/>
                </a:solidFill>
                <a:latin typeface="Arial"/>
                <a:ea typeface="+mn-ea"/>
                <a:cs typeface="Arial"/>
              </a:defRPr>
            </a:lvl5pPr>
          </a:lstStyle>
          <a:p>
            <a:pPr lvl="0"/>
            <a:r>
              <a:rPr lang="fr-FR" dirty="0"/>
              <a:t>NO</a:t>
            </a:r>
          </a:p>
        </p:txBody>
      </p:sp>
      <p:sp>
        <p:nvSpPr>
          <p:cNvPr id="5" name="Espace réservé du texte 4"/>
          <p:cNvSpPr>
            <a:spLocks noGrp="1"/>
          </p:cNvSpPr>
          <p:nvPr>
            <p:ph type="body" sz="quarter" idx="14" hasCustomPrompt="1"/>
          </p:nvPr>
        </p:nvSpPr>
        <p:spPr>
          <a:xfrm>
            <a:off x="6717450" y="2452294"/>
            <a:ext cx="900000" cy="900000"/>
          </a:xfrm>
          <a:prstGeom prst="ellipse">
            <a:avLst/>
          </a:prstGeom>
          <a:solidFill>
            <a:schemeClr val="accent1"/>
          </a:solidFill>
          <a:ln>
            <a:solidFill>
              <a:schemeClr val="accent1"/>
            </a:solidFill>
          </a:ln>
          <a:effectLst>
            <a:outerShdw blurRad="127000" dist="76200" dir="5400000" algn="tl" rotWithShape="0">
              <a:prstClr val="black">
                <a:alpha val="10000"/>
              </a:prstClr>
            </a:outerShdw>
          </a:effectLst>
        </p:spPr>
        <p:txBody>
          <a:bodyPr wrap="none" lIns="0" tIns="0" rIns="0" bIns="0" anchor="ctr"/>
          <a:lstStyle>
            <a:lvl1pPr algn="ctr">
              <a:defRPr sz="4800">
                <a:solidFill>
                  <a:schemeClr val="bg1"/>
                </a:solidFill>
              </a:defRPr>
            </a:lvl1pPr>
            <a:lvl2pPr algn="ctr">
              <a:defRPr lang="fr-FR" sz="4800" b="1" kern="1200" dirty="0" smtClean="0">
                <a:solidFill>
                  <a:schemeClr val="accent1"/>
                </a:solidFill>
                <a:latin typeface="Arial"/>
                <a:ea typeface="+mn-ea"/>
                <a:cs typeface="Arial"/>
              </a:defRPr>
            </a:lvl2pPr>
            <a:lvl3pPr marL="0" indent="0" algn="ctr">
              <a:buFontTx/>
              <a:buNone/>
              <a:defRPr lang="fr-FR" sz="4800" b="1" kern="1200" dirty="0" smtClean="0">
                <a:solidFill>
                  <a:schemeClr val="accent1"/>
                </a:solidFill>
                <a:latin typeface="Arial"/>
                <a:ea typeface="+mn-ea"/>
                <a:cs typeface="Arial"/>
              </a:defRPr>
            </a:lvl3pPr>
            <a:lvl4pPr marL="0" indent="0" algn="ctr">
              <a:buFontTx/>
              <a:buNone/>
              <a:defRPr lang="fr-FR" sz="4800" b="1" kern="1200" dirty="0" smtClean="0">
                <a:solidFill>
                  <a:schemeClr val="accent1"/>
                </a:solidFill>
                <a:latin typeface="Arial"/>
                <a:ea typeface="+mn-ea"/>
                <a:cs typeface="Arial"/>
              </a:defRPr>
            </a:lvl4pPr>
            <a:lvl5pPr marL="0" indent="0" algn="ctr">
              <a:buFontTx/>
              <a:buNone/>
              <a:defRPr lang="fr-FR" sz="4800" b="1" i="0" kern="1200" dirty="0">
                <a:solidFill>
                  <a:schemeClr val="accent1"/>
                </a:solidFill>
                <a:latin typeface="Arial"/>
                <a:ea typeface="+mn-ea"/>
                <a:cs typeface="Arial"/>
              </a:defRPr>
            </a:lvl5pPr>
          </a:lstStyle>
          <a:p>
            <a:pPr lvl="0"/>
            <a:r>
              <a:rPr lang="fr-FR" dirty="0"/>
              <a:t>no</a:t>
            </a:r>
          </a:p>
        </p:txBody>
      </p:sp>
    </p:spTree>
    <p:extLst>
      <p:ext uri="{BB962C8B-B14F-4D97-AF65-F5344CB8AC3E}">
        <p14:creationId xmlns:p14="http://schemas.microsoft.com/office/powerpoint/2010/main" val="169371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ron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676800"/>
            <a:ext cx="10753200" cy="432000"/>
          </a:xfrm>
        </p:spPr>
        <p:txBody>
          <a:bodyPr lIns="0" tIns="0" rIns="0" bIns="0"/>
          <a:lstStyle/>
          <a:p>
            <a:r>
              <a:rPr lang="fr-FR" dirty="0"/>
              <a:t>Modifiez le style du titre</a:t>
            </a:r>
          </a:p>
        </p:txBody>
      </p:sp>
      <p:sp>
        <p:nvSpPr>
          <p:cNvPr id="3" name="Rectangle 2"/>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u texte 7"/>
          <p:cNvSpPr>
            <a:spLocks noGrp="1"/>
          </p:cNvSpPr>
          <p:nvPr>
            <p:ph type="body" sz="quarter" idx="11"/>
          </p:nvPr>
        </p:nvSpPr>
        <p:spPr>
          <a:xfrm>
            <a:off x="4476362" y="1736040"/>
            <a:ext cx="6995638" cy="4680635"/>
          </a:xfrm>
        </p:spPr>
        <p:txBody>
          <a:bodyPr lIns="0" tIns="0" rIns="0" bIns="0"/>
          <a:lstStyle>
            <a:lvl1pPr>
              <a:defRPr sz="1400" b="1">
                <a:solidFill>
                  <a:schemeClr val="accent1"/>
                </a:solidFill>
              </a:defRPr>
            </a:lvl1pPr>
            <a:lvl2pPr>
              <a:defRPr sz="1200"/>
            </a:lvl2pPr>
            <a:lvl3pPr>
              <a:defRPr sz="1200"/>
            </a:lvl3pPr>
            <a:lvl4pPr>
              <a:defRPr sz="1200"/>
            </a:lvl4pPr>
            <a:lvl5pPr algn="jus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10"/>
          <p:cNvSpPr>
            <a:spLocks noGrp="1"/>
          </p:cNvSpPr>
          <p:nvPr>
            <p:ph type="body" sz="quarter" idx="12" hasCustomPrompt="1"/>
          </p:nvPr>
        </p:nvSpPr>
        <p:spPr>
          <a:xfrm>
            <a:off x="720000" y="1736040"/>
            <a:ext cx="2700000" cy="2700000"/>
          </a:xfrm>
          <a:prstGeom prst="ellipse">
            <a:avLst/>
          </a:prstGeom>
          <a:solidFill>
            <a:schemeClr val="accent1"/>
          </a:solidFill>
          <a:ln>
            <a:noFill/>
          </a:ln>
          <a:effectLst>
            <a:outerShdw blurRad="127000" dist="76200" dir="5400000" algn="tl" rotWithShape="0">
              <a:prstClr val="black">
                <a:alpha val="10000"/>
              </a:prstClr>
            </a:outerShdw>
          </a:effectLst>
        </p:spPr>
        <p:txBody>
          <a:bodyPr lIns="108000" tIns="72000" rIns="108000" bIns="72000" anchor="ctr"/>
          <a:lstStyle>
            <a:lvl1pPr algn="ctr">
              <a:defRPr b="1">
                <a:solidFill>
                  <a:schemeClr val="bg1"/>
                </a:solidFill>
                <a:latin typeface="Arial Black" panose="020B0A04020102020204" pitchFamily="34" charset="0"/>
              </a:defRPr>
            </a:lvl1pPr>
            <a:lvl2pPr algn="ctr">
              <a:defRPr/>
            </a:lvl2pPr>
            <a:lvl3pPr marL="0" indent="0">
              <a:buFontTx/>
              <a:buNone/>
              <a:defRPr/>
            </a:lvl3pPr>
            <a:lvl4pPr marL="0" indent="0">
              <a:buFontTx/>
              <a:buNone/>
              <a:defRPr/>
            </a:lvl4pPr>
            <a:lvl5pPr marL="0" indent="0">
              <a:spcAft>
                <a:spcPts val="600"/>
              </a:spcAft>
              <a:buFontTx/>
              <a:buNone/>
              <a:defRPr sz="1400" i="0"/>
            </a:lvl5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1491668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image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676800"/>
            <a:ext cx="4860000" cy="432000"/>
          </a:xfrm>
        </p:spPr>
        <p:txBody>
          <a:bodyPr lIns="0" tIns="0" rIns="0" bIns="0"/>
          <a:lstStyle/>
          <a:p>
            <a:r>
              <a:rPr lang="fr-FR" dirty="0"/>
              <a:t>Modifiez le style du titre</a:t>
            </a:r>
          </a:p>
        </p:txBody>
      </p:sp>
      <p:sp>
        <p:nvSpPr>
          <p:cNvPr id="3" name="Rectangle 2"/>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pour une image  4"/>
          <p:cNvSpPr>
            <a:spLocks noGrp="1"/>
          </p:cNvSpPr>
          <p:nvPr>
            <p:ph type="pic" sz="quarter" idx="10"/>
          </p:nvPr>
        </p:nvSpPr>
        <p:spPr>
          <a:xfrm>
            <a:off x="720000" y="1736040"/>
            <a:ext cx="4860925" cy="4680000"/>
          </a:xfrm>
        </p:spPr>
        <p:txBody>
          <a:bodyPr anchor="ctr"/>
          <a:lstStyle>
            <a:lvl1pPr>
              <a:defRPr sz="3000" b="0">
                <a:solidFill>
                  <a:schemeClr val="bg1">
                    <a:lumMod val="75000"/>
                  </a:schemeClr>
                </a:solidFill>
              </a:defRPr>
            </a:lvl1pPr>
          </a:lstStyle>
          <a:p>
            <a:endParaRPr lang="fr-FR"/>
          </a:p>
        </p:txBody>
      </p:sp>
      <p:sp>
        <p:nvSpPr>
          <p:cNvPr id="8" name="Espace réservé du texte 7"/>
          <p:cNvSpPr>
            <a:spLocks noGrp="1"/>
          </p:cNvSpPr>
          <p:nvPr>
            <p:ph type="body" sz="quarter" idx="11"/>
          </p:nvPr>
        </p:nvSpPr>
        <p:spPr>
          <a:xfrm>
            <a:off x="7152000" y="676800"/>
            <a:ext cx="4320000" cy="5739875"/>
          </a:xfrm>
        </p:spPr>
        <p:txBody>
          <a:bodyPr lIns="0" tIns="0" rIns="0" bIns="0"/>
          <a:lstStyle>
            <a:lvl1pPr>
              <a:defRPr sz="1400" b="1">
                <a:solidFill>
                  <a:schemeClr val="accent1"/>
                </a:solidFill>
              </a:defRPr>
            </a:lvl1pPr>
            <a:lvl2pPr>
              <a:defRPr sz="1200"/>
            </a:lvl2pPr>
            <a:lvl3pPr>
              <a:defRPr sz="1200"/>
            </a:lvl3pPr>
            <a:lvl4pPr>
              <a:defRPr sz="1200"/>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10"/>
          <p:cNvSpPr>
            <a:spLocks noGrp="1"/>
          </p:cNvSpPr>
          <p:nvPr>
            <p:ph type="body" sz="quarter" idx="12"/>
          </p:nvPr>
        </p:nvSpPr>
        <p:spPr>
          <a:xfrm>
            <a:off x="3240000" y="1440000"/>
            <a:ext cx="2700000" cy="2700000"/>
          </a:xfrm>
          <a:solidFill>
            <a:schemeClr val="bg1"/>
          </a:solidFill>
          <a:ln>
            <a:solidFill>
              <a:schemeClr val="bg1"/>
            </a:solidFill>
          </a:ln>
          <a:effectLst>
            <a:outerShdw blurRad="127000" dist="76200" dir="5400000" algn="tl" rotWithShape="0">
              <a:prstClr val="black">
                <a:alpha val="10000"/>
              </a:prstClr>
            </a:outerShdw>
          </a:effectLst>
        </p:spPr>
        <p:txBody>
          <a:bodyPr lIns="108000" tIns="72000" rIns="108000" bIns="72000" anchor="ctr"/>
          <a:lstStyle>
            <a:lvl1pPr algn="l">
              <a:defRPr b="0"/>
            </a:lvl1pPr>
            <a:lvl3pPr marL="0" indent="0">
              <a:buFontTx/>
              <a:buNone/>
              <a:defRPr/>
            </a:lvl3pPr>
            <a:lvl4pPr marL="0" indent="0">
              <a:buFontTx/>
              <a:buNone/>
              <a:defRPr/>
            </a:lvl4pPr>
            <a:lvl5pPr marL="0" indent="0">
              <a:spcAft>
                <a:spcPts val="600"/>
              </a:spcAft>
              <a:buFontTx/>
              <a:buNone/>
              <a:defRPr sz="1400" i="0"/>
            </a:lvl5pPr>
          </a:lstStyle>
          <a:p>
            <a:pPr lvl="0"/>
            <a:r>
              <a:rPr lang="fr-FR" dirty="0"/>
              <a:t>Modifiez les styles du texte du masque</a:t>
            </a:r>
          </a:p>
        </p:txBody>
      </p:sp>
    </p:spTree>
    <p:extLst>
      <p:ext uri="{BB962C8B-B14F-4D97-AF65-F5344CB8AC3E}">
        <p14:creationId xmlns:p14="http://schemas.microsoft.com/office/powerpoint/2010/main" val="191169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 image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676800"/>
            <a:ext cx="10753200" cy="432000"/>
          </a:xfrm>
        </p:spPr>
        <p:txBody>
          <a:bodyPr lIns="0" tIns="0" rIns="0" bIns="0"/>
          <a:lstStyle/>
          <a:p>
            <a:r>
              <a:rPr lang="fr-FR" dirty="0"/>
              <a:t>Modifiez le style du titre</a:t>
            </a:r>
          </a:p>
        </p:txBody>
      </p:sp>
      <p:sp>
        <p:nvSpPr>
          <p:cNvPr id="3" name="Rectangle 2"/>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pour une image  4"/>
          <p:cNvSpPr>
            <a:spLocks noGrp="1"/>
          </p:cNvSpPr>
          <p:nvPr>
            <p:ph type="pic" sz="quarter" idx="10" hasCustomPrompt="1"/>
          </p:nvPr>
        </p:nvSpPr>
        <p:spPr>
          <a:xfrm>
            <a:off x="4476362" y="1736040"/>
            <a:ext cx="3240000" cy="4680000"/>
          </a:xfrm>
        </p:spPr>
        <p:txBody>
          <a:bodyPr anchor="ctr"/>
          <a:lstStyle>
            <a:lvl1pPr algn="ctr">
              <a:defRPr sz="3000" b="0">
                <a:solidFill>
                  <a:schemeClr val="bg1">
                    <a:lumMod val="75000"/>
                  </a:schemeClr>
                </a:solidFill>
              </a:defRPr>
            </a:lvl1pPr>
          </a:lstStyle>
          <a:p>
            <a:r>
              <a:rPr lang="fr-FR" dirty="0"/>
              <a:t>Image</a:t>
            </a:r>
          </a:p>
        </p:txBody>
      </p:sp>
      <p:sp>
        <p:nvSpPr>
          <p:cNvPr id="8" name="Espace réservé du texte 7"/>
          <p:cNvSpPr>
            <a:spLocks noGrp="1"/>
          </p:cNvSpPr>
          <p:nvPr>
            <p:ph type="body" sz="quarter" idx="11"/>
          </p:nvPr>
        </p:nvSpPr>
        <p:spPr>
          <a:xfrm>
            <a:off x="8232000" y="1736039"/>
            <a:ext cx="3240000" cy="4680635"/>
          </a:xfrm>
        </p:spPr>
        <p:txBody>
          <a:bodyPr lIns="0" tIns="0" rIns="0" bIns="0"/>
          <a:lstStyle>
            <a:lvl1pPr>
              <a:defRPr sz="1400" b="1">
                <a:solidFill>
                  <a:schemeClr val="accent1"/>
                </a:solidFill>
              </a:defRPr>
            </a:lvl1pPr>
            <a:lvl2pPr>
              <a:defRPr sz="1200"/>
            </a:lvl2pPr>
            <a:lvl3pPr>
              <a:defRPr sz="1200"/>
            </a:lvl3pPr>
            <a:lvl4pPr>
              <a:defRPr sz="1200"/>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texte 5"/>
          <p:cNvSpPr>
            <a:spLocks noGrp="1"/>
          </p:cNvSpPr>
          <p:nvPr>
            <p:ph type="body" sz="quarter" idx="12"/>
          </p:nvPr>
        </p:nvSpPr>
        <p:spPr>
          <a:xfrm>
            <a:off x="720725" y="1736725"/>
            <a:ext cx="3240000" cy="4679950"/>
          </a:xfrm>
        </p:spPr>
        <p:txBody>
          <a:bodyPr lIns="0" tIns="0" rIns="0" bIns="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61951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 image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676800"/>
            <a:ext cx="4860000" cy="432000"/>
          </a:xfrm>
        </p:spPr>
        <p:txBody>
          <a:bodyPr lIns="0" tIns="0" rIns="0" bIns="0"/>
          <a:lstStyle/>
          <a:p>
            <a:r>
              <a:rPr lang="fr-FR" dirty="0"/>
              <a:t>Modifiez le style du titre</a:t>
            </a:r>
          </a:p>
        </p:txBody>
      </p:sp>
      <p:sp>
        <p:nvSpPr>
          <p:cNvPr id="5" name="Espace réservé pour une image  4"/>
          <p:cNvSpPr>
            <a:spLocks noGrp="1"/>
          </p:cNvSpPr>
          <p:nvPr>
            <p:ph type="pic" sz="quarter" idx="10" hasCustomPrompt="1"/>
          </p:nvPr>
        </p:nvSpPr>
        <p:spPr>
          <a:xfrm>
            <a:off x="6410670" y="1736040"/>
            <a:ext cx="3240000" cy="4680000"/>
          </a:xfrm>
        </p:spPr>
        <p:txBody>
          <a:bodyPr anchor="ctr"/>
          <a:lstStyle>
            <a:lvl1pPr algn="ctr">
              <a:defRPr sz="3000" b="0">
                <a:solidFill>
                  <a:schemeClr val="bg1">
                    <a:lumMod val="75000"/>
                  </a:schemeClr>
                </a:solidFill>
              </a:defRPr>
            </a:lvl1pPr>
          </a:lstStyle>
          <a:p>
            <a:r>
              <a:rPr lang="fr-FR" dirty="0"/>
              <a:t>Image</a:t>
            </a:r>
          </a:p>
        </p:txBody>
      </p:sp>
      <p:sp>
        <p:nvSpPr>
          <p:cNvPr id="6" name="Espace réservé du texte 5"/>
          <p:cNvSpPr>
            <a:spLocks noGrp="1"/>
          </p:cNvSpPr>
          <p:nvPr>
            <p:ph type="body" sz="quarter" idx="12"/>
          </p:nvPr>
        </p:nvSpPr>
        <p:spPr>
          <a:xfrm>
            <a:off x="720725" y="1736725"/>
            <a:ext cx="4860000" cy="900000"/>
          </a:xfrm>
        </p:spPr>
        <p:txBody>
          <a:bodyPr lIns="0" tIns="0" rIns="0" bIns="0"/>
          <a:lstStyle>
            <a:lvl1pPr algn="l">
              <a:defRPr b="0" i="1">
                <a:solidFill>
                  <a:schemeClr val="accent2"/>
                </a:solidFill>
              </a:defRPr>
            </a:lvl1pPr>
            <a:lvl2pPr algn="l">
              <a:defRPr i="1"/>
            </a:lvl2pPr>
          </a:lstStyle>
          <a:p>
            <a:pPr lvl="0"/>
            <a:r>
              <a:rPr lang="fr-FR" dirty="0"/>
              <a:t>Modifiez les styles du texte du masque</a:t>
            </a:r>
          </a:p>
          <a:p>
            <a:pPr lvl="1"/>
            <a:r>
              <a:rPr lang="fr-FR" dirty="0"/>
              <a:t>Deuxième niveau</a:t>
            </a:r>
          </a:p>
        </p:txBody>
      </p:sp>
      <p:sp>
        <p:nvSpPr>
          <p:cNvPr id="9" name="Espace réservé pour une image  8"/>
          <p:cNvSpPr>
            <a:spLocks noGrp="1"/>
          </p:cNvSpPr>
          <p:nvPr>
            <p:ph type="pic" sz="quarter" idx="13" hasCustomPrompt="1"/>
          </p:nvPr>
        </p:nvSpPr>
        <p:spPr>
          <a:xfrm>
            <a:off x="9836122" y="676800"/>
            <a:ext cx="1800000" cy="2160000"/>
          </a:xfrm>
        </p:spPr>
        <p:txBody>
          <a:bodyPr anchor="ctr"/>
          <a:lstStyle>
            <a:lvl1pPr algn="ctr">
              <a:defRPr sz="3000" b="0">
                <a:solidFill>
                  <a:schemeClr val="bg1">
                    <a:lumMod val="75000"/>
                  </a:schemeClr>
                </a:solidFill>
              </a:defRPr>
            </a:lvl1pPr>
          </a:lstStyle>
          <a:p>
            <a:r>
              <a:rPr lang="fr-FR" dirty="0"/>
              <a:t>Image</a:t>
            </a:r>
          </a:p>
        </p:txBody>
      </p:sp>
      <p:sp>
        <p:nvSpPr>
          <p:cNvPr id="10" name="Rectangle 9"/>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pour une image  8"/>
          <p:cNvSpPr>
            <a:spLocks noGrp="1"/>
          </p:cNvSpPr>
          <p:nvPr>
            <p:ph type="pic" sz="quarter" idx="14" hasCustomPrompt="1"/>
          </p:nvPr>
        </p:nvSpPr>
        <p:spPr>
          <a:xfrm>
            <a:off x="9836122" y="3021046"/>
            <a:ext cx="1800000" cy="2160000"/>
          </a:xfrm>
        </p:spPr>
        <p:txBody>
          <a:bodyPr anchor="ctr"/>
          <a:lstStyle>
            <a:lvl1pPr algn="ctr">
              <a:defRPr sz="3000" b="0">
                <a:solidFill>
                  <a:schemeClr val="bg1">
                    <a:lumMod val="75000"/>
                  </a:schemeClr>
                </a:solidFill>
              </a:defRPr>
            </a:lvl1pPr>
          </a:lstStyle>
          <a:p>
            <a:r>
              <a:rPr lang="fr-FR" dirty="0"/>
              <a:t>Image</a:t>
            </a:r>
          </a:p>
        </p:txBody>
      </p:sp>
      <p:sp>
        <p:nvSpPr>
          <p:cNvPr id="12" name="Espace réservé du texte 5"/>
          <p:cNvSpPr>
            <a:spLocks noGrp="1"/>
          </p:cNvSpPr>
          <p:nvPr>
            <p:ph type="body" sz="quarter" idx="15"/>
          </p:nvPr>
        </p:nvSpPr>
        <p:spPr>
          <a:xfrm>
            <a:off x="720725" y="2816040"/>
            <a:ext cx="4860000" cy="3600000"/>
          </a:xfrm>
        </p:spPr>
        <p:txBody>
          <a:bodyPr lIns="0" tIns="0" rIns="0" bIns="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311011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image 4">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676800"/>
            <a:ext cx="4860000" cy="432000"/>
          </a:xfrm>
        </p:spPr>
        <p:txBody>
          <a:bodyPr lIns="0" tIns="0" rIns="0" bIns="0"/>
          <a:lstStyle/>
          <a:p>
            <a:r>
              <a:rPr lang="fr-FR" dirty="0"/>
              <a:t>Modifiez le style du titre</a:t>
            </a:r>
          </a:p>
        </p:txBody>
      </p:sp>
      <p:sp>
        <p:nvSpPr>
          <p:cNvPr id="6" name="Espace réservé du texte 5"/>
          <p:cNvSpPr>
            <a:spLocks noGrp="1"/>
          </p:cNvSpPr>
          <p:nvPr>
            <p:ph type="body" sz="quarter" idx="12"/>
          </p:nvPr>
        </p:nvSpPr>
        <p:spPr>
          <a:xfrm>
            <a:off x="720725" y="1736725"/>
            <a:ext cx="4860000" cy="900000"/>
          </a:xfrm>
        </p:spPr>
        <p:txBody>
          <a:bodyPr lIns="0" tIns="0" rIns="0" bIns="0"/>
          <a:lstStyle>
            <a:lvl1pPr algn="l">
              <a:defRPr b="0" i="1">
                <a:solidFill>
                  <a:schemeClr val="accent2"/>
                </a:solidFill>
              </a:defRPr>
            </a:lvl1pPr>
            <a:lvl2pPr algn="l">
              <a:defRPr i="1"/>
            </a:lvl2pPr>
          </a:lstStyle>
          <a:p>
            <a:pPr lvl="0"/>
            <a:r>
              <a:rPr lang="fr-FR" dirty="0"/>
              <a:t>Modifiez les styles du texte du masque</a:t>
            </a:r>
          </a:p>
          <a:p>
            <a:pPr lvl="1"/>
            <a:r>
              <a:rPr lang="fr-FR" dirty="0"/>
              <a:t>Deuxième niveau</a:t>
            </a:r>
          </a:p>
        </p:txBody>
      </p:sp>
      <p:sp>
        <p:nvSpPr>
          <p:cNvPr id="9" name="Espace réservé pour une image  8"/>
          <p:cNvSpPr>
            <a:spLocks noGrp="1"/>
          </p:cNvSpPr>
          <p:nvPr>
            <p:ph type="pic" sz="quarter" idx="13" hasCustomPrompt="1"/>
          </p:nvPr>
        </p:nvSpPr>
        <p:spPr>
          <a:xfrm flipH="1">
            <a:off x="6507841" y="0"/>
            <a:ext cx="1800000" cy="2120400"/>
          </a:xfrm>
          <a:prstGeom prst="flowChartInputOutput">
            <a:avLst/>
          </a:prstGeom>
          <a:ln>
            <a:noFill/>
          </a:ln>
        </p:spPr>
        <p:txBody>
          <a:bodyPr wrap="none" anchor="ctr"/>
          <a:lstStyle>
            <a:lvl1pPr algn="ctr">
              <a:defRPr sz="3000" b="0">
                <a:solidFill>
                  <a:schemeClr val="bg1">
                    <a:lumMod val="75000"/>
                  </a:schemeClr>
                </a:solidFill>
              </a:defRPr>
            </a:lvl1pPr>
          </a:lstStyle>
          <a:p>
            <a:r>
              <a:rPr lang="fr-FR" dirty="0"/>
              <a:t>Image</a:t>
            </a:r>
          </a:p>
        </p:txBody>
      </p:sp>
      <p:sp>
        <p:nvSpPr>
          <p:cNvPr id="10" name="Rectangle 9"/>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exte 5"/>
          <p:cNvSpPr>
            <a:spLocks noGrp="1"/>
          </p:cNvSpPr>
          <p:nvPr>
            <p:ph type="body" sz="quarter" idx="15"/>
          </p:nvPr>
        </p:nvSpPr>
        <p:spPr>
          <a:xfrm>
            <a:off x="720724" y="2816040"/>
            <a:ext cx="10751275" cy="3600000"/>
          </a:xfrm>
        </p:spPr>
        <p:txBody>
          <a:bodyPr lIns="0" tIns="0" rIns="0" bIns="0" numCol="2" spcCol="72000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pour une image  8"/>
          <p:cNvSpPr>
            <a:spLocks noGrp="1"/>
          </p:cNvSpPr>
          <p:nvPr>
            <p:ph type="pic" sz="quarter" idx="16" hasCustomPrompt="1"/>
          </p:nvPr>
        </p:nvSpPr>
        <p:spPr>
          <a:xfrm flipH="1">
            <a:off x="8089920" y="0"/>
            <a:ext cx="1800000" cy="2120400"/>
          </a:xfrm>
          <a:prstGeom prst="flowChartInputOutput">
            <a:avLst/>
          </a:prstGeom>
          <a:ln>
            <a:noFill/>
          </a:ln>
        </p:spPr>
        <p:txBody>
          <a:bodyPr wrap="none" anchor="ctr"/>
          <a:lstStyle>
            <a:lvl1pPr algn="ctr">
              <a:defRPr sz="3000" b="0">
                <a:solidFill>
                  <a:schemeClr val="bg1">
                    <a:lumMod val="75000"/>
                  </a:schemeClr>
                </a:solidFill>
              </a:defRPr>
            </a:lvl1pPr>
          </a:lstStyle>
          <a:p>
            <a:r>
              <a:rPr lang="fr-FR" dirty="0"/>
              <a:t>Image</a:t>
            </a:r>
          </a:p>
        </p:txBody>
      </p:sp>
      <p:sp>
        <p:nvSpPr>
          <p:cNvPr id="15" name="Espace réservé pour une image  8"/>
          <p:cNvSpPr>
            <a:spLocks noGrp="1"/>
          </p:cNvSpPr>
          <p:nvPr>
            <p:ph type="pic" sz="quarter" idx="17" hasCustomPrompt="1"/>
          </p:nvPr>
        </p:nvSpPr>
        <p:spPr>
          <a:xfrm flipH="1">
            <a:off x="9671999" y="0"/>
            <a:ext cx="1800000" cy="2120400"/>
          </a:xfrm>
          <a:prstGeom prst="flowChartInputOutput">
            <a:avLst/>
          </a:prstGeom>
          <a:ln>
            <a:noFill/>
          </a:ln>
        </p:spPr>
        <p:txBody>
          <a:bodyPr wrap="none" anchor="ctr"/>
          <a:lstStyle>
            <a:lvl1pPr algn="ctr">
              <a:defRPr sz="3000" b="0">
                <a:solidFill>
                  <a:schemeClr val="bg1">
                    <a:lumMod val="75000"/>
                  </a:schemeClr>
                </a:solidFill>
              </a:defRPr>
            </a:lvl1pPr>
          </a:lstStyle>
          <a:p>
            <a:r>
              <a:rPr lang="fr-FR" dirty="0"/>
              <a:t>Image</a:t>
            </a:r>
          </a:p>
        </p:txBody>
      </p:sp>
    </p:spTree>
    <p:extLst>
      <p:ext uri="{BB962C8B-B14F-4D97-AF65-F5344CB8AC3E}">
        <p14:creationId xmlns:p14="http://schemas.microsoft.com/office/powerpoint/2010/main" val="353739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 image 5">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676800"/>
            <a:ext cx="4860000" cy="432000"/>
          </a:xfrm>
        </p:spPr>
        <p:txBody>
          <a:bodyPr lIns="0" tIns="0" rIns="0" bIns="0"/>
          <a:lstStyle/>
          <a:p>
            <a:r>
              <a:rPr lang="fr-FR" dirty="0"/>
              <a:t>Modifiez le style du titre</a:t>
            </a:r>
          </a:p>
        </p:txBody>
      </p:sp>
      <p:sp>
        <p:nvSpPr>
          <p:cNvPr id="5" name="Espace réservé pour une image  4"/>
          <p:cNvSpPr>
            <a:spLocks noGrp="1"/>
          </p:cNvSpPr>
          <p:nvPr>
            <p:ph type="pic" sz="quarter" idx="10" hasCustomPrompt="1"/>
          </p:nvPr>
        </p:nvSpPr>
        <p:spPr>
          <a:xfrm>
            <a:off x="720725" y="3021046"/>
            <a:ext cx="3240000" cy="3836954"/>
          </a:xfrm>
        </p:spPr>
        <p:txBody>
          <a:bodyPr anchor="ctr"/>
          <a:lstStyle>
            <a:lvl1pPr algn="ctr">
              <a:defRPr sz="3000" b="0">
                <a:solidFill>
                  <a:schemeClr val="bg1">
                    <a:lumMod val="75000"/>
                  </a:schemeClr>
                </a:solidFill>
              </a:defRPr>
            </a:lvl1pPr>
          </a:lstStyle>
          <a:p>
            <a:r>
              <a:rPr lang="fr-FR" dirty="0"/>
              <a:t>Image</a:t>
            </a:r>
          </a:p>
        </p:txBody>
      </p:sp>
      <p:sp>
        <p:nvSpPr>
          <p:cNvPr id="6" name="Espace réservé du texte 5"/>
          <p:cNvSpPr>
            <a:spLocks noGrp="1"/>
          </p:cNvSpPr>
          <p:nvPr>
            <p:ph type="body" sz="quarter" idx="12"/>
          </p:nvPr>
        </p:nvSpPr>
        <p:spPr>
          <a:xfrm>
            <a:off x="720725" y="1736725"/>
            <a:ext cx="4860000" cy="900000"/>
          </a:xfrm>
        </p:spPr>
        <p:txBody>
          <a:bodyPr lIns="0" tIns="0" rIns="0" bIns="0"/>
          <a:lstStyle>
            <a:lvl1pPr algn="l">
              <a:defRPr b="0" i="1">
                <a:solidFill>
                  <a:schemeClr val="accent2"/>
                </a:solidFill>
              </a:defRPr>
            </a:lvl1pPr>
            <a:lvl2pPr algn="l">
              <a:defRPr i="1"/>
            </a:lvl2pPr>
          </a:lstStyle>
          <a:p>
            <a:pPr lvl="0"/>
            <a:r>
              <a:rPr lang="fr-FR" dirty="0"/>
              <a:t>Modifiez les styles du texte du masque</a:t>
            </a:r>
          </a:p>
          <a:p>
            <a:pPr lvl="1"/>
            <a:r>
              <a:rPr lang="fr-FR" dirty="0"/>
              <a:t>Deuxième niveau</a:t>
            </a:r>
          </a:p>
        </p:txBody>
      </p:sp>
      <p:sp>
        <p:nvSpPr>
          <p:cNvPr id="10" name="Rectangle 9"/>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exte 5"/>
          <p:cNvSpPr>
            <a:spLocks noGrp="1"/>
          </p:cNvSpPr>
          <p:nvPr>
            <p:ph type="body" sz="quarter" idx="15"/>
          </p:nvPr>
        </p:nvSpPr>
        <p:spPr>
          <a:xfrm>
            <a:off x="6612000" y="1736725"/>
            <a:ext cx="4860000" cy="3600000"/>
          </a:xfrm>
        </p:spPr>
        <p:txBody>
          <a:bodyPr lIns="0" tIns="0" rIns="0" bIns="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02070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image 6">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118224" y="1716611"/>
            <a:ext cx="5353775" cy="432000"/>
          </a:xfrm>
        </p:spPr>
        <p:txBody>
          <a:bodyPr lIns="0" tIns="0" rIns="0" bIns="0"/>
          <a:lstStyle/>
          <a:p>
            <a:r>
              <a:rPr lang="fr-FR" dirty="0"/>
              <a:t>Modifiez le style du titre</a:t>
            </a:r>
          </a:p>
        </p:txBody>
      </p:sp>
      <p:sp>
        <p:nvSpPr>
          <p:cNvPr id="5" name="Espace réservé pour une image  4"/>
          <p:cNvSpPr>
            <a:spLocks noGrp="1"/>
          </p:cNvSpPr>
          <p:nvPr>
            <p:ph type="pic" sz="quarter" idx="10" hasCustomPrompt="1"/>
          </p:nvPr>
        </p:nvSpPr>
        <p:spPr>
          <a:xfrm>
            <a:off x="0" y="0"/>
            <a:ext cx="5040000" cy="6858000"/>
          </a:xfrm>
        </p:spPr>
        <p:txBody>
          <a:bodyPr anchor="ctr"/>
          <a:lstStyle>
            <a:lvl1pPr algn="ctr">
              <a:defRPr sz="3000" b="0">
                <a:solidFill>
                  <a:schemeClr val="bg1">
                    <a:lumMod val="75000"/>
                  </a:schemeClr>
                </a:solidFill>
              </a:defRPr>
            </a:lvl1pPr>
          </a:lstStyle>
          <a:p>
            <a:r>
              <a:rPr lang="fr-FR" dirty="0"/>
              <a:t>Image</a:t>
            </a:r>
          </a:p>
        </p:txBody>
      </p:sp>
      <p:sp>
        <p:nvSpPr>
          <p:cNvPr id="6" name="Espace réservé du texte 5"/>
          <p:cNvSpPr>
            <a:spLocks noGrp="1"/>
          </p:cNvSpPr>
          <p:nvPr>
            <p:ph type="body" sz="quarter" idx="12"/>
          </p:nvPr>
        </p:nvSpPr>
        <p:spPr>
          <a:xfrm>
            <a:off x="6118225" y="2799880"/>
            <a:ext cx="5353774" cy="900000"/>
          </a:xfrm>
        </p:spPr>
        <p:txBody>
          <a:bodyPr lIns="0" tIns="0" rIns="0" bIns="0"/>
          <a:lstStyle>
            <a:lvl1pPr>
              <a:defRPr b="0" i="1">
                <a:solidFill>
                  <a:schemeClr val="accent2"/>
                </a:solidFill>
              </a:defRPr>
            </a:lvl1pPr>
            <a:lvl2pPr>
              <a:defRPr i="1"/>
            </a:lvl2pPr>
          </a:lstStyle>
          <a:p>
            <a:pPr lvl="0"/>
            <a:r>
              <a:rPr lang="fr-FR" dirty="0"/>
              <a:t>Modifiez les styles du texte du masque</a:t>
            </a:r>
          </a:p>
          <a:p>
            <a:pPr lvl="1"/>
            <a:r>
              <a:rPr lang="fr-FR" dirty="0"/>
              <a:t>Deuxième niveau</a:t>
            </a:r>
          </a:p>
        </p:txBody>
      </p:sp>
      <p:sp>
        <p:nvSpPr>
          <p:cNvPr id="12" name="Espace réservé du texte 5"/>
          <p:cNvSpPr>
            <a:spLocks noGrp="1"/>
          </p:cNvSpPr>
          <p:nvPr>
            <p:ph type="body" sz="quarter" idx="15"/>
          </p:nvPr>
        </p:nvSpPr>
        <p:spPr>
          <a:xfrm>
            <a:off x="6118225" y="3905498"/>
            <a:ext cx="5353774" cy="2520000"/>
          </a:xfrm>
        </p:spPr>
        <p:txBody>
          <a:bodyPr lIns="0" tIns="0" rIns="0" bIns="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angle 7"/>
          <p:cNvSpPr/>
          <p:nvPr userDrawn="1"/>
        </p:nvSpPr>
        <p:spPr>
          <a:xfrm>
            <a:off x="5040000" y="1759811"/>
            <a:ext cx="8975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6646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image 7">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118224" y="1716611"/>
            <a:ext cx="5353775" cy="432000"/>
          </a:xfrm>
        </p:spPr>
        <p:txBody>
          <a:bodyPr lIns="0" tIns="0" rIns="0" bIns="0"/>
          <a:lstStyle/>
          <a:p>
            <a:r>
              <a:rPr lang="fr-FR" dirty="0"/>
              <a:t>Modifiez le style du titre</a:t>
            </a:r>
          </a:p>
        </p:txBody>
      </p:sp>
      <p:sp>
        <p:nvSpPr>
          <p:cNvPr id="6" name="Espace réservé du texte 5"/>
          <p:cNvSpPr>
            <a:spLocks noGrp="1"/>
          </p:cNvSpPr>
          <p:nvPr>
            <p:ph type="body" sz="quarter" idx="12"/>
          </p:nvPr>
        </p:nvSpPr>
        <p:spPr>
          <a:xfrm>
            <a:off x="6118224" y="2799880"/>
            <a:ext cx="5353775" cy="900000"/>
          </a:xfrm>
        </p:spPr>
        <p:txBody>
          <a:bodyPr lIns="0" tIns="0" rIns="0" bIns="0"/>
          <a:lstStyle>
            <a:lvl1pPr>
              <a:defRPr b="0" i="1">
                <a:solidFill>
                  <a:schemeClr val="accent2"/>
                </a:solidFill>
              </a:defRPr>
            </a:lvl1pPr>
            <a:lvl2pPr>
              <a:defRPr i="1"/>
            </a:lvl2pPr>
          </a:lstStyle>
          <a:p>
            <a:pPr lvl="0"/>
            <a:r>
              <a:rPr lang="fr-FR" dirty="0"/>
              <a:t>Modifiez les styles du texte du masque</a:t>
            </a:r>
          </a:p>
          <a:p>
            <a:pPr lvl="1"/>
            <a:r>
              <a:rPr lang="fr-FR" dirty="0"/>
              <a:t>Deuxième niveau</a:t>
            </a:r>
          </a:p>
        </p:txBody>
      </p:sp>
      <p:sp>
        <p:nvSpPr>
          <p:cNvPr id="12" name="Espace réservé du texte 5"/>
          <p:cNvSpPr>
            <a:spLocks noGrp="1"/>
          </p:cNvSpPr>
          <p:nvPr>
            <p:ph type="body" sz="quarter" idx="15"/>
          </p:nvPr>
        </p:nvSpPr>
        <p:spPr>
          <a:xfrm>
            <a:off x="6118224" y="3905498"/>
            <a:ext cx="5353775" cy="2520000"/>
          </a:xfrm>
        </p:spPr>
        <p:txBody>
          <a:bodyPr lIns="0" tIns="0" rIns="0" bIns="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angle 7"/>
          <p:cNvSpPr/>
          <p:nvPr userDrawn="1"/>
        </p:nvSpPr>
        <p:spPr>
          <a:xfrm>
            <a:off x="0" y="1759811"/>
            <a:ext cx="59375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pour une image  4"/>
          <p:cNvSpPr>
            <a:spLocks noGrp="1"/>
          </p:cNvSpPr>
          <p:nvPr>
            <p:ph type="pic" sz="quarter" idx="10" hasCustomPrompt="1"/>
          </p:nvPr>
        </p:nvSpPr>
        <p:spPr>
          <a:xfrm>
            <a:off x="720725" y="729000"/>
            <a:ext cx="3960000" cy="5400000"/>
          </a:xfrm>
        </p:spPr>
        <p:txBody>
          <a:bodyPr anchor="ctr"/>
          <a:lstStyle>
            <a:lvl1pPr algn="ctr">
              <a:defRPr sz="3000" b="0">
                <a:solidFill>
                  <a:schemeClr val="bg1">
                    <a:lumMod val="75000"/>
                  </a:schemeClr>
                </a:solidFill>
              </a:defRPr>
            </a:lvl1pPr>
          </a:lstStyle>
          <a:p>
            <a:r>
              <a:rPr lang="fr-FR" dirty="0"/>
              <a:t>Image</a:t>
            </a:r>
          </a:p>
        </p:txBody>
      </p:sp>
    </p:spTree>
    <p:extLst>
      <p:ext uri="{BB962C8B-B14F-4D97-AF65-F5344CB8AC3E}">
        <p14:creationId xmlns:p14="http://schemas.microsoft.com/office/powerpoint/2010/main" val="135261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e + image 8">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676800"/>
            <a:ext cx="4860000" cy="432000"/>
          </a:xfrm>
        </p:spPr>
        <p:txBody>
          <a:bodyPr lIns="0" tIns="0" rIns="0" bIns="0"/>
          <a:lstStyle/>
          <a:p>
            <a:r>
              <a:rPr lang="fr-FR" dirty="0"/>
              <a:t>Modifiez le style du titre</a:t>
            </a:r>
          </a:p>
        </p:txBody>
      </p:sp>
      <p:sp>
        <p:nvSpPr>
          <p:cNvPr id="5" name="Espace réservé pour une image  4"/>
          <p:cNvSpPr>
            <a:spLocks noGrp="1"/>
          </p:cNvSpPr>
          <p:nvPr>
            <p:ph type="pic" sz="quarter" idx="10" hasCustomPrompt="1"/>
          </p:nvPr>
        </p:nvSpPr>
        <p:spPr>
          <a:xfrm>
            <a:off x="720725" y="3021046"/>
            <a:ext cx="3240000" cy="3836954"/>
          </a:xfrm>
        </p:spPr>
        <p:txBody>
          <a:bodyPr anchor="ctr"/>
          <a:lstStyle>
            <a:lvl1pPr algn="ctr">
              <a:defRPr sz="3000" b="0">
                <a:solidFill>
                  <a:schemeClr val="bg1">
                    <a:lumMod val="75000"/>
                  </a:schemeClr>
                </a:solidFill>
              </a:defRPr>
            </a:lvl1pPr>
          </a:lstStyle>
          <a:p>
            <a:r>
              <a:rPr lang="fr-FR" dirty="0"/>
              <a:t>Image</a:t>
            </a:r>
          </a:p>
        </p:txBody>
      </p:sp>
      <p:sp>
        <p:nvSpPr>
          <p:cNvPr id="6" name="Espace réservé du texte 5"/>
          <p:cNvSpPr>
            <a:spLocks noGrp="1"/>
          </p:cNvSpPr>
          <p:nvPr>
            <p:ph type="body" sz="quarter" idx="12"/>
          </p:nvPr>
        </p:nvSpPr>
        <p:spPr>
          <a:xfrm>
            <a:off x="720725" y="1736725"/>
            <a:ext cx="3960000" cy="900000"/>
          </a:xfrm>
        </p:spPr>
        <p:txBody>
          <a:bodyPr lIns="0" tIns="0" rIns="0" bIns="0"/>
          <a:lstStyle>
            <a:lvl1pPr algn="l">
              <a:defRPr b="0" i="1">
                <a:solidFill>
                  <a:schemeClr val="accent2"/>
                </a:solidFill>
              </a:defRPr>
            </a:lvl1pPr>
            <a:lvl2pPr algn="l">
              <a:defRPr i="1"/>
            </a:lvl2pPr>
          </a:lstStyle>
          <a:p>
            <a:pPr lvl="0"/>
            <a:r>
              <a:rPr lang="fr-FR" dirty="0"/>
              <a:t>Modifiez les styles du texte du masque</a:t>
            </a:r>
          </a:p>
          <a:p>
            <a:pPr lvl="1"/>
            <a:r>
              <a:rPr lang="fr-FR" dirty="0"/>
              <a:t>Deuxième niveau</a:t>
            </a:r>
          </a:p>
        </p:txBody>
      </p:sp>
      <p:sp>
        <p:nvSpPr>
          <p:cNvPr id="10" name="Rectangle 9"/>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exte 5"/>
          <p:cNvSpPr>
            <a:spLocks noGrp="1"/>
          </p:cNvSpPr>
          <p:nvPr>
            <p:ph type="body" sz="quarter" idx="15"/>
          </p:nvPr>
        </p:nvSpPr>
        <p:spPr>
          <a:xfrm>
            <a:off x="6605434" y="1736725"/>
            <a:ext cx="4860000" cy="900000"/>
          </a:xfrm>
        </p:spPr>
        <p:txBody>
          <a:bodyPr lIns="0" tIns="0" rIns="0" bIns="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5"/>
          <p:cNvSpPr>
            <a:spLocks noGrp="1"/>
          </p:cNvSpPr>
          <p:nvPr>
            <p:ph type="body" sz="quarter" idx="16"/>
          </p:nvPr>
        </p:nvSpPr>
        <p:spPr>
          <a:xfrm>
            <a:off x="6605434" y="3388363"/>
            <a:ext cx="4860000" cy="900000"/>
          </a:xfrm>
        </p:spPr>
        <p:txBody>
          <a:bodyPr lIns="0" tIns="0" rIns="0" bIns="0" anchor="ctr"/>
          <a:lstStyle>
            <a:lvl1pPr>
              <a:defRPr sz="1800" b="1">
                <a:solidFill>
                  <a:schemeClr val="accent1"/>
                </a:solidFill>
              </a:defRPr>
            </a:lvl1pPr>
            <a:lvl2pPr marL="0" indent="0">
              <a:defRPr sz="1800" b="1">
                <a:solidFill>
                  <a:schemeClr val="accent1"/>
                </a:solidFill>
              </a:defRPr>
            </a:lvl2pPr>
            <a:lvl3pPr marL="0" indent="0">
              <a:buFontTx/>
              <a:buNone/>
              <a:defRPr sz="1800" b="1">
                <a:solidFill>
                  <a:schemeClr val="accent1"/>
                </a:solidFill>
              </a:defRPr>
            </a:lvl3pPr>
            <a:lvl4pPr marL="0" indent="0">
              <a:buFontTx/>
              <a:buNone/>
              <a:defRPr sz="1800" b="1">
                <a:solidFill>
                  <a:schemeClr val="accent1"/>
                </a:solidFill>
              </a:defRPr>
            </a:lvl4pPr>
            <a:lvl5pPr marL="0" indent="0">
              <a:buFontTx/>
              <a:buNone/>
              <a:defRPr sz="1800" b="1">
                <a:solidFill>
                  <a:schemeClr val="accent1"/>
                </a:solidFill>
              </a:defRPr>
            </a:lvl5pPr>
          </a:lstStyle>
          <a:p>
            <a:pPr lvl="0"/>
            <a:r>
              <a:rPr lang="fr-FR" dirty="0"/>
              <a:t>Modifiez les styles du texte du masque</a:t>
            </a:r>
          </a:p>
        </p:txBody>
      </p:sp>
      <p:sp>
        <p:nvSpPr>
          <p:cNvPr id="8" name="Espace réservé du texte 5"/>
          <p:cNvSpPr>
            <a:spLocks noGrp="1"/>
          </p:cNvSpPr>
          <p:nvPr>
            <p:ph type="body" sz="quarter" idx="17"/>
          </p:nvPr>
        </p:nvSpPr>
        <p:spPr>
          <a:xfrm>
            <a:off x="6605434" y="5040000"/>
            <a:ext cx="4860000" cy="900000"/>
          </a:xfrm>
        </p:spPr>
        <p:txBody>
          <a:bodyPr lIns="0" tIns="0" rIns="0" bIns="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2977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de titre 0">
    <p:bg>
      <p:bgRef idx="1001">
        <a:schemeClr val="bg1"/>
      </p:bgRef>
    </p:bg>
    <p:spTree>
      <p:nvGrpSpPr>
        <p:cNvPr id="1" name=""/>
        <p:cNvGrpSpPr/>
        <p:nvPr/>
      </p:nvGrpSpPr>
      <p:grpSpPr>
        <a:xfrm>
          <a:off x="0" y="0"/>
          <a:ext cx="0" cy="0"/>
          <a:chOff x="0" y="0"/>
          <a:chExt cx="0" cy="0"/>
        </a:xfrm>
      </p:grpSpPr>
      <p:sp>
        <p:nvSpPr>
          <p:cNvPr id="7" name="Espace réservé pour une image  6"/>
          <p:cNvSpPr>
            <a:spLocks noGrp="1"/>
          </p:cNvSpPr>
          <p:nvPr>
            <p:ph type="pic" sz="quarter" idx="13" hasCustomPrompt="1"/>
          </p:nvPr>
        </p:nvSpPr>
        <p:spPr>
          <a:xfrm flipH="1">
            <a:off x="5999636" y="0"/>
            <a:ext cx="4207354" cy="6858000"/>
          </a:xfrm>
          <a:prstGeom prst="parallelogram">
            <a:avLst>
              <a:gd name="adj" fmla="val 40185"/>
            </a:avLst>
          </a:prstGeom>
          <a:ln>
            <a:noFill/>
          </a:ln>
        </p:spPr>
        <p:txBody>
          <a:bodyPr anchor="ctr"/>
          <a:lstStyle>
            <a:lvl1pPr algn="ctr">
              <a:defRPr sz="3000" b="0">
                <a:solidFill>
                  <a:schemeClr val="bg1">
                    <a:lumMod val="75000"/>
                  </a:schemeClr>
                </a:solidFill>
              </a:defRPr>
            </a:lvl1pPr>
          </a:lstStyle>
          <a:p>
            <a:r>
              <a:rPr lang="fr-FR" dirty="0"/>
              <a:t>Image</a:t>
            </a:r>
          </a:p>
        </p:txBody>
      </p:sp>
      <p:sp>
        <p:nvSpPr>
          <p:cNvPr id="9" name="Espace réservé pour une image  6"/>
          <p:cNvSpPr>
            <a:spLocks noGrp="1"/>
          </p:cNvSpPr>
          <p:nvPr>
            <p:ph type="pic" sz="quarter" idx="14" hasCustomPrompt="1"/>
          </p:nvPr>
        </p:nvSpPr>
        <p:spPr>
          <a:xfrm flipH="1">
            <a:off x="8838086" y="0"/>
            <a:ext cx="3361534" cy="6858000"/>
          </a:xfrm>
          <a:custGeom>
            <a:avLst/>
            <a:gdLst>
              <a:gd name="connsiteX0" fmla="*/ 0 w 4207354"/>
              <a:gd name="connsiteY0" fmla="*/ 6858000 h 6858000"/>
              <a:gd name="connsiteX1" fmla="*/ 1690725 w 4207354"/>
              <a:gd name="connsiteY1" fmla="*/ 0 h 6858000"/>
              <a:gd name="connsiteX2" fmla="*/ 4207354 w 4207354"/>
              <a:gd name="connsiteY2" fmla="*/ 0 h 6858000"/>
              <a:gd name="connsiteX3" fmla="*/ 2516629 w 4207354"/>
              <a:gd name="connsiteY3" fmla="*/ 6858000 h 6858000"/>
              <a:gd name="connsiteX4" fmla="*/ 0 w 4207354"/>
              <a:gd name="connsiteY4" fmla="*/ 6858000 h 6858000"/>
              <a:gd name="connsiteX0" fmla="*/ 0 w 4207354"/>
              <a:gd name="connsiteY0" fmla="*/ 6858000 h 6858000"/>
              <a:gd name="connsiteX1" fmla="*/ 849630 w 4207354"/>
              <a:gd name="connsiteY1" fmla="*/ 3406140 h 6858000"/>
              <a:gd name="connsiteX2" fmla="*/ 1690725 w 4207354"/>
              <a:gd name="connsiteY2" fmla="*/ 0 h 6858000"/>
              <a:gd name="connsiteX3" fmla="*/ 4207354 w 4207354"/>
              <a:gd name="connsiteY3" fmla="*/ 0 h 6858000"/>
              <a:gd name="connsiteX4" fmla="*/ 2516629 w 4207354"/>
              <a:gd name="connsiteY4" fmla="*/ 6858000 h 6858000"/>
              <a:gd name="connsiteX5" fmla="*/ 0 w 4207354"/>
              <a:gd name="connsiteY5" fmla="*/ 6858000 h 6858000"/>
              <a:gd name="connsiteX0" fmla="*/ 0 w 3361534"/>
              <a:gd name="connsiteY0" fmla="*/ 6858000 h 6858000"/>
              <a:gd name="connsiteX1" fmla="*/ 3810 w 3361534"/>
              <a:gd name="connsiteY1" fmla="*/ 3406140 h 6858000"/>
              <a:gd name="connsiteX2" fmla="*/ 844905 w 3361534"/>
              <a:gd name="connsiteY2" fmla="*/ 0 h 6858000"/>
              <a:gd name="connsiteX3" fmla="*/ 3361534 w 3361534"/>
              <a:gd name="connsiteY3" fmla="*/ 0 h 6858000"/>
              <a:gd name="connsiteX4" fmla="*/ 1670809 w 3361534"/>
              <a:gd name="connsiteY4" fmla="*/ 6858000 h 6858000"/>
              <a:gd name="connsiteX5" fmla="*/ 0 w 3361534"/>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1534" h="6858000">
                <a:moveTo>
                  <a:pt x="0" y="6858000"/>
                </a:moveTo>
                <a:lnTo>
                  <a:pt x="3810" y="3406140"/>
                </a:lnTo>
                <a:lnTo>
                  <a:pt x="844905" y="0"/>
                </a:lnTo>
                <a:lnTo>
                  <a:pt x="3361534" y="0"/>
                </a:lnTo>
                <a:lnTo>
                  <a:pt x="1670809" y="6858000"/>
                </a:lnTo>
                <a:lnTo>
                  <a:pt x="0" y="6858000"/>
                </a:lnTo>
                <a:close/>
              </a:path>
            </a:pathLst>
          </a:custGeom>
          <a:ln>
            <a:noFill/>
          </a:ln>
        </p:spPr>
        <p:txBody>
          <a:bodyPr anchor="ctr"/>
          <a:lstStyle>
            <a:lvl1pPr algn="ctr">
              <a:defRPr sz="3000" b="0">
                <a:solidFill>
                  <a:schemeClr val="bg1">
                    <a:lumMod val="75000"/>
                  </a:schemeClr>
                </a:solidFill>
              </a:defRPr>
            </a:lvl1pPr>
          </a:lstStyle>
          <a:p>
            <a:r>
              <a:rPr lang="fr-FR" dirty="0"/>
              <a:t>Image</a:t>
            </a:r>
          </a:p>
        </p:txBody>
      </p:sp>
      <p:sp>
        <p:nvSpPr>
          <p:cNvPr id="8" name="Espace réservé du texte 3">
            <a:extLst>
              <a:ext uri="{FF2B5EF4-FFF2-40B4-BE49-F238E27FC236}">
                <a16:creationId xmlns:a16="http://schemas.microsoft.com/office/drawing/2014/main" id="{8CAEC6E1-499E-4D0E-BAC8-C3E71043FF38}"/>
              </a:ext>
            </a:extLst>
          </p:cNvPr>
          <p:cNvSpPr>
            <a:spLocks noGrp="1"/>
          </p:cNvSpPr>
          <p:nvPr>
            <p:ph type="body" sz="quarter" idx="10" hasCustomPrompt="1"/>
          </p:nvPr>
        </p:nvSpPr>
        <p:spPr>
          <a:xfrm>
            <a:off x="611999" y="1491894"/>
            <a:ext cx="4860000" cy="2215991"/>
          </a:xfrm>
          <a:prstGeom prst="rect">
            <a:avLst/>
          </a:prstGeom>
        </p:spPr>
        <p:txBody>
          <a:bodyPr lIns="0" tIns="0" rIns="0" bIns="0" anchor="b">
            <a:noAutofit/>
          </a:bodyPr>
          <a:lstStyle>
            <a:lvl1pPr marL="0" indent="0" algn="l">
              <a:spcBef>
                <a:spcPts val="0"/>
              </a:spcBef>
              <a:buFontTx/>
              <a:buNone/>
              <a:defRPr sz="4800">
                <a:solidFill>
                  <a:schemeClr val="accent2"/>
                </a:solidFill>
                <a:latin typeface="Arial Black" panose="020B0A04020102020204" pitchFamily="34" charset="0"/>
              </a:defRPr>
            </a:lvl1pPr>
            <a:lvl2pPr marL="0" indent="0" algn="l">
              <a:spcBef>
                <a:spcPts val="0"/>
              </a:spcBef>
              <a:buFontTx/>
              <a:buNone/>
              <a:defRPr sz="4800" i="1">
                <a:solidFill>
                  <a:schemeClr val="accent2"/>
                </a:solidFill>
                <a:latin typeface="Arial" panose="020B0604020202020204" pitchFamily="34" charset="0"/>
                <a:cs typeface="Arial" panose="020B0604020202020204" pitchFamily="34" charset="0"/>
              </a:defRPr>
            </a:lvl2pPr>
            <a:lvl3pPr marL="0" indent="0">
              <a:buFontTx/>
              <a:buNone/>
              <a:defRPr sz="4800">
                <a:solidFill>
                  <a:schemeClr val="accent2"/>
                </a:solidFill>
                <a:latin typeface="Arial" panose="020B0604020202020204" pitchFamily="34" charset="0"/>
                <a:cs typeface="Arial" panose="020B0604020202020204" pitchFamily="34" charset="0"/>
              </a:defRPr>
            </a:lvl3pPr>
            <a:lvl4pPr marL="0" indent="0">
              <a:buFontTx/>
              <a:buNone/>
              <a:defRPr sz="4800">
                <a:solidFill>
                  <a:schemeClr val="accent2"/>
                </a:solidFill>
                <a:latin typeface="Arial" panose="020B0604020202020204" pitchFamily="34" charset="0"/>
                <a:cs typeface="Arial" panose="020B0604020202020204" pitchFamily="34" charset="0"/>
              </a:defRPr>
            </a:lvl4pPr>
            <a:lvl5pPr marL="0" indent="0">
              <a:buFontTx/>
              <a:buNone/>
              <a:defRPr sz="4800">
                <a:solidFill>
                  <a:schemeClr val="accent2"/>
                </a:solidFill>
                <a:latin typeface="Arial" panose="020B0604020202020204" pitchFamily="34" charset="0"/>
                <a:cs typeface="Arial" panose="020B0604020202020204" pitchFamily="34" charset="0"/>
              </a:defRPr>
            </a:lvl5pPr>
          </a:lstStyle>
          <a:p>
            <a:pPr lvl="0"/>
            <a:r>
              <a:rPr lang="fr-FR" dirty="0"/>
              <a:t>Modifiez le titre</a:t>
            </a:r>
          </a:p>
          <a:p>
            <a:pPr lvl="1"/>
            <a:r>
              <a:rPr lang="fr-FR" dirty="0"/>
              <a:t>Deuxième niveau</a:t>
            </a:r>
          </a:p>
        </p:txBody>
      </p:sp>
      <p:cxnSp>
        <p:nvCxnSpPr>
          <p:cNvPr id="10" name="Connecteur droit 9">
            <a:extLst>
              <a:ext uri="{FF2B5EF4-FFF2-40B4-BE49-F238E27FC236}">
                <a16:creationId xmlns:a16="http://schemas.microsoft.com/office/drawing/2014/main" id="{D79BBA66-7C75-45FB-B16A-654448A2195C}"/>
              </a:ext>
            </a:extLst>
          </p:cNvPr>
          <p:cNvCxnSpPr>
            <a:cxnSpLocks/>
          </p:cNvCxnSpPr>
          <p:nvPr userDrawn="1"/>
        </p:nvCxnSpPr>
        <p:spPr>
          <a:xfrm>
            <a:off x="611999" y="4143327"/>
            <a:ext cx="1214941" cy="0"/>
          </a:xfrm>
          <a:prstGeom prst="line">
            <a:avLst/>
          </a:prstGeom>
          <a:ln w="19050">
            <a:solidFill>
              <a:srgbClr val="211850"/>
            </a:solidFill>
          </a:ln>
        </p:spPr>
        <p:style>
          <a:lnRef idx="1">
            <a:schemeClr val="accent6"/>
          </a:lnRef>
          <a:fillRef idx="0">
            <a:schemeClr val="accent6"/>
          </a:fillRef>
          <a:effectRef idx="0">
            <a:schemeClr val="accent6"/>
          </a:effectRef>
          <a:fontRef idx="minor">
            <a:schemeClr val="tx1"/>
          </a:fontRef>
        </p:style>
      </p:cxnSp>
      <p:sp>
        <p:nvSpPr>
          <p:cNvPr id="11" name="Espace réservé du texte 7">
            <a:extLst>
              <a:ext uri="{FF2B5EF4-FFF2-40B4-BE49-F238E27FC236}">
                <a16:creationId xmlns:a16="http://schemas.microsoft.com/office/drawing/2014/main" id="{1B6C0A0A-D3C1-48D6-9279-19254399F0ED}"/>
              </a:ext>
            </a:extLst>
          </p:cNvPr>
          <p:cNvSpPr>
            <a:spLocks noGrp="1"/>
          </p:cNvSpPr>
          <p:nvPr>
            <p:ph type="body" sz="quarter" idx="11" hasCustomPrompt="1"/>
          </p:nvPr>
        </p:nvSpPr>
        <p:spPr>
          <a:xfrm>
            <a:off x="611999" y="4578769"/>
            <a:ext cx="4860000" cy="369332"/>
          </a:xfrm>
          <a:prstGeom prst="rect">
            <a:avLst/>
          </a:prstGeom>
        </p:spPr>
        <p:txBody>
          <a:bodyPr lIns="0" tIns="0" rIns="0" bIns="0">
            <a:noAutofit/>
          </a:bodyPr>
          <a:lstStyle>
            <a:lvl1pPr marL="0" indent="0" algn="l">
              <a:spcBef>
                <a:spcPts val="0"/>
              </a:spcBef>
              <a:buFontTx/>
              <a:buNone/>
              <a:defRPr sz="2400" b="0">
                <a:solidFill>
                  <a:schemeClr val="accent2"/>
                </a:solidFill>
              </a:defRPr>
            </a:lvl1pPr>
            <a:lvl2pPr marL="0" indent="0">
              <a:spcBef>
                <a:spcPts val="0"/>
              </a:spcBef>
              <a:buFontTx/>
              <a:buNone/>
              <a:defRPr sz="2400">
                <a:solidFill>
                  <a:schemeClr val="accent2"/>
                </a:solidFill>
              </a:defRPr>
            </a:lvl2pPr>
            <a:lvl3pPr marL="0" indent="0">
              <a:spcBef>
                <a:spcPts val="0"/>
              </a:spcBef>
              <a:buFontTx/>
              <a:buNone/>
              <a:defRPr sz="2400">
                <a:solidFill>
                  <a:schemeClr val="accent2"/>
                </a:solidFill>
              </a:defRPr>
            </a:lvl3pPr>
            <a:lvl4pPr marL="0" indent="0">
              <a:spcBef>
                <a:spcPts val="0"/>
              </a:spcBef>
              <a:buFontTx/>
              <a:buNone/>
              <a:defRPr sz="2400">
                <a:solidFill>
                  <a:schemeClr val="accent2"/>
                </a:solidFill>
              </a:defRPr>
            </a:lvl4pPr>
            <a:lvl5pPr marL="0" indent="0">
              <a:spcBef>
                <a:spcPts val="0"/>
              </a:spcBef>
              <a:buFontTx/>
              <a:buNone/>
              <a:defRPr sz="2400">
                <a:solidFill>
                  <a:schemeClr val="accent2"/>
                </a:solidFill>
              </a:defRPr>
            </a:lvl5pPr>
          </a:lstStyle>
          <a:p>
            <a:pPr lvl="0"/>
            <a:r>
              <a:rPr lang="fr-FR" dirty="0"/>
              <a:t>Date de l’étude</a:t>
            </a:r>
          </a:p>
        </p:txBody>
      </p:sp>
      <p:pic>
        <p:nvPicPr>
          <p:cNvPr id="12" name="Graphique 11">
            <a:extLst>
              <a:ext uri="{FF2B5EF4-FFF2-40B4-BE49-F238E27FC236}">
                <a16:creationId xmlns:a16="http://schemas.microsoft.com/office/drawing/2014/main" id="{59AA7A73-76C2-4B92-A56A-3608933D75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1999" y="5700310"/>
            <a:ext cx="1643982" cy="630000"/>
          </a:xfrm>
          <a:prstGeom prst="rect">
            <a:avLst/>
          </a:prstGeom>
        </p:spPr>
      </p:pic>
    </p:spTree>
    <p:extLst>
      <p:ext uri="{BB962C8B-B14F-4D97-AF65-F5344CB8AC3E}">
        <p14:creationId xmlns:p14="http://schemas.microsoft.com/office/powerpoint/2010/main" val="384125806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 image 8b">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4992000" y="0"/>
            <a:ext cx="720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720000" y="676800"/>
            <a:ext cx="3960000" cy="432000"/>
          </a:xfrm>
        </p:spPr>
        <p:txBody>
          <a:bodyPr lIns="0" tIns="0" rIns="0" bIns="0"/>
          <a:lstStyle/>
          <a:p>
            <a:r>
              <a:rPr lang="fr-FR" dirty="0"/>
              <a:t>Modifiez le style du titre</a:t>
            </a:r>
          </a:p>
        </p:txBody>
      </p:sp>
      <p:sp>
        <p:nvSpPr>
          <p:cNvPr id="5" name="Espace réservé pour une image  4"/>
          <p:cNvSpPr>
            <a:spLocks noGrp="1"/>
          </p:cNvSpPr>
          <p:nvPr>
            <p:ph type="pic" sz="quarter" idx="10" hasCustomPrompt="1"/>
          </p:nvPr>
        </p:nvSpPr>
        <p:spPr>
          <a:xfrm>
            <a:off x="720725" y="3021046"/>
            <a:ext cx="3240000" cy="3836954"/>
          </a:xfrm>
        </p:spPr>
        <p:txBody>
          <a:bodyPr anchor="ctr"/>
          <a:lstStyle>
            <a:lvl1pPr algn="ctr">
              <a:defRPr sz="3000" b="0">
                <a:solidFill>
                  <a:schemeClr val="bg1">
                    <a:lumMod val="75000"/>
                  </a:schemeClr>
                </a:solidFill>
              </a:defRPr>
            </a:lvl1pPr>
          </a:lstStyle>
          <a:p>
            <a:r>
              <a:rPr lang="fr-FR" dirty="0"/>
              <a:t>Image</a:t>
            </a:r>
          </a:p>
        </p:txBody>
      </p:sp>
      <p:sp>
        <p:nvSpPr>
          <p:cNvPr id="6" name="Espace réservé du texte 5"/>
          <p:cNvSpPr>
            <a:spLocks noGrp="1"/>
          </p:cNvSpPr>
          <p:nvPr>
            <p:ph type="body" sz="quarter" idx="12"/>
          </p:nvPr>
        </p:nvSpPr>
        <p:spPr>
          <a:xfrm>
            <a:off x="720725" y="1736725"/>
            <a:ext cx="3960000" cy="900000"/>
          </a:xfrm>
        </p:spPr>
        <p:txBody>
          <a:bodyPr lIns="0" tIns="0" rIns="0" bIns="0"/>
          <a:lstStyle>
            <a:lvl1pPr algn="l">
              <a:defRPr b="0" i="1">
                <a:solidFill>
                  <a:schemeClr val="accent2"/>
                </a:solidFill>
              </a:defRPr>
            </a:lvl1pPr>
            <a:lvl2pPr algn="l">
              <a:defRPr i="1"/>
            </a:lvl2pPr>
          </a:lstStyle>
          <a:p>
            <a:pPr lvl="0"/>
            <a:r>
              <a:rPr lang="fr-FR" dirty="0"/>
              <a:t>Modifiez les styles du texte du masque</a:t>
            </a:r>
          </a:p>
          <a:p>
            <a:pPr lvl="1"/>
            <a:r>
              <a:rPr lang="fr-FR" dirty="0"/>
              <a:t>Deuxième niveau</a:t>
            </a:r>
          </a:p>
        </p:txBody>
      </p:sp>
      <p:sp>
        <p:nvSpPr>
          <p:cNvPr id="10" name="Rectangle 9"/>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exte 5"/>
          <p:cNvSpPr>
            <a:spLocks noGrp="1"/>
          </p:cNvSpPr>
          <p:nvPr>
            <p:ph type="body" sz="quarter" idx="15"/>
          </p:nvPr>
        </p:nvSpPr>
        <p:spPr>
          <a:xfrm>
            <a:off x="6605434" y="1736725"/>
            <a:ext cx="4860000" cy="2551638"/>
          </a:xfrm>
        </p:spPr>
        <p:txBody>
          <a:bodyPr lIns="0" tIns="0" rIns="0" bIns="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5"/>
          <p:cNvSpPr>
            <a:spLocks noGrp="1"/>
          </p:cNvSpPr>
          <p:nvPr>
            <p:ph type="body" sz="quarter" idx="16"/>
          </p:nvPr>
        </p:nvSpPr>
        <p:spPr>
          <a:xfrm>
            <a:off x="6605434" y="5038743"/>
            <a:ext cx="4860000" cy="900000"/>
          </a:xfrm>
        </p:spPr>
        <p:txBody>
          <a:bodyPr lIns="0" tIns="0" rIns="0" bIns="0" anchor="ctr"/>
          <a:lstStyle>
            <a:lvl1pPr>
              <a:defRPr sz="1800" b="1">
                <a:solidFill>
                  <a:schemeClr val="accent1"/>
                </a:solidFill>
              </a:defRPr>
            </a:lvl1pPr>
            <a:lvl2pPr marL="0" indent="0">
              <a:defRPr sz="1800" b="1">
                <a:solidFill>
                  <a:schemeClr val="accent1"/>
                </a:solidFill>
              </a:defRPr>
            </a:lvl2pPr>
            <a:lvl3pPr marL="0" indent="0">
              <a:buFontTx/>
              <a:buNone/>
              <a:defRPr sz="1800" b="1">
                <a:solidFill>
                  <a:schemeClr val="accent1"/>
                </a:solidFill>
              </a:defRPr>
            </a:lvl3pPr>
            <a:lvl4pPr marL="0" indent="0">
              <a:buFontTx/>
              <a:buNone/>
              <a:defRPr sz="1800" b="1">
                <a:solidFill>
                  <a:schemeClr val="accent1"/>
                </a:solidFill>
              </a:defRPr>
            </a:lvl4pPr>
            <a:lvl5pPr marL="0" indent="0">
              <a:buFontTx/>
              <a:buNone/>
              <a:defRPr sz="1800" b="1">
                <a:solidFill>
                  <a:schemeClr val="accent1"/>
                </a:solidFill>
              </a:defRPr>
            </a:lvl5pPr>
          </a:lstStyle>
          <a:p>
            <a:pPr lvl="0"/>
            <a:r>
              <a:rPr lang="fr-FR" dirty="0"/>
              <a:t>Modifiez les styles du texte du masque</a:t>
            </a:r>
          </a:p>
        </p:txBody>
      </p:sp>
      <p:sp>
        <p:nvSpPr>
          <p:cNvPr id="14" name="Rectangle 13">
            <a:extLst>
              <a:ext uri="{FF2B5EF4-FFF2-40B4-BE49-F238E27FC236}">
                <a16:creationId xmlns:a16="http://schemas.microsoft.com/office/drawing/2014/main" id="{1AAEE21E-F996-4385-84BD-4C23918CE74B}"/>
              </a:ext>
            </a:extLst>
          </p:cNvPr>
          <p:cNvSpPr/>
          <p:nvPr userDrawn="1"/>
        </p:nvSpPr>
        <p:spPr>
          <a:xfrm>
            <a:off x="11472000" y="6426000"/>
            <a:ext cx="720000" cy="432000"/>
          </a:xfrm>
          <a:prstGeom prst="rect">
            <a:avLst/>
          </a:prstGeom>
          <a:solidFill>
            <a:srgbClr val="F4F4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E5A56523-5173-4A1F-ACBD-474E630A90B3}"/>
              </a:ext>
            </a:extLst>
          </p:cNvPr>
          <p:cNvSpPr txBox="1"/>
          <p:nvPr userDrawn="1"/>
        </p:nvSpPr>
        <p:spPr>
          <a:xfrm>
            <a:off x="11624251" y="6518890"/>
            <a:ext cx="415498" cy="246221"/>
          </a:xfrm>
          <a:prstGeom prst="rect">
            <a:avLst/>
          </a:prstGeom>
          <a:noFill/>
        </p:spPr>
        <p:txBody>
          <a:bodyPr wrap="none" rtlCol="0">
            <a:noAutofit/>
          </a:bodyPr>
          <a:lstStyle/>
          <a:p>
            <a:pPr algn="ctr"/>
            <a:fld id="{6EDA05D2-CFD6-48A9-80CA-B5BB9E92CA4D}" type="slidenum">
              <a:rPr lang="fr-FR" sz="1000" smtClean="0">
                <a:solidFill>
                  <a:schemeClr val="accent1"/>
                </a:solidFill>
                <a:latin typeface="Arial" panose="020B0604020202020204" pitchFamily="34" charset="0"/>
                <a:cs typeface="Arial" panose="020B0604020202020204" pitchFamily="34" charset="0"/>
              </a:rPr>
              <a:pPr algn="ctr"/>
              <a:t>‹N°›</a:t>
            </a:fld>
            <a:endParaRPr lang="fr-FR" sz="1000" dirty="0">
              <a:solidFill>
                <a:schemeClr val="accent1"/>
              </a:solidFill>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5F402414-E28C-4629-9DA3-2E72AFAC2990}"/>
              </a:ext>
            </a:extLst>
          </p:cNvPr>
          <p:cNvSpPr txBox="1"/>
          <p:nvPr userDrawn="1"/>
        </p:nvSpPr>
        <p:spPr>
          <a:xfrm>
            <a:off x="7737501" y="6518890"/>
            <a:ext cx="3658374" cy="246221"/>
          </a:xfrm>
          <a:prstGeom prst="rect">
            <a:avLst/>
          </a:prstGeom>
          <a:noFill/>
        </p:spPr>
        <p:txBody>
          <a:bodyPr wrap="none" rtlCol="0">
            <a:spAutoFit/>
          </a:bodyPr>
          <a:lstStyle/>
          <a:p>
            <a:pPr algn="r"/>
            <a:r>
              <a:rPr lang="fr-FR" sz="1000" dirty="0">
                <a:solidFill>
                  <a:schemeClr val="accent1"/>
                </a:solidFill>
              </a:rPr>
              <a:t>Faire un rechercher / remplacer pour modifier ce bas de page</a:t>
            </a:r>
          </a:p>
        </p:txBody>
      </p:sp>
    </p:spTree>
    <p:extLst>
      <p:ext uri="{BB962C8B-B14F-4D97-AF65-F5344CB8AC3E}">
        <p14:creationId xmlns:p14="http://schemas.microsoft.com/office/powerpoint/2010/main" val="3751424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 Image 9">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676800"/>
            <a:ext cx="4860000" cy="432000"/>
          </a:xfrm>
        </p:spPr>
        <p:txBody>
          <a:bodyPr lIns="0" tIns="0" rIns="0" bIns="0"/>
          <a:lstStyle/>
          <a:p>
            <a:r>
              <a:rPr lang="fr-FR" dirty="0"/>
              <a:t>Modifiez le style du titre</a:t>
            </a:r>
          </a:p>
        </p:txBody>
      </p:sp>
      <p:sp>
        <p:nvSpPr>
          <p:cNvPr id="10" name="Rectangle 9"/>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exte 5"/>
          <p:cNvSpPr>
            <a:spLocks noGrp="1"/>
          </p:cNvSpPr>
          <p:nvPr>
            <p:ph type="body" sz="quarter" idx="15"/>
          </p:nvPr>
        </p:nvSpPr>
        <p:spPr>
          <a:xfrm>
            <a:off x="720724" y="1736725"/>
            <a:ext cx="4860000" cy="4679315"/>
          </a:xfrm>
        </p:spPr>
        <p:txBody>
          <a:bodyPr lIns="0" tIns="0" rIns="0" bIns="0" numCol="1" spcCol="72000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pour une image  3"/>
          <p:cNvSpPr>
            <a:spLocks noGrp="1"/>
          </p:cNvSpPr>
          <p:nvPr>
            <p:ph type="pic" sz="quarter" idx="16" hasCustomPrompt="1"/>
          </p:nvPr>
        </p:nvSpPr>
        <p:spPr>
          <a:xfrm>
            <a:off x="6611999" y="1736725"/>
            <a:ext cx="4860000" cy="4679950"/>
          </a:xfrm>
        </p:spPr>
        <p:txBody>
          <a:bodyPr anchor="ctr"/>
          <a:lstStyle>
            <a:lvl1pPr algn="ctr">
              <a:defRPr sz="3000" b="0">
                <a:solidFill>
                  <a:schemeClr val="bg1">
                    <a:lumMod val="75000"/>
                  </a:schemeClr>
                </a:solidFill>
              </a:defRPr>
            </a:lvl1pPr>
          </a:lstStyle>
          <a:p>
            <a:r>
              <a:rPr lang="fr-FR" dirty="0"/>
              <a:t>Image</a:t>
            </a:r>
          </a:p>
        </p:txBody>
      </p:sp>
    </p:spTree>
    <p:extLst>
      <p:ext uri="{BB962C8B-B14F-4D97-AF65-F5344CB8AC3E}">
        <p14:creationId xmlns:p14="http://schemas.microsoft.com/office/powerpoint/2010/main" val="2409758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 Image 10">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676800"/>
            <a:ext cx="5580000" cy="432000"/>
          </a:xfrm>
        </p:spPr>
        <p:txBody>
          <a:bodyPr lIns="0" tIns="0" rIns="0" bIns="0"/>
          <a:lstStyle/>
          <a:p>
            <a:r>
              <a:rPr lang="fr-FR" dirty="0"/>
              <a:t>Modifiez le style du titre</a:t>
            </a:r>
          </a:p>
        </p:txBody>
      </p:sp>
      <p:sp>
        <p:nvSpPr>
          <p:cNvPr id="10" name="Rectangle 9"/>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exte 5"/>
          <p:cNvSpPr>
            <a:spLocks noGrp="1"/>
          </p:cNvSpPr>
          <p:nvPr>
            <p:ph type="body" sz="quarter" idx="15"/>
          </p:nvPr>
        </p:nvSpPr>
        <p:spPr>
          <a:xfrm>
            <a:off x="720724" y="1736725"/>
            <a:ext cx="5580000" cy="4679315"/>
          </a:xfrm>
        </p:spPr>
        <p:txBody>
          <a:bodyPr lIns="0" tIns="0" rIns="0" bIns="0" numCol="1" spcCol="72000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pour une image  3"/>
          <p:cNvSpPr>
            <a:spLocks noGrp="1"/>
          </p:cNvSpPr>
          <p:nvPr>
            <p:ph type="pic" sz="quarter" idx="16" hasCustomPrompt="1"/>
          </p:nvPr>
        </p:nvSpPr>
        <p:spPr>
          <a:xfrm>
            <a:off x="7332000" y="0"/>
            <a:ext cx="4860000" cy="6858000"/>
          </a:xfrm>
        </p:spPr>
        <p:txBody>
          <a:bodyPr anchor="ctr"/>
          <a:lstStyle>
            <a:lvl1pPr algn="ctr">
              <a:defRPr sz="3000" b="0">
                <a:solidFill>
                  <a:schemeClr val="bg1">
                    <a:lumMod val="75000"/>
                  </a:schemeClr>
                </a:solidFill>
              </a:defRPr>
            </a:lvl1pPr>
          </a:lstStyle>
          <a:p>
            <a:r>
              <a:rPr lang="fr-FR" dirty="0"/>
              <a:t>Image</a:t>
            </a:r>
          </a:p>
        </p:txBody>
      </p:sp>
    </p:spTree>
    <p:extLst>
      <p:ext uri="{BB962C8B-B14F-4D97-AF65-F5344CB8AC3E}">
        <p14:creationId xmlns:p14="http://schemas.microsoft.com/office/powerpoint/2010/main" val="1504175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Image 1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72000" y="676800"/>
            <a:ext cx="5400000" cy="432000"/>
          </a:xfrm>
        </p:spPr>
        <p:txBody>
          <a:bodyPr lIns="0" tIns="0" rIns="0" bIns="0"/>
          <a:lstStyle>
            <a:lvl1pPr algn="r">
              <a:defRPr/>
            </a:lvl1pPr>
          </a:lstStyle>
          <a:p>
            <a:r>
              <a:rPr lang="fr-FR" dirty="0"/>
              <a:t>Modifiez le style du titre</a:t>
            </a:r>
          </a:p>
        </p:txBody>
      </p:sp>
      <p:sp>
        <p:nvSpPr>
          <p:cNvPr id="10" name="Rectangle 9"/>
          <p:cNvSpPr/>
          <p:nvPr userDrawn="1"/>
        </p:nvSpPr>
        <p:spPr>
          <a:xfrm>
            <a:off x="1165200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exte 5"/>
          <p:cNvSpPr>
            <a:spLocks noGrp="1"/>
          </p:cNvSpPr>
          <p:nvPr>
            <p:ph type="body" sz="quarter" idx="15"/>
          </p:nvPr>
        </p:nvSpPr>
        <p:spPr>
          <a:xfrm>
            <a:off x="6071999" y="1736725"/>
            <a:ext cx="5400000" cy="4679315"/>
          </a:xfrm>
        </p:spPr>
        <p:txBody>
          <a:bodyPr lIns="0" tIns="0" rIns="0" bIns="0" numCol="1" spcCol="72000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pour une image  3"/>
          <p:cNvSpPr>
            <a:spLocks noGrp="1"/>
          </p:cNvSpPr>
          <p:nvPr>
            <p:ph type="pic" sz="quarter" idx="16" hasCustomPrompt="1"/>
          </p:nvPr>
        </p:nvSpPr>
        <p:spPr>
          <a:xfrm>
            <a:off x="0" y="0"/>
            <a:ext cx="4860000" cy="6858000"/>
          </a:xfrm>
        </p:spPr>
        <p:txBody>
          <a:bodyPr anchor="ctr"/>
          <a:lstStyle>
            <a:lvl1pPr algn="ctr">
              <a:defRPr sz="3000" b="0">
                <a:solidFill>
                  <a:schemeClr val="bg1">
                    <a:lumMod val="75000"/>
                  </a:schemeClr>
                </a:solidFill>
              </a:defRPr>
            </a:lvl1pPr>
          </a:lstStyle>
          <a:p>
            <a:r>
              <a:rPr lang="fr-FR" dirty="0"/>
              <a:t>Image</a:t>
            </a:r>
          </a:p>
        </p:txBody>
      </p:sp>
    </p:spTree>
    <p:extLst>
      <p:ext uri="{BB962C8B-B14F-4D97-AF65-F5344CB8AC3E}">
        <p14:creationId xmlns:p14="http://schemas.microsoft.com/office/powerpoint/2010/main" val="833610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image 1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676800"/>
            <a:ext cx="10800000" cy="432000"/>
          </a:xfrm>
        </p:spPr>
        <p:txBody>
          <a:bodyPr lIns="0" tIns="0" rIns="0" bIns="0"/>
          <a:lstStyle/>
          <a:p>
            <a:r>
              <a:rPr lang="fr-FR" dirty="0"/>
              <a:t>Modifiez le style du titre</a:t>
            </a:r>
          </a:p>
        </p:txBody>
      </p:sp>
      <p:sp>
        <p:nvSpPr>
          <p:cNvPr id="5" name="Espace réservé pour une image  4"/>
          <p:cNvSpPr>
            <a:spLocks noGrp="1"/>
          </p:cNvSpPr>
          <p:nvPr>
            <p:ph type="pic" sz="quarter" idx="10" hasCustomPrompt="1"/>
          </p:nvPr>
        </p:nvSpPr>
        <p:spPr>
          <a:xfrm>
            <a:off x="6660725" y="3021046"/>
            <a:ext cx="4860000" cy="3060000"/>
          </a:xfrm>
        </p:spPr>
        <p:txBody>
          <a:bodyPr anchor="ctr"/>
          <a:lstStyle>
            <a:lvl1pPr algn="ctr">
              <a:defRPr sz="3000" b="0">
                <a:solidFill>
                  <a:schemeClr val="bg1">
                    <a:lumMod val="75000"/>
                  </a:schemeClr>
                </a:solidFill>
              </a:defRPr>
            </a:lvl1pPr>
          </a:lstStyle>
          <a:p>
            <a:r>
              <a:rPr lang="fr-FR" dirty="0"/>
              <a:t>Image</a:t>
            </a:r>
          </a:p>
        </p:txBody>
      </p:sp>
      <p:sp>
        <p:nvSpPr>
          <p:cNvPr id="6" name="Espace réservé du texte 5"/>
          <p:cNvSpPr>
            <a:spLocks noGrp="1"/>
          </p:cNvSpPr>
          <p:nvPr>
            <p:ph type="body" sz="quarter" idx="12"/>
          </p:nvPr>
        </p:nvSpPr>
        <p:spPr>
          <a:xfrm>
            <a:off x="720725" y="1736725"/>
            <a:ext cx="10800000" cy="900000"/>
          </a:xfrm>
        </p:spPr>
        <p:txBody>
          <a:bodyPr lIns="0" tIns="0" rIns="0" bIns="0"/>
          <a:lstStyle>
            <a:lvl1pPr algn="l">
              <a:defRPr b="0" i="1">
                <a:solidFill>
                  <a:schemeClr val="accent2"/>
                </a:solidFill>
              </a:defRPr>
            </a:lvl1pPr>
            <a:lvl2pPr algn="l">
              <a:defRPr i="1"/>
            </a:lvl2pPr>
          </a:lstStyle>
          <a:p>
            <a:pPr lvl="0"/>
            <a:r>
              <a:rPr lang="fr-FR" dirty="0"/>
              <a:t>Modifiez les styles du texte du masque</a:t>
            </a:r>
          </a:p>
          <a:p>
            <a:pPr lvl="1"/>
            <a:r>
              <a:rPr lang="fr-FR" dirty="0"/>
              <a:t>Deuxième niveau</a:t>
            </a:r>
          </a:p>
        </p:txBody>
      </p:sp>
      <p:sp>
        <p:nvSpPr>
          <p:cNvPr id="10" name="Rectangle 9"/>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exte 5"/>
          <p:cNvSpPr>
            <a:spLocks noGrp="1"/>
          </p:cNvSpPr>
          <p:nvPr>
            <p:ph type="body" sz="quarter" idx="15"/>
          </p:nvPr>
        </p:nvSpPr>
        <p:spPr>
          <a:xfrm>
            <a:off x="720725" y="3021046"/>
            <a:ext cx="4860000" cy="3060000"/>
          </a:xfrm>
        </p:spPr>
        <p:txBody>
          <a:bodyPr lIns="0" tIns="0" rIns="0" bIns="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Rectangle 13">
            <a:extLst>
              <a:ext uri="{FF2B5EF4-FFF2-40B4-BE49-F238E27FC236}">
                <a16:creationId xmlns:a16="http://schemas.microsoft.com/office/drawing/2014/main" id="{1AAEE21E-F996-4385-84BD-4C23918CE74B}"/>
              </a:ext>
            </a:extLst>
          </p:cNvPr>
          <p:cNvSpPr/>
          <p:nvPr userDrawn="1"/>
        </p:nvSpPr>
        <p:spPr>
          <a:xfrm>
            <a:off x="11472000" y="6426000"/>
            <a:ext cx="720000" cy="432000"/>
          </a:xfrm>
          <a:prstGeom prst="rect">
            <a:avLst/>
          </a:prstGeom>
          <a:solidFill>
            <a:srgbClr val="F4F4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E5A56523-5173-4A1F-ACBD-474E630A90B3}"/>
              </a:ext>
            </a:extLst>
          </p:cNvPr>
          <p:cNvSpPr txBox="1"/>
          <p:nvPr userDrawn="1"/>
        </p:nvSpPr>
        <p:spPr>
          <a:xfrm>
            <a:off x="11624251" y="6518890"/>
            <a:ext cx="415498" cy="246221"/>
          </a:xfrm>
          <a:prstGeom prst="rect">
            <a:avLst/>
          </a:prstGeom>
          <a:noFill/>
        </p:spPr>
        <p:txBody>
          <a:bodyPr wrap="none" rtlCol="0">
            <a:noAutofit/>
          </a:bodyPr>
          <a:lstStyle/>
          <a:p>
            <a:pPr algn="ctr"/>
            <a:fld id="{6EDA05D2-CFD6-48A9-80CA-B5BB9E92CA4D}" type="slidenum">
              <a:rPr lang="fr-FR" sz="1000" smtClean="0">
                <a:solidFill>
                  <a:schemeClr val="accent1"/>
                </a:solidFill>
                <a:latin typeface="Arial" panose="020B0604020202020204" pitchFamily="34" charset="0"/>
                <a:cs typeface="Arial" panose="020B0604020202020204" pitchFamily="34" charset="0"/>
              </a:rPr>
              <a:pPr algn="ctr"/>
              <a:t>‹N°›</a:t>
            </a:fld>
            <a:endParaRPr lang="fr-FR" sz="1000" dirty="0">
              <a:solidFill>
                <a:schemeClr val="accent1"/>
              </a:solidFill>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5F402414-E28C-4629-9DA3-2E72AFAC2990}"/>
              </a:ext>
            </a:extLst>
          </p:cNvPr>
          <p:cNvSpPr txBox="1"/>
          <p:nvPr userDrawn="1"/>
        </p:nvSpPr>
        <p:spPr>
          <a:xfrm>
            <a:off x="7737501" y="6518890"/>
            <a:ext cx="3658374" cy="246221"/>
          </a:xfrm>
          <a:prstGeom prst="rect">
            <a:avLst/>
          </a:prstGeom>
          <a:noFill/>
        </p:spPr>
        <p:txBody>
          <a:bodyPr wrap="none" rtlCol="0">
            <a:spAutoFit/>
          </a:bodyPr>
          <a:lstStyle/>
          <a:p>
            <a:pPr algn="r"/>
            <a:r>
              <a:rPr lang="fr-FR" sz="1000" dirty="0">
                <a:solidFill>
                  <a:schemeClr val="accent1"/>
                </a:solidFill>
              </a:rPr>
              <a:t>Faire un rechercher / remplacer pour modifier ce bas de page</a:t>
            </a:r>
          </a:p>
        </p:txBody>
      </p:sp>
    </p:spTree>
    <p:extLst>
      <p:ext uri="{BB962C8B-B14F-4D97-AF65-F5344CB8AC3E}">
        <p14:creationId xmlns:p14="http://schemas.microsoft.com/office/powerpoint/2010/main" val="3859937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intro + 2 colonne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676800"/>
            <a:ext cx="10753200" cy="432000"/>
          </a:xfrm>
        </p:spPr>
        <p:txBody>
          <a:bodyPr lIns="0" tIns="0" rIns="0" bIns="0"/>
          <a:lstStyle/>
          <a:p>
            <a:r>
              <a:rPr lang="fr-FR" dirty="0"/>
              <a:t>Modifiez le style du titre</a:t>
            </a:r>
          </a:p>
        </p:txBody>
      </p:sp>
      <p:sp>
        <p:nvSpPr>
          <p:cNvPr id="6" name="Espace réservé du texte 5"/>
          <p:cNvSpPr>
            <a:spLocks noGrp="1"/>
          </p:cNvSpPr>
          <p:nvPr>
            <p:ph type="body" sz="quarter" idx="12"/>
          </p:nvPr>
        </p:nvSpPr>
        <p:spPr>
          <a:xfrm>
            <a:off x="720725" y="1736725"/>
            <a:ext cx="4860000" cy="900000"/>
          </a:xfrm>
        </p:spPr>
        <p:txBody>
          <a:bodyPr lIns="0" tIns="0" rIns="0" bIns="0"/>
          <a:lstStyle>
            <a:lvl1pPr algn="l">
              <a:defRPr b="0" i="1">
                <a:solidFill>
                  <a:schemeClr val="accent2"/>
                </a:solidFill>
              </a:defRPr>
            </a:lvl1pPr>
            <a:lvl2pPr algn="l">
              <a:defRPr i="1"/>
            </a:lvl2pPr>
          </a:lstStyle>
          <a:p>
            <a:pPr lvl="0"/>
            <a:r>
              <a:rPr lang="fr-FR" dirty="0"/>
              <a:t>Modifiez les styles du texte du masque</a:t>
            </a:r>
          </a:p>
          <a:p>
            <a:pPr lvl="1"/>
            <a:r>
              <a:rPr lang="fr-FR" dirty="0"/>
              <a:t>Deuxième niveau</a:t>
            </a:r>
          </a:p>
        </p:txBody>
      </p:sp>
      <p:sp>
        <p:nvSpPr>
          <p:cNvPr id="10" name="Rectangle 9"/>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exte 5"/>
          <p:cNvSpPr>
            <a:spLocks noGrp="1"/>
          </p:cNvSpPr>
          <p:nvPr>
            <p:ph type="body" sz="quarter" idx="15"/>
          </p:nvPr>
        </p:nvSpPr>
        <p:spPr>
          <a:xfrm>
            <a:off x="720724" y="2816040"/>
            <a:ext cx="10751275" cy="3600000"/>
          </a:xfrm>
        </p:spPr>
        <p:txBody>
          <a:bodyPr lIns="0" tIns="0" rIns="0" bIns="0" numCol="2" spcCol="72000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32710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2 colonne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676800"/>
            <a:ext cx="10753200" cy="432000"/>
          </a:xfrm>
        </p:spPr>
        <p:txBody>
          <a:bodyPr lIns="0" tIns="0" rIns="0" bIns="0"/>
          <a:lstStyle/>
          <a:p>
            <a:r>
              <a:rPr lang="fr-FR" dirty="0"/>
              <a:t>Modifiez le style du titre</a:t>
            </a:r>
          </a:p>
        </p:txBody>
      </p:sp>
      <p:sp>
        <p:nvSpPr>
          <p:cNvPr id="10" name="Rectangle 9"/>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exte 5"/>
          <p:cNvSpPr>
            <a:spLocks noGrp="1"/>
          </p:cNvSpPr>
          <p:nvPr>
            <p:ph type="body" sz="quarter" idx="15"/>
          </p:nvPr>
        </p:nvSpPr>
        <p:spPr>
          <a:xfrm>
            <a:off x="720724" y="1736725"/>
            <a:ext cx="10751275" cy="4679315"/>
          </a:xfrm>
        </p:spPr>
        <p:txBody>
          <a:bodyPr lIns="0" tIns="0" rIns="0" bIns="0" numCol="2" spcCol="72000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77859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1 colonn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676800"/>
            <a:ext cx="10753200" cy="432000"/>
          </a:xfrm>
        </p:spPr>
        <p:txBody>
          <a:bodyPr lIns="0" tIns="0" rIns="0" bIns="0"/>
          <a:lstStyle/>
          <a:p>
            <a:r>
              <a:rPr lang="fr-FR" dirty="0"/>
              <a:t>Modifiez le style du titre</a:t>
            </a:r>
          </a:p>
        </p:txBody>
      </p:sp>
      <p:sp>
        <p:nvSpPr>
          <p:cNvPr id="10" name="Rectangle 9"/>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exte 5"/>
          <p:cNvSpPr>
            <a:spLocks noGrp="1"/>
          </p:cNvSpPr>
          <p:nvPr>
            <p:ph type="body" sz="quarter" idx="15"/>
          </p:nvPr>
        </p:nvSpPr>
        <p:spPr>
          <a:xfrm>
            <a:off x="720724" y="1736725"/>
            <a:ext cx="10751275" cy="4679315"/>
          </a:xfrm>
        </p:spPr>
        <p:txBody>
          <a:bodyPr lIns="0" tIns="0" rIns="0" bIns="0" numCol="1" spcCol="72000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69185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po 2 parties = Texte + V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4992000" y="0"/>
            <a:ext cx="720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720000" y="676800"/>
            <a:ext cx="3960000" cy="432000"/>
          </a:xfrm>
        </p:spPr>
        <p:txBody>
          <a:bodyPr lIns="0" tIns="0" rIns="0" bIns="0"/>
          <a:lstStyle/>
          <a:p>
            <a:r>
              <a:rPr lang="fr-FR" dirty="0"/>
              <a:t>Modifiez le style du titre</a:t>
            </a:r>
          </a:p>
        </p:txBody>
      </p:sp>
      <p:sp>
        <p:nvSpPr>
          <p:cNvPr id="3" name="Rectangle 2"/>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texte 5"/>
          <p:cNvSpPr>
            <a:spLocks noGrp="1"/>
          </p:cNvSpPr>
          <p:nvPr>
            <p:ph type="body" sz="quarter" idx="12"/>
          </p:nvPr>
        </p:nvSpPr>
        <p:spPr>
          <a:xfrm>
            <a:off x="720725" y="1979999"/>
            <a:ext cx="3960000" cy="4436675"/>
          </a:xfrm>
        </p:spPr>
        <p:txBody>
          <a:bodyPr lIns="0" tIns="0" rIns="0" bIns="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a:extLst>
              <a:ext uri="{FF2B5EF4-FFF2-40B4-BE49-F238E27FC236}">
                <a16:creationId xmlns:a16="http://schemas.microsoft.com/office/drawing/2014/main" id="{0B73A141-7BDF-4EAE-B49C-86CA864E128B}"/>
              </a:ext>
            </a:extLst>
          </p:cNvPr>
          <p:cNvSpPr/>
          <p:nvPr userDrawn="1"/>
        </p:nvSpPr>
        <p:spPr>
          <a:xfrm>
            <a:off x="11472000" y="6426000"/>
            <a:ext cx="720000" cy="432000"/>
          </a:xfrm>
          <a:prstGeom prst="rect">
            <a:avLst/>
          </a:prstGeom>
          <a:solidFill>
            <a:srgbClr val="F4F4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DED2828D-6AA7-46B4-AADA-46C8B1FBEA62}"/>
              </a:ext>
            </a:extLst>
          </p:cNvPr>
          <p:cNvSpPr txBox="1"/>
          <p:nvPr userDrawn="1"/>
        </p:nvSpPr>
        <p:spPr>
          <a:xfrm>
            <a:off x="11624251" y="6518890"/>
            <a:ext cx="415498" cy="246221"/>
          </a:xfrm>
          <a:prstGeom prst="rect">
            <a:avLst/>
          </a:prstGeom>
          <a:noFill/>
        </p:spPr>
        <p:txBody>
          <a:bodyPr wrap="none" rtlCol="0">
            <a:noAutofit/>
          </a:bodyPr>
          <a:lstStyle/>
          <a:p>
            <a:pPr algn="ctr"/>
            <a:fld id="{6EDA05D2-CFD6-48A9-80CA-B5BB9E92CA4D}" type="slidenum">
              <a:rPr lang="fr-FR" sz="1000" smtClean="0">
                <a:solidFill>
                  <a:schemeClr val="accent1"/>
                </a:solidFill>
                <a:latin typeface="Arial" panose="020B0604020202020204" pitchFamily="34" charset="0"/>
                <a:cs typeface="Arial" panose="020B0604020202020204" pitchFamily="34" charset="0"/>
              </a:rPr>
              <a:pPr algn="ctr"/>
              <a:t>‹N°›</a:t>
            </a:fld>
            <a:endParaRPr lang="fr-FR" sz="1000" dirty="0">
              <a:solidFill>
                <a:schemeClr val="accent1"/>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138B2F57-85EB-4D34-8E7C-37FEFD9D27FB}"/>
              </a:ext>
            </a:extLst>
          </p:cNvPr>
          <p:cNvSpPr txBox="1"/>
          <p:nvPr userDrawn="1"/>
        </p:nvSpPr>
        <p:spPr>
          <a:xfrm>
            <a:off x="7737501" y="6518890"/>
            <a:ext cx="3658374" cy="246221"/>
          </a:xfrm>
          <a:prstGeom prst="rect">
            <a:avLst/>
          </a:prstGeom>
          <a:noFill/>
        </p:spPr>
        <p:txBody>
          <a:bodyPr wrap="none" rtlCol="0">
            <a:spAutoFit/>
          </a:bodyPr>
          <a:lstStyle/>
          <a:p>
            <a:pPr algn="r"/>
            <a:r>
              <a:rPr lang="fr-FR" sz="1000" dirty="0">
                <a:solidFill>
                  <a:schemeClr val="accent1"/>
                </a:solidFill>
              </a:rPr>
              <a:t>Faire un rechercher / remplacer pour modifier ce bas de page</a:t>
            </a:r>
          </a:p>
        </p:txBody>
      </p:sp>
    </p:spTree>
    <p:extLst>
      <p:ext uri="{BB962C8B-B14F-4D97-AF65-F5344CB8AC3E}">
        <p14:creationId xmlns:p14="http://schemas.microsoft.com/office/powerpoint/2010/main" val="3966906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 2 parties = Texte + Vide b">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7200000" y="0"/>
            <a:ext cx="49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720000" y="676800"/>
            <a:ext cx="5760000" cy="432000"/>
          </a:xfrm>
        </p:spPr>
        <p:txBody>
          <a:bodyPr lIns="0" tIns="0" rIns="0" bIns="0"/>
          <a:lstStyle/>
          <a:p>
            <a:r>
              <a:rPr lang="fr-FR" dirty="0"/>
              <a:t>Modifiez le style du titre</a:t>
            </a:r>
          </a:p>
        </p:txBody>
      </p:sp>
      <p:sp>
        <p:nvSpPr>
          <p:cNvPr id="3" name="Rectangle 2"/>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texte 5"/>
          <p:cNvSpPr>
            <a:spLocks noGrp="1"/>
          </p:cNvSpPr>
          <p:nvPr>
            <p:ph type="body" sz="quarter" idx="12"/>
          </p:nvPr>
        </p:nvSpPr>
        <p:spPr>
          <a:xfrm>
            <a:off x="720725" y="1979999"/>
            <a:ext cx="5760000" cy="4436675"/>
          </a:xfrm>
        </p:spPr>
        <p:txBody>
          <a:bodyPr lIns="0" tIns="0" rIns="0" bIns="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a:extLst>
              <a:ext uri="{FF2B5EF4-FFF2-40B4-BE49-F238E27FC236}">
                <a16:creationId xmlns:a16="http://schemas.microsoft.com/office/drawing/2014/main" id="{356461DC-30B4-4DDD-9BE8-4278A92563D1}"/>
              </a:ext>
            </a:extLst>
          </p:cNvPr>
          <p:cNvSpPr/>
          <p:nvPr userDrawn="1"/>
        </p:nvSpPr>
        <p:spPr>
          <a:xfrm>
            <a:off x="11472000" y="6426000"/>
            <a:ext cx="720000" cy="432000"/>
          </a:xfrm>
          <a:prstGeom prst="rect">
            <a:avLst/>
          </a:prstGeom>
          <a:solidFill>
            <a:srgbClr val="F4F4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C867F907-1DA1-4573-B304-1BB300FED2F5}"/>
              </a:ext>
            </a:extLst>
          </p:cNvPr>
          <p:cNvSpPr txBox="1"/>
          <p:nvPr userDrawn="1"/>
        </p:nvSpPr>
        <p:spPr>
          <a:xfrm>
            <a:off x="11624251" y="6518890"/>
            <a:ext cx="415498" cy="246221"/>
          </a:xfrm>
          <a:prstGeom prst="rect">
            <a:avLst/>
          </a:prstGeom>
          <a:noFill/>
        </p:spPr>
        <p:txBody>
          <a:bodyPr wrap="none" rtlCol="0">
            <a:noAutofit/>
          </a:bodyPr>
          <a:lstStyle/>
          <a:p>
            <a:pPr algn="ctr"/>
            <a:fld id="{6EDA05D2-CFD6-48A9-80CA-B5BB9E92CA4D}" type="slidenum">
              <a:rPr lang="fr-FR" sz="1000" smtClean="0">
                <a:solidFill>
                  <a:schemeClr val="accent1"/>
                </a:solidFill>
                <a:latin typeface="Arial" panose="020B0604020202020204" pitchFamily="34" charset="0"/>
                <a:cs typeface="Arial" panose="020B0604020202020204" pitchFamily="34" charset="0"/>
              </a:rPr>
              <a:pPr algn="ctr"/>
              <a:t>‹N°›</a:t>
            </a:fld>
            <a:endParaRPr lang="fr-FR" sz="1000" dirty="0">
              <a:solidFill>
                <a:schemeClr val="accent1"/>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8D922BF7-0622-4EF5-8781-E2FE7E5BE328}"/>
              </a:ext>
            </a:extLst>
          </p:cNvPr>
          <p:cNvSpPr txBox="1"/>
          <p:nvPr userDrawn="1"/>
        </p:nvSpPr>
        <p:spPr>
          <a:xfrm>
            <a:off x="7737501" y="6518890"/>
            <a:ext cx="3658374" cy="246221"/>
          </a:xfrm>
          <a:prstGeom prst="rect">
            <a:avLst/>
          </a:prstGeom>
          <a:noFill/>
        </p:spPr>
        <p:txBody>
          <a:bodyPr wrap="none" rtlCol="0">
            <a:spAutoFit/>
          </a:bodyPr>
          <a:lstStyle/>
          <a:p>
            <a:pPr algn="r"/>
            <a:r>
              <a:rPr lang="fr-FR" sz="1000" dirty="0">
                <a:solidFill>
                  <a:schemeClr val="accent1"/>
                </a:solidFill>
              </a:rPr>
              <a:t>Faire un rechercher / remplacer pour modifier ce bas de page</a:t>
            </a:r>
          </a:p>
        </p:txBody>
      </p:sp>
    </p:spTree>
    <p:extLst>
      <p:ext uri="{BB962C8B-B14F-4D97-AF65-F5344CB8AC3E}">
        <p14:creationId xmlns:p14="http://schemas.microsoft.com/office/powerpoint/2010/main" val="103340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ge de titre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sz="quarter" idx="14"/>
          </p:nvPr>
        </p:nvSpPr>
        <p:spPr>
          <a:xfrm>
            <a:off x="4797425" y="-756"/>
            <a:ext cx="7394575" cy="6877806"/>
          </a:xfrm>
          <a:custGeom>
            <a:avLst/>
            <a:gdLst>
              <a:gd name="connsiteX0" fmla="*/ 0 w 7394575"/>
              <a:gd name="connsiteY0" fmla="*/ 0 h 6858000"/>
              <a:gd name="connsiteX1" fmla="*/ 7394575 w 7394575"/>
              <a:gd name="connsiteY1" fmla="*/ 0 h 6858000"/>
              <a:gd name="connsiteX2" fmla="*/ 7394575 w 7394575"/>
              <a:gd name="connsiteY2" fmla="*/ 6858000 h 6858000"/>
              <a:gd name="connsiteX3" fmla="*/ 0 w 7394575"/>
              <a:gd name="connsiteY3" fmla="*/ 6858000 h 6858000"/>
              <a:gd name="connsiteX4" fmla="*/ 0 w 7394575"/>
              <a:gd name="connsiteY4" fmla="*/ 0 h 6858000"/>
              <a:gd name="connsiteX0" fmla="*/ 3612996 w 7394575"/>
              <a:gd name="connsiteY0" fmla="*/ 0 h 6869151"/>
              <a:gd name="connsiteX1" fmla="*/ 7394575 w 7394575"/>
              <a:gd name="connsiteY1" fmla="*/ 11151 h 6869151"/>
              <a:gd name="connsiteX2" fmla="*/ 7394575 w 7394575"/>
              <a:gd name="connsiteY2" fmla="*/ 6869151 h 6869151"/>
              <a:gd name="connsiteX3" fmla="*/ 0 w 7394575"/>
              <a:gd name="connsiteY3" fmla="*/ 6869151 h 6869151"/>
              <a:gd name="connsiteX4" fmla="*/ 3612996 w 7394575"/>
              <a:gd name="connsiteY4" fmla="*/ 0 h 6869151"/>
              <a:gd name="connsiteX0" fmla="*/ 3612996 w 7394575"/>
              <a:gd name="connsiteY0" fmla="*/ 0 h 6869151"/>
              <a:gd name="connsiteX1" fmla="*/ 7394575 w 7394575"/>
              <a:gd name="connsiteY1" fmla="*/ 11151 h 6869151"/>
              <a:gd name="connsiteX2" fmla="*/ 1506731 w 7394575"/>
              <a:gd name="connsiteY2" fmla="*/ 6858000 h 6869151"/>
              <a:gd name="connsiteX3" fmla="*/ 0 w 7394575"/>
              <a:gd name="connsiteY3" fmla="*/ 6869151 h 6869151"/>
              <a:gd name="connsiteX4" fmla="*/ 3612996 w 7394575"/>
              <a:gd name="connsiteY4" fmla="*/ 0 h 6869151"/>
              <a:gd name="connsiteX0" fmla="*/ 3612996 w 7394575"/>
              <a:gd name="connsiteY0" fmla="*/ 0 h 6877050"/>
              <a:gd name="connsiteX1" fmla="*/ 7394575 w 7394575"/>
              <a:gd name="connsiteY1" fmla="*/ 11151 h 6877050"/>
              <a:gd name="connsiteX2" fmla="*/ 1497206 w 7394575"/>
              <a:gd name="connsiteY2" fmla="*/ 6877050 h 6877050"/>
              <a:gd name="connsiteX3" fmla="*/ 0 w 7394575"/>
              <a:gd name="connsiteY3" fmla="*/ 6869151 h 6877050"/>
              <a:gd name="connsiteX4" fmla="*/ 3612996 w 7394575"/>
              <a:gd name="connsiteY4" fmla="*/ 0 h 6877050"/>
              <a:gd name="connsiteX0" fmla="*/ 3612996 w 7394575"/>
              <a:gd name="connsiteY0" fmla="*/ 0 h 6877050"/>
              <a:gd name="connsiteX1" fmla="*/ 7394575 w 7394575"/>
              <a:gd name="connsiteY1" fmla="*/ 11151 h 6877050"/>
              <a:gd name="connsiteX2" fmla="*/ 6661150 w 7394575"/>
              <a:gd name="connsiteY2" fmla="*/ 868401 h 6877050"/>
              <a:gd name="connsiteX3" fmla="*/ 1497206 w 7394575"/>
              <a:gd name="connsiteY3" fmla="*/ 6877050 h 6877050"/>
              <a:gd name="connsiteX4" fmla="*/ 0 w 7394575"/>
              <a:gd name="connsiteY4" fmla="*/ 6869151 h 6877050"/>
              <a:gd name="connsiteX5" fmla="*/ 3612996 w 7394575"/>
              <a:gd name="connsiteY5" fmla="*/ 0 h 6877050"/>
              <a:gd name="connsiteX0" fmla="*/ 3612996 w 7394575"/>
              <a:gd name="connsiteY0" fmla="*/ 0 h 6877050"/>
              <a:gd name="connsiteX1" fmla="*/ 7394575 w 7394575"/>
              <a:gd name="connsiteY1" fmla="*/ 11151 h 6877050"/>
              <a:gd name="connsiteX2" fmla="*/ 7394575 w 7394575"/>
              <a:gd name="connsiteY2" fmla="*/ 868401 h 6877050"/>
              <a:gd name="connsiteX3" fmla="*/ 1497206 w 7394575"/>
              <a:gd name="connsiteY3" fmla="*/ 6877050 h 6877050"/>
              <a:gd name="connsiteX4" fmla="*/ 0 w 7394575"/>
              <a:gd name="connsiteY4" fmla="*/ 6869151 h 6877050"/>
              <a:gd name="connsiteX5" fmla="*/ 3612996 w 7394575"/>
              <a:gd name="connsiteY5" fmla="*/ 0 h 6877050"/>
              <a:gd name="connsiteX0" fmla="*/ 3612996 w 7394575"/>
              <a:gd name="connsiteY0" fmla="*/ 756 h 6877806"/>
              <a:gd name="connsiteX1" fmla="*/ 7392194 w 7394575"/>
              <a:gd name="connsiteY1" fmla="*/ 0 h 6877806"/>
              <a:gd name="connsiteX2" fmla="*/ 7394575 w 7394575"/>
              <a:gd name="connsiteY2" fmla="*/ 869157 h 6877806"/>
              <a:gd name="connsiteX3" fmla="*/ 1497206 w 7394575"/>
              <a:gd name="connsiteY3" fmla="*/ 6877806 h 6877806"/>
              <a:gd name="connsiteX4" fmla="*/ 0 w 7394575"/>
              <a:gd name="connsiteY4" fmla="*/ 6869907 h 6877806"/>
              <a:gd name="connsiteX5" fmla="*/ 3612996 w 7394575"/>
              <a:gd name="connsiteY5" fmla="*/ 756 h 687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4575" h="6877806">
                <a:moveTo>
                  <a:pt x="3612996" y="756"/>
                </a:moveTo>
                <a:lnTo>
                  <a:pt x="7392194" y="0"/>
                </a:lnTo>
                <a:cubicBezTo>
                  <a:pt x="7392988" y="289719"/>
                  <a:pt x="7393781" y="579438"/>
                  <a:pt x="7394575" y="869157"/>
                </a:cubicBezTo>
                <a:lnTo>
                  <a:pt x="1497206" y="6877806"/>
                </a:lnTo>
                <a:lnTo>
                  <a:pt x="0" y="6869907"/>
                </a:lnTo>
                <a:lnTo>
                  <a:pt x="3612996" y="756"/>
                </a:lnTo>
                <a:close/>
              </a:path>
            </a:pathLst>
          </a:custGeom>
        </p:spPr>
        <p:txBody>
          <a:bodyPr/>
          <a:lstStyle>
            <a:lvl1pPr marL="0" indent="0" algn="r">
              <a:buFontTx/>
              <a:buNone/>
              <a:defRPr sz="3000" b="0">
                <a:solidFill>
                  <a:schemeClr val="bg1">
                    <a:lumMod val="75000"/>
                  </a:schemeClr>
                </a:solidFill>
              </a:defRPr>
            </a:lvl1pPr>
          </a:lstStyle>
          <a:p>
            <a:endParaRPr lang="fr-FR" dirty="0"/>
          </a:p>
        </p:txBody>
      </p:sp>
      <p:sp>
        <p:nvSpPr>
          <p:cNvPr id="4" name="Espace réservé du texte 3"/>
          <p:cNvSpPr>
            <a:spLocks noGrp="1"/>
          </p:cNvSpPr>
          <p:nvPr>
            <p:ph type="body" sz="quarter" idx="10" hasCustomPrompt="1"/>
          </p:nvPr>
        </p:nvSpPr>
        <p:spPr>
          <a:xfrm>
            <a:off x="611999" y="1491894"/>
            <a:ext cx="4860000" cy="2215991"/>
          </a:xfrm>
          <a:prstGeom prst="rect">
            <a:avLst/>
          </a:prstGeom>
        </p:spPr>
        <p:txBody>
          <a:bodyPr lIns="0" tIns="0" rIns="0" bIns="0" anchor="b">
            <a:noAutofit/>
          </a:bodyPr>
          <a:lstStyle>
            <a:lvl1pPr marL="0" indent="0" algn="l">
              <a:spcBef>
                <a:spcPts val="0"/>
              </a:spcBef>
              <a:buFontTx/>
              <a:buNone/>
              <a:defRPr sz="4800">
                <a:solidFill>
                  <a:schemeClr val="accent2"/>
                </a:solidFill>
                <a:latin typeface="Arial Black" panose="020B0A04020102020204" pitchFamily="34" charset="0"/>
              </a:defRPr>
            </a:lvl1pPr>
            <a:lvl2pPr marL="0" indent="0" algn="l">
              <a:spcBef>
                <a:spcPts val="0"/>
              </a:spcBef>
              <a:buFontTx/>
              <a:buNone/>
              <a:defRPr sz="4800" i="1">
                <a:solidFill>
                  <a:schemeClr val="accent2"/>
                </a:solidFill>
                <a:latin typeface="Arial" panose="020B0604020202020204" pitchFamily="34" charset="0"/>
                <a:cs typeface="Arial" panose="020B0604020202020204" pitchFamily="34" charset="0"/>
              </a:defRPr>
            </a:lvl2pPr>
            <a:lvl3pPr marL="0" indent="0">
              <a:buFontTx/>
              <a:buNone/>
              <a:defRPr sz="4800">
                <a:solidFill>
                  <a:schemeClr val="accent2"/>
                </a:solidFill>
                <a:latin typeface="Arial" panose="020B0604020202020204" pitchFamily="34" charset="0"/>
                <a:cs typeface="Arial" panose="020B0604020202020204" pitchFamily="34" charset="0"/>
              </a:defRPr>
            </a:lvl3pPr>
            <a:lvl4pPr marL="0" indent="0">
              <a:buFontTx/>
              <a:buNone/>
              <a:defRPr sz="4800">
                <a:solidFill>
                  <a:schemeClr val="accent2"/>
                </a:solidFill>
                <a:latin typeface="Arial" panose="020B0604020202020204" pitchFamily="34" charset="0"/>
                <a:cs typeface="Arial" panose="020B0604020202020204" pitchFamily="34" charset="0"/>
              </a:defRPr>
            </a:lvl4pPr>
            <a:lvl5pPr marL="0" indent="0">
              <a:buFontTx/>
              <a:buNone/>
              <a:defRPr sz="4800">
                <a:solidFill>
                  <a:schemeClr val="accent2"/>
                </a:solidFill>
                <a:latin typeface="Arial" panose="020B0604020202020204" pitchFamily="34" charset="0"/>
                <a:cs typeface="Arial" panose="020B0604020202020204" pitchFamily="34" charset="0"/>
              </a:defRPr>
            </a:lvl5pPr>
          </a:lstStyle>
          <a:p>
            <a:pPr lvl="0"/>
            <a:r>
              <a:rPr lang="fr-FR" dirty="0"/>
              <a:t>Modifiez le titre</a:t>
            </a:r>
          </a:p>
          <a:p>
            <a:pPr lvl="1"/>
            <a:r>
              <a:rPr lang="fr-FR" dirty="0"/>
              <a:t>Deuxième niveau</a:t>
            </a:r>
          </a:p>
        </p:txBody>
      </p:sp>
      <p:cxnSp>
        <p:nvCxnSpPr>
          <p:cNvPr id="5" name="Connecteur droit 4">
            <a:extLst>
              <a:ext uri="{FF2B5EF4-FFF2-40B4-BE49-F238E27FC236}">
                <a16:creationId xmlns:a16="http://schemas.microsoft.com/office/drawing/2014/main" id="{379D93A7-2D3C-0B4A-880C-F62F29FC8AB7}"/>
              </a:ext>
            </a:extLst>
          </p:cNvPr>
          <p:cNvCxnSpPr>
            <a:cxnSpLocks/>
          </p:cNvCxnSpPr>
          <p:nvPr userDrawn="1"/>
        </p:nvCxnSpPr>
        <p:spPr>
          <a:xfrm>
            <a:off x="611999" y="4143327"/>
            <a:ext cx="1214941" cy="0"/>
          </a:xfrm>
          <a:prstGeom prst="line">
            <a:avLst/>
          </a:prstGeom>
          <a:ln w="19050">
            <a:solidFill>
              <a:srgbClr val="211850"/>
            </a:solidFill>
          </a:ln>
        </p:spPr>
        <p:style>
          <a:lnRef idx="1">
            <a:schemeClr val="accent6"/>
          </a:lnRef>
          <a:fillRef idx="0">
            <a:schemeClr val="accent6"/>
          </a:fillRef>
          <a:effectRef idx="0">
            <a:schemeClr val="accent6"/>
          </a:effectRef>
          <a:fontRef idx="minor">
            <a:schemeClr val="tx1"/>
          </a:fontRef>
        </p:style>
      </p:cxnSp>
      <p:sp>
        <p:nvSpPr>
          <p:cNvPr id="8" name="Espace réservé du texte 7"/>
          <p:cNvSpPr>
            <a:spLocks noGrp="1"/>
          </p:cNvSpPr>
          <p:nvPr>
            <p:ph type="body" sz="quarter" idx="11" hasCustomPrompt="1"/>
          </p:nvPr>
        </p:nvSpPr>
        <p:spPr>
          <a:xfrm>
            <a:off x="611999" y="4578769"/>
            <a:ext cx="4860000" cy="369332"/>
          </a:xfrm>
          <a:prstGeom prst="rect">
            <a:avLst/>
          </a:prstGeom>
        </p:spPr>
        <p:txBody>
          <a:bodyPr lIns="0" tIns="0" rIns="0" bIns="0">
            <a:noAutofit/>
          </a:bodyPr>
          <a:lstStyle>
            <a:lvl1pPr marL="0" indent="0" algn="l">
              <a:spcBef>
                <a:spcPts val="0"/>
              </a:spcBef>
              <a:buFontTx/>
              <a:buNone/>
              <a:defRPr sz="2400" b="0">
                <a:solidFill>
                  <a:schemeClr val="accent2"/>
                </a:solidFill>
              </a:defRPr>
            </a:lvl1pPr>
            <a:lvl2pPr marL="0" indent="0">
              <a:spcBef>
                <a:spcPts val="0"/>
              </a:spcBef>
              <a:buFontTx/>
              <a:buNone/>
              <a:defRPr sz="2400">
                <a:solidFill>
                  <a:schemeClr val="accent2"/>
                </a:solidFill>
              </a:defRPr>
            </a:lvl2pPr>
            <a:lvl3pPr marL="0" indent="0">
              <a:spcBef>
                <a:spcPts val="0"/>
              </a:spcBef>
              <a:buFontTx/>
              <a:buNone/>
              <a:defRPr sz="2400">
                <a:solidFill>
                  <a:schemeClr val="accent2"/>
                </a:solidFill>
              </a:defRPr>
            </a:lvl3pPr>
            <a:lvl4pPr marL="0" indent="0">
              <a:spcBef>
                <a:spcPts val="0"/>
              </a:spcBef>
              <a:buFontTx/>
              <a:buNone/>
              <a:defRPr sz="2400">
                <a:solidFill>
                  <a:schemeClr val="accent2"/>
                </a:solidFill>
              </a:defRPr>
            </a:lvl4pPr>
            <a:lvl5pPr marL="0" indent="0">
              <a:spcBef>
                <a:spcPts val="0"/>
              </a:spcBef>
              <a:buFontTx/>
              <a:buNone/>
              <a:defRPr sz="2400">
                <a:solidFill>
                  <a:schemeClr val="accent2"/>
                </a:solidFill>
              </a:defRPr>
            </a:lvl5pPr>
          </a:lstStyle>
          <a:p>
            <a:pPr lvl="0"/>
            <a:r>
              <a:rPr lang="fr-FR" dirty="0"/>
              <a:t>Date de l’étude</a:t>
            </a:r>
          </a:p>
        </p:txBody>
      </p:sp>
      <p:sp>
        <p:nvSpPr>
          <p:cNvPr id="16" name="Espace réservé pour une image  15"/>
          <p:cNvSpPr>
            <a:spLocks noGrp="1"/>
          </p:cNvSpPr>
          <p:nvPr>
            <p:ph type="pic" sz="quarter" idx="13"/>
          </p:nvPr>
        </p:nvSpPr>
        <p:spPr>
          <a:xfrm>
            <a:off x="5721350" y="0"/>
            <a:ext cx="6470650" cy="6869151"/>
          </a:xfrm>
          <a:custGeom>
            <a:avLst/>
            <a:gdLst>
              <a:gd name="connsiteX0" fmla="*/ 0 w 6470650"/>
              <a:gd name="connsiteY0" fmla="*/ 0 h 6858000"/>
              <a:gd name="connsiteX1" fmla="*/ 6470650 w 6470650"/>
              <a:gd name="connsiteY1" fmla="*/ 0 h 6858000"/>
              <a:gd name="connsiteX2" fmla="*/ 6470650 w 6470650"/>
              <a:gd name="connsiteY2" fmla="*/ 6858000 h 6858000"/>
              <a:gd name="connsiteX3" fmla="*/ 0 w 6470650"/>
              <a:gd name="connsiteY3" fmla="*/ 6858000 h 6858000"/>
              <a:gd name="connsiteX4" fmla="*/ 0 w 6470650"/>
              <a:gd name="connsiteY4" fmla="*/ 0 h 6858000"/>
              <a:gd name="connsiteX0" fmla="*/ 0 w 6470650"/>
              <a:gd name="connsiteY0" fmla="*/ 0 h 6858000"/>
              <a:gd name="connsiteX1" fmla="*/ 839284 w 6470650"/>
              <a:gd name="connsiteY1" fmla="*/ 0 h 6858000"/>
              <a:gd name="connsiteX2" fmla="*/ 6470650 w 6470650"/>
              <a:gd name="connsiteY2" fmla="*/ 6858000 h 6858000"/>
              <a:gd name="connsiteX3" fmla="*/ 0 w 6470650"/>
              <a:gd name="connsiteY3" fmla="*/ 6858000 h 6858000"/>
              <a:gd name="connsiteX4" fmla="*/ 0 w 6470650"/>
              <a:gd name="connsiteY4" fmla="*/ 0 h 6858000"/>
              <a:gd name="connsiteX0" fmla="*/ 0 w 6470650"/>
              <a:gd name="connsiteY0" fmla="*/ 0 h 6869151"/>
              <a:gd name="connsiteX1" fmla="*/ 839284 w 6470650"/>
              <a:gd name="connsiteY1" fmla="*/ 0 h 6869151"/>
              <a:gd name="connsiteX2" fmla="*/ 6470650 w 6470650"/>
              <a:gd name="connsiteY2" fmla="*/ 6858000 h 6869151"/>
              <a:gd name="connsiteX3" fmla="*/ 1170878 w 6470650"/>
              <a:gd name="connsiteY3" fmla="*/ 6869151 h 6869151"/>
              <a:gd name="connsiteX4" fmla="*/ 0 w 6470650"/>
              <a:gd name="connsiteY4" fmla="*/ 0 h 686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650" h="6869151">
                <a:moveTo>
                  <a:pt x="0" y="0"/>
                </a:moveTo>
                <a:lnTo>
                  <a:pt x="839284" y="0"/>
                </a:lnTo>
                <a:lnTo>
                  <a:pt x="6470650" y="6858000"/>
                </a:lnTo>
                <a:lnTo>
                  <a:pt x="1170878" y="6869151"/>
                </a:lnTo>
                <a:lnTo>
                  <a:pt x="0" y="0"/>
                </a:lnTo>
                <a:close/>
              </a:path>
            </a:pathLst>
          </a:custGeom>
        </p:spPr>
        <p:txBody>
          <a:bodyPr anchor="t"/>
          <a:lstStyle>
            <a:lvl1pPr marL="0" indent="0" algn="l">
              <a:buFontTx/>
              <a:buNone/>
              <a:defRPr sz="3000" b="0">
                <a:solidFill>
                  <a:schemeClr val="bg1">
                    <a:lumMod val="75000"/>
                  </a:schemeClr>
                </a:solidFill>
              </a:defRPr>
            </a:lvl1pPr>
          </a:lstStyle>
          <a:p>
            <a:endParaRPr lang="fr-FR" dirty="0"/>
          </a:p>
        </p:txBody>
      </p:sp>
      <p:pic>
        <p:nvPicPr>
          <p:cNvPr id="12" name="Graphique 11">
            <a:extLst>
              <a:ext uri="{FF2B5EF4-FFF2-40B4-BE49-F238E27FC236}">
                <a16:creationId xmlns:a16="http://schemas.microsoft.com/office/drawing/2014/main" id="{9F6B6B92-C6F5-4CAE-A939-190F169B20F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1999" y="5700310"/>
            <a:ext cx="1643982" cy="630000"/>
          </a:xfrm>
          <a:prstGeom prst="rect">
            <a:avLst/>
          </a:prstGeom>
        </p:spPr>
      </p:pic>
    </p:spTree>
    <p:extLst>
      <p:ext uri="{BB962C8B-B14F-4D97-AF65-F5344CB8AC3E}">
        <p14:creationId xmlns:p14="http://schemas.microsoft.com/office/powerpoint/2010/main" val="3859092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 2 parties = Texte + Text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4992000" y="0"/>
            <a:ext cx="720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720000" y="676800"/>
            <a:ext cx="3960000" cy="432000"/>
          </a:xfrm>
        </p:spPr>
        <p:txBody>
          <a:bodyPr lIns="0" tIns="0" rIns="0" bIns="0"/>
          <a:lstStyle/>
          <a:p>
            <a:r>
              <a:rPr lang="fr-FR" dirty="0"/>
              <a:t>Modifiez le style du titre</a:t>
            </a:r>
          </a:p>
        </p:txBody>
      </p:sp>
      <p:sp>
        <p:nvSpPr>
          <p:cNvPr id="3" name="Rectangle 2"/>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texte 5"/>
          <p:cNvSpPr>
            <a:spLocks noGrp="1"/>
          </p:cNvSpPr>
          <p:nvPr>
            <p:ph type="body" sz="quarter" idx="12"/>
          </p:nvPr>
        </p:nvSpPr>
        <p:spPr>
          <a:xfrm>
            <a:off x="720725" y="1979999"/>
            <a:ext cx="3960000" cy="4436675"/>
          </a:xfrm>
        </p:spPr>
        <p:txBody>
          <a:bodyPr lIns="0" tIns="0" rIns="0" bIns="0"/>
          <a:lstStyle>
            <a:lvl1pPr>
              <a:defRPr>
                <a:solidFill>
                  <a:schemeClr val="accent1"/>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10"/>
          <p:cNvSpPr>
            <a:spLocks noGrp="1"/>
          </p:cNvSpPr>
          <p:nvPr>
            <p:ph type="body" sz="quarter" idx="13"/>
          </p:nvPr>
        </p:nvSpPr>
        <p:spPr>
          <a:xfrm>
            <a:off x="5711850" y="676800"/>
            <a:ext cx="5760000" cy="5739874"/>
          </a:xfrm>
        </p:spPr>
        <p:txBody>
          <a:bodyPr/>
          <a:lstStyle>
            <a:lvl1pPr marL="342900" indent="-342900">
              <a:buClr>
                <a:schemeClr val="accent2"/>
              </a:buClr>
              <a:buFont typeface="+mj-lt"/>
              <a:buAutoNum type="arabicPeriod"/>
              <a:defRPr sz="1800"/>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a:extLst>
              <a:ext uri="{FF2B5EF4-FFF2-40B4-BE49-F238E27FC236}">
                <a16:creationId xmlns:a16="http://schemas.microsoft.com/office/drawing/2014/main" id="{42FA6A4D-8938-49E5-9F16-534C780391DA}"/>
              </a:ext>
            </a:extLst>
          </p:cNvPr>
          <p:cNvSpPr/>
          <p:nvPr userDrawn="1"/>
        </p:nvSpPr>
        <p:spPr>
          <a:xfrm>
            <a:off x="11472000" y="6426000"/>
            <a:ext cx="720000" cy="432000"/>
          </a:xfrm>
          <a:prstGeom prst="rect">
            <a:avLst/>
          </a:prstGeom>
          <a:solidFill>
            <a:srgbClr val="F4F4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9BBD88E2-8AB4-44C6-9823-B062A5114C82}"/>
              </a:ext>
            </a:extLst>
          </p:cNvPr>
          <p:cNvSpPr txBox="1"/>
          <p:nvPr userDrawn="1"/>
        </p:nvSpPr>
        <p:spPr>
          <a:xfrm>
            <a:off x="11624251" y="6518890"/>
            <a:ext cx="415498" cy="246221"/>
          </a:xfrm>
          <a:prstGeom prst="rect">
            <a:avLst/>
          </a:prstGeom>
          <a:noFill/>
        </p:spPr>
        <p:txBody>
          <a:bodyPr wrap="none" rtlCol="0">
            <a:noAutofit/>
          </a:bodyPr>
          <a:lstStyle/>
          <a:p>
            <a:pPr algn="ctr"/>
            <a:fld id="{6EDA05D2-CFD6-48A9-80CA-B5BB9E92CA4D}" type="slidenum">
              <a:rPr lang="fr-FR" sz="1000" smtClean="0">
                <a:solidFill>
                  <a:schemeClr val="accent1"/>
                </a:solidFill>
                <a:latin typeface="Arial" panose="020B0604020202020204" pitchFamily="34" charset="0"/>
                <a:cs typeface="Arial" panose="020B0604020202020204" pitchFamily="34" charset="0"/>
              </a:rPr>
              <a:pPr algn="ctr"/>
              <a:t>‹N°›</a:t>
            </a:fld>
            <a:endParaRPr lang="fr-FR" sz="1000" dirty="0">
              <a:solidFill>
                <a:schemeClr val="accent1"/>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59E5B822-33F5-49B3-89A8-B4F8185CBB76}"/>
              </a:ext>
            </a:extLst>
          </p:cNvPr>
          <p:cNvSpPr txBox="1"/>
          <p:nvPr userDrawn="1"/>
        </p:nvSpPr>
        <p:spPr>
          <a:xfrm>
            <a:off x="7737501" y="6518890"/>
            <a:ext cx="3658374" cy="246221"/>
          </a:xfrm>
          <a:prstGeom prst="rect">
            <a:avLst/>
          </a:prstGeom>
          <a:noFill/>
        </p:spPr>
        <p:txBody>
          <a:bodyPr wrap="none" rtlCol="0">
            <a:spAutoFit/>
          </a:bodyPr>
          <a:lstStyle/>
          <a:p>
            <a:pPr algn="r"/>
            <a:r>
              <a:rPr lang="fr-FR" sz="1000" dirty="0">
                <a:solidFill>
                  <a:schemeClr val="accent1"/>
                </a:solidFill>
              </a:rPr>
              <a:t>Faire un rechercher / remplacer pour modifier ce bas de page</a:t>
            </a:r>
          </a:p>
        </p:txBody>
      </p:sp>
    </p:spTree>
    <p:extLst>
      <p:ext uri="{BB962C8B-B14F-4D97-AF65-F5344CB8AC3E}">
        <p14:creationId xmlns:p14="http://schemas.microsoft.com/office/powerpoint/2010/main" val="829991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 2 parties = Texte + Texte BLEU">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4992000" y="0"/>
            <a:ext cx="720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720000" y="676800"/>
            <a:ext cx="3960000" cy="432000"/>
          </a:xfrm>
        </p:spPr>
        <p:txBody>
          <a:bodyPr lIns="0" tIns="0" rIns="0" bIns="0"/>
          <a:lstStyle>
            <a:lvl1pPr>
              <a:defRPr>
                <a:solidFill>
                  <a:schemeClr val="bg1"/>
                </a:solidFill>
              </a:defRPr>
            </a:lvl1pPr>
          </a:lstStyle>
          <a:p>
            <a:r>
              <a:rPr lang="fr-FR" dirty="0"/>
              <a:t>Modifiez le style du titre</a:t>
            </a:r>
          </a:p>
        </p:txBody>
      </p:sp>
      <p:sp>
        <p:nvSpPr>
          <p:cNvPr id="3" name="Rectangle 2"/>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texte 5"/>
          <p:cNvSpPr>
            <a:spLocks noGrp="1"/>
          </p:cNvSpPr>
          <p:nvPr>
            <p:ph type="body" sz="quarter" idx="12"/>
          </p:nvPr>
        </p:nvSpPr>
        <p:spPr>
          <a:xfrm>
            <a:off x="720725" y="1979999"/>
            <a:ext cx="3960000" cy="4436675"/>
          </a:xfrm>
        </p:spPr>
        <p:txBody>
          <a:bodyPr lIns="0" tIns="0" rIns="0" bIns="0"/>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10"/>
          <p:cNvSpPr>
            <a:spLocks noGrp="1"/>
          </p:cNvSpPr>
          <p:nvPr>
            <p:ph type="body" sz="quarter" idx="13"/>
          </p:nvPr>
        </p:nvSpPr>
        <p:spPr>
          <a:xfrm>
            <a:off x="5711850" y="676800"/>
            <a:ext cx="5760000" cy="5739874"/>
          </a:xfrm>
        </p:spPr>
        <p:txBody>
          <a:bodyPr/>
          <a:lstStyle>
            <a:lvl1pPr marL="342900" indent="-342900">
              <a:buClr>
                <a:schemeClr val="accent2"/>
              </a:buClr>
              <a:buFont typeface="+mj-lt"/>
              <a:buAutoNum type="arabicPeriod"/>
              <a:defRPr sz="1800"/>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a:extLst>
              <a:ext uri="{FF2B5EF4-FFF2-40B4-BE49-F238E27FC236}">
                <a16:creationId xmlns:a16="http://schemas.microsoft.com/office/drawing/2014/main" id="{350628D3-ACF4-4F49-91DF-4EB11F574F72}"/>
              </a:ext>
            </a:extLst>
          </p:cNvPr>
          <p:cNvSpPr/>
          <p:nvPr userDrawn="1"/>
        </p:nvSpPr>
        <p:spPr>
          <a:xfrm>
            <a:off x="11472000" y="6426000"/>
            <a:ext cx="720000" cy="43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95E81332-F665-4E3F-A393-C2E77E47866A}"/>
              </a:ext>
            </a:extLst>
          </p:cNvPr>
          <p:cNvSpPr txBox="1"/>
          <p:nvPr userDrawn="1"/>
        </p:nvSpPr>
        <p:spPr>
          <a:xfrm>
            <a:off x="11624251" y="6518890"/>
            <a:ext cx="415498" cy="246221"/>
          </a:xfrm>
          <a:prstGeom prst="rect">
            <a:avLst/>
          </a:prstGeom>
          <a:noFill/>
        </p:spPr>
        <p:txBody>
          <a:bodyPr wrap="none" rtlCol="0">
            <a:noAutofit/>
          </a:bodyPr>
          <a:lstStyle/>
          <a:p>
            <a:pPr algn="ctr"/>
            <a:fld id="{6EDA05D2-CFD6-48A9-80CA-B5BB9E92CA4D}" type="slidenum">
              <a:rPr lang="fr-FR" sz="1000" smtClean="0">
                <a:solidFill>
                  <a:schemeClr val="bg1"/>
                </a:solidFill>
                <a:latin typeface="Arial" panose="020B0604020202020204" pitchFamily="34" charset="0"/>
                <a:cs typeface="Arial" panose="020B0604020202020204" pitchFamily="34" charset="0"/>
              </a:rPr>
              <a:pPr algn="ctr"/>
              <a:t>‹N°›</a:t>
            </a:fld>
            <a:endParaRPr lang="fr-FR" sz="1000" dirty="0">
              <a:solidFill>
                <a:schemeClr val="bg1"/>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AE89A13F-FA0B-4A1C-AE86-D54E5CDAA434}"/>
              </a:ext>
            </a:extLst>
          </p:cNvPr>
          <p:cNvSpPr txBox="1"/>
          <p:nvPr userDrawn="1"/>
        </p:nvSpPr>
        <p:spPr>
          <a:xfrm>
            <a:off x="7737501" y="6518890"/>
            <a:ext cx="3658374" cy="246221"/>
          </a:xfrm>
          <a:prstGeom prst="rect">
            <a:avLst/>
          </a:prstGeom>
          <a:noFill/>
        </p:spPr>
        <p:txBody>
          <a:bodyPr wrap="none" rtlCol="0">
            <a:spAutoFit/>
          </a:bodyPr>
          <a:lstStyle/>
          <a:p>
            <a:pPr algn="r"/>
            <a:r>
              <a:rPr lang="fr-FR" sz="1000" dirty="0">
                <a:solidFill>
                  <a:schemeClr val="accent1"/>
                </a:solidFill>
              </a:rPr>
              <a:t>Faire un rechercher / remplacer pour modifier ce bas de page</a:t>
            </a:r>
          </a:p>
        </p:txBody>
      </p:sp>
    </p:spTree>
    <p:extLst>
      <p:ext uri="{BB962C8B-B14F-4D97-AF65-F5344CB8AC3E}">
        <p14:creationId xmlns:p14="http://schemas.microsoft.com/office/powerpoint/2010/main" val="23128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po 2 parties = Texte + Texte BLEU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7200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720000" y="676800"/>
            <a:ext cx="5760000" cy="432000"/>
          </a:xfrm>
        </p:spPr>
        <p:txBody>
          <a:bodyPr lIns="0" tIns="0" rIns="0" bIns="0"/>
          <a:lstStyle>
            <a:lvl1pPr>
              <a:defRPr>
                <a:solidFill>
                  <a:schemeClr val="accent2"/>
                </a:solidFill>
              </a:defRPr>
            </a:lvl1pPr>
          </a:lstStyle>
          <a:p>
            <a:r>
              <a:rPr lang="fr-FR" dirty="0"/>
              <a:t>Modifiez le style du titre</a:t>
            </a:r>
          </a:p>
        </p:txBody>
      </p:sp>
      <p:sp>
        <p:nvSpPr>
          <p:cNvPr id="3" name="Rectangle 2"/>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texte 5"/>
          <p:cNvSpPr>
            <a:spLocks noGrp="1"/>
          </p:cNvSpPr>
          <p:nvPr>
            <p:ph type="body" sz="quarter" idx="12"/>
          </p:nvPr>
        </p:nvSpPr>
        <p:spPr>
          <a:xfrm>
            <a:off x="7920000" y="676801"/>
            <a:ext cx="3551850" cy="5739874"/>
          </a:xfrm>
        </p:spPr>
        <p:txBody>
          <a:bodyPr lIns="0" tIns="0" rIns="0" bIns="0"/>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10"/>
          <p:cNvSpPr>
            <a:spLocks noGrp="1"/>
          </p:cNvSpPr>
          <p:nvPr>
            <p:ph type="body" sz="quarter" idx="13"/>
          </p:nvPr>
        </p:nvSpPr>
        <p:spPr>
          <a:xfrm>
            <a:off x="720000" y="1979998"/>
            <a:ext cx="5760000" cy="4436675"/>
          </a:xfrm>
        </p:spPr>
        <p:txBody>
          <a:bodyPr/>
          <a:lstStyle>
            <a:lvl1pPr marL="342900" indent="-342900">
              <a:buClr>
                <a:schemeClr val="accent2"/>
              </a:buClr>
              <a:buFont typeface="+mj-lt"/>
              <a:buAutoNum type="arabicPeriod"/>
              <a:defRPr sz="1800"/>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ZoneTexte 6">
            <a:extLst>
              <a:ext uri="{FF2B5EF4-FFF2-40B4-BE49-F238E27FC236}">
                <a16:creationId xmlns:a16="http://schemas.microsoft.com/office/drawing/2014/main" id="{73DF7767-AA4B-466B-8704-7F488161ADCD}"/>
              </a:ext>
            </a:extLst>
          </p:cNvPr>
          <p:cNvSpPr txBox="1"/>
          <p:nvPr userDrawn="1"/>
        </p:nvSpPr>
        <p:spPr>
          <a:xfrm>
            <a:off x="7737501" y="6518890"/>
            <a:ext cx="3658374" cy="246221"/>
          </a:xfrm>
          <a:prstGeom prst="rect">
            <a:avLst/>
          </a:prstGeom>
          <a:solidFill>
            <a:schemeClr val="accent2"/>
          </a:solidFill>
        </p:spPr>
        <p:txBody>
          <a:bodyPr wrap="none" rtlCol="0">
            <a:spAutoFit/>
          </a:bodyPr>
          <a:lstStyle/>
          <a:p>
            <a:pPr algn="r"/>
            <a:r>
              <a:rPr lang="fr-FR" sz="1000" dirty="0">
                <a:solidFill>
                  <a:schemeClr val="bg1"/>
                </a:solidFill>
              </a:rPr>
              <a:t>Faire un rechercher / remplacer pour modifier ce bas de page</a:t>
            </a:r>
          </a:p>
        </p:txBody>
      </p:sp>
    </p:spTree>
    <p:extLst>
      <p:ext uri="{BB962C8B-B14F-4D97-AF65-F5344CB8AC3E}">
        <p14:creationId xmlns:p14="http://schemas.microsoft.com/office/powerpoint/2010/main" val="1041022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676800"/>
            <a:ext cx="10753200" cy="432000"/>
          </a:xfrm>
        </p:spPr>
        <p:txBody>
          <a:bodyPr lIns="0" tIns="0" rIns="0" bIns="0"/>
          <a:lstStyle/>
          <a:p>
            <a:r>
              <a:rPr lang="fr-FR" dirty="0"/>
              <a:t>Modifiez le style du titre</a:t>
            </a:r>
          </a:p>
        </p:txBody>
      </p:sp>
      <p:sp>
        <p:nvSpPr>
          <p:cNvPr id="3" name="Rectangle 2"/>
          <p:cNvSpPr/>
          <p:nvPr userDrawn="1"/>
        </p:nvSpPr>
        <p:spPr>
          <a:xfrm>
            <a:off x="0" y="720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26813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que + commentaire à droit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288000"/>
            <a:ext cx="10800000" cy="432000"/>
          </a:xfrm>
        </p:spPr>
        <p:txBody>
          <a:bodyPr lIns="0" tIns="0" rIns="0" bIns="0"/>
          <a:lstStyle/>
          <a:p>
            <a:r>
              <a:rPr lang="fr-FR" dirty="0"/>
              <a:t>Modifiez le style du titre</a:t>
            </a:r>
          </a:p>
        </p:txBody>
      </p:sp>
      <p:sp>
        <p:nvSpPr>
          <p:cNvPr id="3" name="Rectangle 2"/>
          <p:cNvSpPr/>
          <p:nvPr userDrawn="1"/>
        </p:nvSpPr>
        <p:spPr>
          <a:xfrm>
            <a:off x="0" y="342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720000" y="792000"/>
            <a:ext cx="10800000" cy="180975"/>
          </a:xfrm>
        </p:spPr>
        <p:txBody>
          <a:bodyPr lIns="0" tIns="0" rIns="0" bIns="0"/>
          <a:lstStyle>
            <a:lvl1pPr algn="l">
              <a:spcAft>
                <a:spcPts val="300"/>
              </a:spcAft>
              <a:defRPr sz="1100" b="0" baseline="0">
                <a:solidFill>
                  <a:schemeClr val="bg1">
                    <a:lumMod val="50000"/>
                  </a:schemeClr>
                </a:solidFill>
              </a:defRPr>
            </a:lvl1pPr>
            <a:lvl2pPr algn="l">
              <a:spcAft>
                <a:spcPts val="300"/>
              </a:spcAft>
              <a:defRPr sz="900" i="1" baseline="0">
                <a:solidFill>
                  <a:schemeClr val="bg1">
                    <a:lumMod val="50000"/>
                  </a:schemeClr>
                </a:solidFill>
              </a:defRPr>
            </a:lvl2pPr>
            <a:lvl3pPr marL="0" indent="0">
              <a:buFontTx/>
              <a:buNone/>
              <a:defRPr sz="900">
                <a:solidFill>
                  <a:schemeClr val="bg1">
                    <a:lumMod val="50000"/>
                  </a:schemeClr>
                </a:solidFill>
              </a:defRPr>
            </a:lvl3pPr>
            <a:lvl4pPr marL="0" indent="0">
              <a:spcAft>
                <a:spcPts val="300"/>
              </a:spcAft>
              <a:buFontTx/>
              <a:buNone/>
              <a:defRPr sz="900">
                <a:solidFill>
                  <a:schemeClr val="bg1">
                    <a:lumMod val="50000"/>
                  </a:schemeClr>
                </a:solidFill>
              </a:defRPr>
            </a:lvl4pPr>
            <a:lvl5pPr marL="0" indent="0">
              <a:spcAft>
                <a:spcPts val="300"/>
              </a:spcAft>
              <a:buFontTx/>
              <a:buNone/>
              <a:defRPr sz="900" i="0">
                <a:solidFill>
                  <a:schemeClr val="bg1">
                    <a:lumMod val="50000"/>
                  </a:schemeClr>
                </a:solidFill>
              </a:defRPr>
            </a:lvl5pPr>
          </a:lstStyle>
          <a:p>
            <a:pPr lvl="0"/>
            <a:r>
              <a:rPr lang="fr-FR" dirty="0"/>
              <a:t>Niveau 1 Intitulé de question</a:t>
            </a:r>
          </a:p>
          <a:p>
            <a:pPr lvl="1"/>
            <a:r>
              <a:rPr lang="fr-FR" dirty="0"/>
              <a:t>Niveau 2 Base</a:t>
            </a:r>
          </a:p>
        </p:txBody>
      </p:sp>
      <p:sp>
        <p:nvSpPr>
          <p:cNvPr id="8" name="Espace réservé du texte 7"/>
          <p:cNvSpPr>
            <a:spLocks noGrp="1"/>
          </p:cNvSpPr>
          <p:nvPr>
            <p:ph type="body" sz="quarter" idx="11"/>
          </p:nvPr>
        </p:nvSpPr>
        <p:spPr>
          <a:xfrm>
            <a:off x="9360000" y="2417763"/>
            <a:ext cx="2160000" cy="3105150"/>
          </a:xfrm>
        </p:spPr>
        <p:txBody>
          <a:bodyPr lIns="0" tIns="0" rIns="0" bIns="0" anchor="ctr"/>
          <a:lstStyle>
            <a:lvl1pPr algn="l">
              <a:defRPr b="0">
                <a:latin typeface="Arial Black" panose="020B0A04020102020204" pitchFamily="34" charset="0"/>
              </a:defRPr>
            </a:lvl1pPr>
            <a:lvl2pPr marL="355600" indent="-169863" algn="l">
              <a:buFont typeface="Arial" panose="020B0604020202020204" pitchFamily="34" charset="0"/>
              <a:buChar char="•"/>
              <a:defRPr sz="1400">
                <a:latin typeface="Arial Black" panose="020B0A04020102020204" pitchFamily="34" charset="0"/>
              </a:defRPr>
            </a:lvl2pPr>
            <a:lvl3pPr>
              <a:buClr>
                <a:schemeClr val="accent2"/>
              </a:buClr>
              <a:defRPr sz="1400"/>
            </a:lvl3pPr>
            <a:lvl4pPr>
              <a:defRPr sz="1400"/>
            </a:lvl4pPr>
            <a:lvl5pPr marL="357188" indent="-179388">
              <a:buClr>
                <a:schemeClr val="accent2"/>
              </a:buClr>
              <a:buFont typeface="Arial" panose="020B0604020202020204" pitchFamily="34" charset="0"/>
              <a:buChar char="•"/>
              <a:defRPr sz="1400" i="0"/>
            </a:lvl5pPr>
          </a:lstStyle>
          <a:p>
            <a:pPr lvl="0"/>
            <a:r>
              <a:rPr lang="fr-FR" dirty="0"/>
              <a:t>Modifiez les styles du texte</a:t>
            </a:r>
          </a:p>
          <a:p>
            <a:pPr lvl="1"/>
            <a:r>
              <a:rPr lang="fr-FR" dirty="0"/>
              <a:t>Deuxième niveau</a:t>
            </a:r>
          </a:p>
        </p:txBody>
      </p:sp>
    </p:spTree>
    <p:extLst>
      <p:ext uri="{BB962C8B-B14F-4D97-AF65-F5344CB8AC3E}">
        <p14:creationId xmlns:p14="http://schemas.microsoft.com/office/powerpoint/2010/main" val="4256630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phique + commentaire à gauch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288000"/>
            <a:ext cx="10800000" cy="432000"/>
          </a:xfrm>
        </p:spPr>
        <p:txBody>
          <a:bodyPr lIns="0" tIns="0" rIns="0" bIns="0"/>
          <a:lstStyle/>
          <a:p>
            <a:r>
              <a:rPr lang="fr-FR" dirty="0"/>
              <a:t>Modifiez le style du titre</a:t>
            </a:r>
          </a:p>
        </p:txBody>
      </p:sp>
      <p:sp>
        <p:nvSpPr>
          <p:cNvPr id="3" name="Rectangle 2"/>
          <p:cNvSpPr/>
          <p:nvPr userDrawn="1"/>
        </p:nvSpPr>
        <p:spPr>
          <a:xfrm>
            <a:off x="0" y="342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720000" y="792000"/>
            <a:ext cx="10800000" cy="180975"/>
          </a:xfrm>
        </p:spPr>
        <p:txBody>
          <a:bodyPr lIns="0" tIns="0" rIns="0" bIns="0"/>
          <a:lstStyle>
            <a:lvl1pPr algn="l">
              <a:spcAft>
                <a:spcPts val="300"/>
              </a:spcAft>
              <a:defRPr sz="1100" b="0" baseline="0">
                <a:solidFill>
                  <a:schemeClr val="bg1">
                    <a:lumMod val="50000"/>
                  </a:schemeClr>
                </a:solidFill>
              </a:defRPr>
            </a:lvl1pPr>
            <a:lvl2pPr algn="l">
              <a:spcAft>
                <a:spcPts val="300"/>
              </a:spcAft>
              <a:defRPr sz="900" i="1" baseline="0">
                <a:solidFill>
                  <a:schemeClr val="bg1">
                    <a:lumMod val="50000"/>
                  </a:schemeClr>
                </a:solidFill>
              </a:defRPr>
            </a:lvl2pPr>
            <a:lvl3pPr marL="0" indent="0">
              <a:buFontTx/>
              <a:buNone/>
              <a:defRPr sz="900">
                <a:solidFill>
                  <a:schemeClr val="bg1">
                    <a:lumMod val="50000"/>
                  </a:schemeClr>
                </a:solidFill>
              </a:defRPr>
            </a:lvl3pPr>
            <a:lvl4pPr marL="0" indent="0">
              <a:spcAft>
                <a:spcPts val="300"/>
              </a:spcAft>
              <a:buFontTx/>
              <a:buNone/>
              <a:defRPr sz="900">
                <a:solidFill>
                  <a:schemeClr val="bg1">
                    <a:lumMod val="50000"/>
                  </a:schemeClr>
                </a:solidFill>
              </a:defRPr>
            </a:lvl4pPr>
            <a:lvl5pPr marL="0" indent="0">
              <a:spcAft>
                <a:spcPts val="300"/>
              </a:spcAft>
              <a:buFontTx/>
              <a:buNone/>
              <a:defRPr sz="900" i="0">
                <a:solidFill>
                  <a:schemeClr val="bg1">
                    <a:lumMod val="50000"/>
                  </a:schemeClr>
                </a:solidFill>
              </a:defRPr>
            </a:lvl5pPr>
          </a:lstStyle>
          <a:p>
            <a:pPr lvl="0"/>
            <a:r>
              <a:rPr lang="fr-FR" dirty="0"/>
              <a:t>Niveau 1 Intitulé de question</a:t>
            </a:r>
          </a:p>
          <a:p>
            <a:pPr lvl="1"/>
            <a:r>
              <a:rPr lang="fr-FR" dirty="0"/>
              <a:t>Niveau 2 Base</a:t>
            </a:r>
          </a:p>
        </p:txBody>
      </p:sp>
      <p:sp>
        <p:nvSpPr>
          <p:cNvPr id="8" name="Espace réservé du texte 7"/>
          <p:cNvSpPr>
            <a:spLocks noGrp="1"/>
          </p:cNvSpPr>
          <p:nvPr>
            <p:ph type="body" sz="quarter" idx="11"/>
          </p:nvPr>
        </p:nvSpPr>
        <p:spPr>
          <a:xfrm>
            <a:off x="720000" y="2417763"/>
            <a:ext cx="2160000" cy="3105150"/>
          </a:xfrm>
        </p:spPr>
        <p:txBody>
          <a:bodyPr lIns="0" tIns="0" rIns="0" bIns="0" anchor="ctr"/>
          <a:lstStyle>
            <a:lvl1pPr algn="l">
              <a:defRPr b="0">
                <a:latin typeface="Arial Black" panose="020B0A04020102020204" pitchFamily="34" charset="0"/>
              </a:defRPr>
            </a:lvl1pPr>
            <a:lvl2pPr marL="355600" indent="-169863" algn="l">
              <a:buFont typeface="Arial" panose="020B0604020202020204" pitchFamily="34" charset="0"/>
              <a:buChar char="•"/>
              <a:defRPr sz="1400">
                <a:latin typeface="Arial Black" panose="020B0A04020102020204" pitchFamily="34" charset="0"/>
              </a:defRPr>
            </a:lvl2pPr>
            <a:lvl3pPr>
              <a:buClr>
                <a:schemeClr val="accent2"/>
              </a:buClr>
              <a:defRPr sz="1400"/>
            </a:lvl3pPr>
            <a:lvl4pPr>
              <a:defRPr sz="1400"/>
            </a:lvl4pPr>
            <a:lvl5pPr marL="357188" indent="-179388">
              <a:buClr>
                <a:schemeClr val="accent2"/>
              </a:buClr>
              <a:buFont typeface="Arial" panose="020B0604020202020204" pitchFamily="34" charset="0"/>
              <a:buChar char="•"/>
              <a:defRPr sz="1400" i="0"/>
            </a:lvl5pPr>
          </a:lstStyle>
          <a:p>
            <a:pPr lvl="0"/>
            <a:r>
              <a:rPr lang="fr-FR" dirty="0"/>
              <a:t>Modifiez les styles du texte</a:t>
            </a:r>
          </a:p>
          <a:p>
            <a:pPr lvl="1"/>
            <a:r>
              <a:rPr lang="fr-FR" dirty="0"/>
              <a:t>Deuxième niveau</a:t>
            </a:r>
          </a:p>
        </p:txBody>
      </p:sp>
    </p:spTree>
    <p:extLst>
      <p:ext uri="{BB962C8B-B14F-4D97-AF65-F5344CB8AC3E}">
        <p14:creationId xmlns:p14="http://schemas.microsoft.com/office/powerpoint/2010/main" val="728718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Graphique + commentaire en ba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288000"/>
            <a:ext cx="10800000" cy="432000"/>
          </a:xfrm>
        </p:spPr>
        <p:txBody>
          <a:bodyPr lIns="0" tIns="0" rIns="0" bIns="0"/>
          <a:lstStyle/>
          <a:p>
            <a:r>
              <a:rPr lang="fr-FR" dirty="0"/>
              <a:t>Modifiez le style du titre</a:t>
            </a:r>
          </a:p>
        </p:txBody>
      </p:sp>
      <p:sp>
        <p:nvSpPr>
          <p:cNvPr id="3" name="Rectangle 2"/>
          <p:cNvSpPr/>
          <p:nvPr userDrawn="1"/>
        </p:nvSpPr>
        <p:spPr>
          <a:xfrm>
            <a:off x="0" y="342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720000" y="792000"/>
            <a:ext cx="10800000" cy="180975"/>
          </a:xfrm>
        </p:spPr>
        <p:txBody>
          <a:bodyPr lIns="0" tIns="0" rIns="0" bIns="0"/>
          <a:lstStyle>
            <a:lvl1pPr algn="l">
              <a:spcAft>
                <a:spcPts val="300"/>
              </a:spcAft>
              <a:defRPr sz="1100" b="0" baseline="0">
                <a:solidFill>
                  <a:schemeClr val="bg1">
                    <a:lumMod val="50000"/>
                  </a:schemeClr>
                </a:solidFill>
              </a:defRPr>
            </a:lvl1pPr>
            <a:lvl2pPr algn="l">
              <a:spcAft>
                <a:spcPts val="300"/>
              </a:spcAft>
              <a:defRPr sz="900" i="1" baseline="0">
                <a:solidFill>
                  <a:schemeClr val="bg1">
                    <a:lumMod val="50000"/>
                  </a:schemeClr>
                </a:solidFill>
              </a:defRPr>
            </a:lvl2pPr>
            <a:lvl3pPr marL="0" indent="0">
              <a:buFontTx/>
              <a:buNone/>
              <a:defRPr sz="900">
                <a:solidFill>
                  <a:schemeClr val="bg1">
                    <a:lumMod val="50000"/>
                  </a:schemeClr>
                </a:solidFill>
              </a:defRPr>
            </a:lvl3pPr>
            <a:lvl4pPr marL="0" indent="0">
              <a:spcAft>
                <a:spcPts val="300"/>
              </a:spcAft>
              <a:buFontTx/>
              <a:buNone/>
              <a:defRPr sz="900">
                <a:solidFill>
                  <a:schemeClr val="bg1">
                    <a:lumMod val="50000"/>
                  </a:schemeClr>
                </a:solidFill>
              </a:defRPr>
            </a:lvl4pPr>
            <a:lvl5pPr marL="0" indent="0">
              <a:spcAft>
                <a:spcPts val="300"/>
              </a:spcAft>
              <a:buFontTx/>
              <a:buNone/>
              <a:defRPr sz="900" i="0">
                <a:solidFill>
                  <a:schemeClr val="bg1">
                    <a:lumMod val="50000"/>
                  </a:schemeClr>
                </a:solidFill>
              </a:defRPr>
            </a:lvl5pPr>
          </a:lstStyle>
          <a:p>
            <a:pPr lvl="0"/>
            <a:r>
              <a:rPr lang="fr-FR" dirty="0"/>
              <a:t>Niveau 1 Intitulé de question</a:t>
            </a:r>
          </a:p>
          <a:p>
            <a:pPr lvl="1"/>
            <a:r>
              <a:rPr lang="fr-FR" dirty="0"/>
              <a:t>Niveau 2 Base</a:t>
            </a:r>
          </a:p>
        </p:txBody>
      </p:sp>
      <p:sp>
        <p:nvSpPr>
          <p:cNvPr id="8" name="Espace réservé du texte 7"/>
          <p:cNvSpPr>
            <a:spLocks noGrp="1"/>
          </p:cNvSpPr>
          <p:nvPr>
            <p:ph type="body" sz="quarter" idx="11"/>
          </p:nvPr>
        </p:nvSpPr>
        <p:spPr>
          <a:xfrm>
            <a:off x="696000" y="5319459"/>
            <a:ext cx="10800000" cy="1080000"/>
          </a:xfrm>
        </p:spPr>
        <p:txBody>
          <a:bodyPr lIns="0" tIns="0" rIns="0" bIns="0" anchor="ctr"/>
          <a:lstStyle>
            <a:lvl1pPr algn="l">
              <a:defRPr b="0">
                <a:latin typeface="Arial Black" panose="020B0A04020102020204" pitchFamily="34" charset="0"/>
              </a:defRPr>
            </a:lvl1pPr>
            <a:lvl2pPr marL="355600" indent="-169863" algn="l">
              <a:buFont typeface="Arial" panose="020B0604020202020204" pitchFamily="34" charset="0"/>
              <a:buChar char="•"/>
              <a:defRPr sz="1400">
                <a:latin typeface="Arial Black" panose="020B0A04020102020204" pitchFamily="34" charset="0"/>
              </a:defRPr>
            </a:lvl2pPr>
            <a:lvl3pPr>
              <a:buClr>
                <a:schemeClr val="accent2"/>
              </a:buClr>
              <a:defRPr sz="1400"/>
            </a:lvl3pPr>
            <a:lvl4pPr>
              <a:defRPr sz="1400"/>
            </a:lvl4pPr>
            <a:lvl5pPr marL="357188" indent="-179388">
              <a:buClr>
                <a:schemeClr val="accent2"/>
              </a:buClr>
              <a:buFont typeface="Arial" panose="020B0604020202020204" pitchFamily="34" charset="0"/>
              <a:buChar char="•"/>
              <a:defRPr sz="1400" i="0"/>
            </a:lvl5pPr>
          </a:lstStyle>
          <a:p>
            <a:pPr lvl="0"/>
            <a:r>
              <a:rPr lang="fr-FR" dirty="0"/>
              <a:t>Modifiez les styles du texte</a:t>
            </a:r>
          </a:p>
          <a:p>
            <a:pPr lvl="1"/>
            <a:r>
              <a:rPr lang="fr-FR" dirty="0"/>
              <a:t>Deuxième niveau</a:t>
            </a:r>
          </a:p>
        </p:txBody>
      </p:sp>
    </p:spTree>
    <p:extLst>
      <p:ext uri="{BB962C8B-B14F-4D97-AF65-F5344CB8AC3E}">
        <p14:creationId xmlns:p14="http://schemas.microsoft.com/office/powerpoint/2010/main" val="210081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ique + commentaire en hau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288000"/>
            <a:ext cx="10800000" cy="432000"/>
          </a:xfrm>
        </p:spPr>
        <p:txBody>
          <a:bodyPr lIns="0" tIns="0" rIns="0" bIns="0"/>
          <a:lstStyle/>
          <a:p>
            <a:r>
              <a:rPr lang="fr-FR" dirty="0"/>
              <a:t>Modifiez le style du titre</a:t>
            </a:r>
          </a:p>
        </p:txBody>
      </p:sp>
      <p:sp>
        <p:nvSpPr>
          <p:cNvPr id="3" name="Rectangle 2"/>
          <p:cNvSpPr/>
          <p:nvPr userDrawn="1"/>
        </p:nvSpPr>
        <p:spPr>
          <a:xfrm>
            <a:off x="0" y="342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720000" y="2160000"/>
            <a:ext cx="10800000" cy="180975"/>
          </a:xfrm>
        </p:spPr>
        <p:txBody>
          <a:bodyPr lIns="0" tIns="0" rIns="0" bIns="0"/>
          <a:lstStyle>
            <a:lvl1pPr algn="l">
              <a:spcAft>
                <a:spcPts val="300"/>
              </a:spcAft>
              <a:defRPr sz="1100" b="0" baseline="0">
                <a:solidFill>
                  <a:schemeClr val="bg1">
                    <a:lumMod val="50000"/>
                  </a:schemeClr>
                </a:solidFill>
              </a:defRPr>
            </a:lvl1pPr>
            <a:lvl2pPr algn="l">
              <a:spcAft>
                <a:spcPts val="300"/>
              </a:spcAft>
              <a:defRPr sz="900" i="1" baseline="0">
                <a:solidFill>
                  <a:schemeClr val="bg1">
                    <a:lumMod val="50000"/>
                  </a:schemeClr>
                </a:solidFill>
              </a:defRPr>
            </a:lvl2pPr>
            <a:lvl3pPr marL="0" indent="0">
              <a:buFontTx/>
              <a:buNone/>
              <a:defRPr sz="900">
                <a:solidFill>
                  <a:schemeClr val="bg1">
                    <a:lumMod val="50000"/>
                  </a:schemeClr>
                </a:solidFill>
              </a:defRPr>
            </a:lvl3pPr>
            <a:lvl4pPr marL="0" indent="0">
              <a:spcAft>
                <a:spcPts val="300"/>
              </a:spcAft>
              <a:buFontTx/>
              <a:buNone/>
              <a:defRPr sz="900">
                <a:solidFill>
                  <a:schemeClr val="bg1">
                    <a:lumMod val="50000"/>
                  </a:schemeClr>
                </a:solidFill>
              </a:defRPr>
            </a:lvl4pPr>
            <a:lvl5pPr marL="0" indent="0">
              <a:spcAft>
                <a:spcPts val="300"/>
              </a:spcAft>
              <a:buFontTx/>
              <a:buNone/>
              <a:defRPr sz="900" i="0">
                <a:solidFill>
                  <a:schemeClr val="bg1">
                    <a:lumMod val="50000"/>
                  </a:schemeClr>
                </a:solidFill>
              </a:defRPr>
            </a:lvl5pPr>
          </a:lstStyle>
          <a:p>
            <a:pPr lvl="0"/>
            <a:r>
              <a:rPr lang="fr-FR" dirty="0"/>
              <a:t>Niveau 1 Intitulé de question</a:t>
            </a:r>
          </a:p>
          <a:p>
            <a:pPr lvl="1"/>
            <a:r>
              <a:rPr lang="fr-FR" dirty="0"/>
              <a:t>Niveau 2 Base</a:t>
            </a:r>
          </a:p>
        </p:txBody>
      </p:sp>
      <p:sp>
        <p:nvSpPr>
          <p:cNvPr id="8" name="Espace réservé du texte 7"/>
          <p:cNvSpPr>
            <a:spLocks noGrp="1"/>
          </p:cNvSpPr>
          <p:nvPr>
            <p:ph type="body" sz="quarter" idx="11"/>
          </p:nvPr>
        </p:nvSpPr>
        <p:spPr>
          <a:xfrm>
            <a:off x="696000" y="792000"/>
            <a:ext cx="10800000" cy="1080000"/>
          </a:xfrm>
        </p:spPr>
        <p:txBody>
          <a:bodyPr lIns="0" tIns="0" rIns="0" bIns="0" anchor="ctr"/>
          <a:lstStyle>
            <a:lvl1pPr algn="l">
              <a:defRPr b="0">
                <a:latin typeface="Arial Black" panose="020B0A04020102020204" pitchFamily="34" charset="0"/>
              </a:defRPr>
            </a:lvl1pPr>
            <a:lvl2pPr marL="355600" indent="-169863">
              <a:buFont typeface="Arial" panose="020B0604020202020204" pitchFamily="34" charset="0"/>
              <a:buChar char="•"/>
              <a:defRPr sz="1400">
                <a:latin typeface="Arial Black" panose="020B0A04020102020204" pitchFamily="34" charset="0"/>
              </a:defRPr>
            </a:lvl2pPr>
            <a:lvl3pPr>
              <a:buClr>
                <a:schemeClr val="accent2"/>
              </a:buClr>
              <a:defRPr sz="1400"/>
            </a:lvl3pPr>
            <a:lvl4pPr>
              <a:defRPr sz="1400"/>
            </a:lvl4pPr>
            <a:lvl5pPr marL="357188" indent="-179388">
              <a:buClr>
                <a:schemeClr val="accent2"/>
              </a:buClr>
              <a:buFont typeface="Arial" panose="020B0604020202020204" pitchFamily="34" charset="0"/>
              <a:buChar char="•"/>
              <a:defRPr sz="1400" i="0"/>
            </a:lvl5pPr>
          </a:lstStyle>
          <a:p>
            <a:pPr lvl="0"/>
            <a:r>
              <a:rPr lang="fr-FR" dirty="0"/>
              <a:t>Modifiez les styles du texte</a:t>
            </a:r>
          </a:p>
          <a:p>
            <a:pPr lvl="1"/>
            <a:r>
              <a:rPr lang="fr-FR" dirty="0"/>
              <a:t>Deuxième niveau</a:t>
            </a:r>
          </a:p>
        </p:txBody>
      </p:sp>
    </p:spTree>
    <p:extLst>
      <p:ext uri="{BB962C8B-B14F-4D97-AF65-F5344CB8AC3E}">
        <p14:creationId xmlns:p14="http://schemas.microsoft.com/office/powerpoint/2010/main" val="1791182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 résumé Bleu 1">
    <p:bg>
      <p:bgPr>
        <a:solidFill>
          <a:schemeClr val="accent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288000"/>
            <a:ext cx="4860000" cy="432000"/>
          </a:xfrm>
        </p:spPr>
        <p:txBody>
          <a:bodyPr lIns="0" tIns="0" rIns="0" bIns="0"/>
          <a:lstStyle>
            <a:lvl1pPr>
              <a:defRPr>
                <a:solidFill>
                  <a:schemeClr val="bg1"/>
                </a:solidFill>
              </a:defRPr>
            </a:lvl1pPr>
          </a:lstStyle>
          <a:p>
            <a:r>
              <a:rPr lang="fr-FR" dirty="0"/>
              <a:t>Modifiez le style du titre</a:t>
            </a:r>
          </a:p>
        </p:txBody>
      </p:sp>
      <p:sp>
        <p:nvSpPr>
          <p:cNvPr id="6" name="Espace réservé du texte 5"/>
          <p:cNvSpPr>
            <a:spLocks noGrp="1"/>
          </p:cNvSpPr>
          <p:nvPr>
            <p:ph type="body" sz="quarter" idx="12"/>
          </p:nvPr>
        </p:nvSpPr>
        <p:spPr>
          <a:xfrm>
            <a:off x="720723" y="1736725"/>
            <a:ext cx="5400000" cy="4679950"/>
          </a:xfrm>
        </p:spPr>
        <p:txBody>
          <a:bodyPr lIns="0" tIns="0" rIns="0" bIns="0"/>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pour une image  6"/>
          <p:cNvSpPr>
            <a:spLocks noGrp="1"/>
          </p:cNvSpPr>
          <p:nvPr>
            <p:ph type="pic" sz="quarter" idx="13" hasCustomPrompt="1"/>
          </p:nvPr>
        </p:nvSpPr>
        <p:spPr>
          <a:xfrm flipH="1">
            <a:off x="5999636" y="0"/>
            <a:ext cx="4207354" cy="6858000"/>
          </a:xfrm>
          <a:prstGeom prst="parallelogram">
            <a:avLst>
              <a:gd name="adj" fmla="val 40185"/>
            </a:avLst>
          </a:prstGeom>
          <a:ln>
            <a:noFill/>
          </a:ln>
        </p:spPr>
        <p:txBody>
          <a:bodyPr anchor="ctr"/>
          <a:lstStyle>
            <a:lvl1pPr algn="ctr">
              <a:defRPr sz="3000" b="0">
                <a:solidFill>
                  <a:schemeClr val="bg1">
                    <a:lumMod val="75000"/>
                  </a:schemeClr>
                </a:solidFill>
              </a:defRPr>
            </a:lvl1pPr>
          </a:lstStyle>
          <a:p>
            <a:r>
              <a:rPr lang="fr-FR" dirty="0"/>
              <a:t>Image</a:t>
            </a:r>
          </a:p>
        </p:txBody>
      </p:sp>
      <p:sp>
        <p:nvSpPr>
          <p:cNvPr id="9" name="Espace réservé pour une image  6"/>
          <p:cNvSpPr>
            <a:spLocks noGrp="1"/>
          </p:cNvSpPr>
          <p:nvPr>
            <p:ph type="pic" sz="quarter" idx="14" hasCustomPrompt="1"/>
          </p:nvPr>
        </p:nvSpPr>
        <p:spPr>
          <a:xfrm flipH="1">
            <a:off x="8838086" y="0"/>
            <a:ext cx="3361534" cy="6858000"/>
          </a:xfrm>
          <a:custGeom>
            <a:avLst/>
            <a:gdLst>
              <a:gd name="connsiteX0" fmla="*/ 0 w 4207354"/>
              <a:gd name="connsiteY0" fmla="*/ 6858000 h 6858000"/>
              <a:gd name="connsiteX1" fmla="*/ 1690725 w 4207354"/>
              <a:gd name="connsiteY1" fmla="*/ 0 h 6858000"/>
              <a:gd name="connsiteX2" fmla="*/ 4207354 w 4207354"/>
              <a:gd name="connsiteY2" fmla="*/ 0 h 6858000"/>
              <a:gd name="connsiteX3" fmla="*/ 2516629 w 4207354"/>
              <a:gd name="connsiteY3" fmla="*/ 6858000 h 6858000"/>
              <a:gd name="connsiteX4" fmla="*/ 0 w 4207354"/>
              <a:gd name="connsiteY4" fmla="*/ 6858000 h 6858000"/>
              <a:gd name="connsiteX0" fmla="*/ 0 w 4207354"/>
              <a:gd name="connsiteY0" fmla="*/ 6858000 h 6858000"/>
              <a:gd name="connsiteX1" fmla="*/ 849630 w 4207354"/>
              <a:gd name="connsiteY1" fmla="*/ 3406140 h 6858000"/>
              <a:gd name="connsiteX2" fmla="*/ 1690725 w 4207354"/>
              <a:gd name="connsiteY2" fmla="*/ 0 h 6858000"/>
              <a:gd name="connsiteX3" fmla="*/ 4207354 w 4207354"/>
              <a:gd name="connsiteY3" fmla="*/ 0 h 6858000"/>
              <a:gd name="connsiteX4" fmla="*/ 2516629 w 4207354"/>
              <a:gd name="connsiteY4" fmla="*/ 6858000 h 6858000"/>
              <a:gd name="connsiteX5" fmla="*/ 0 w 4207354"/>
              <a:gd name="connsiteY5" fmla="*/ 6858000 h 6858000"/>
              <a:gd name="connsiteX0" fmla="*/ 0 w 3361534"/>
              <a:gd name="connsiteY0" fmla="*/ 6858000 h 6858000"/>
              <a:gd name="connsiteX1" fmla="*/ 3810 w 3361534"/>
              <a:gd name="connsiteY1" fmla="*/ 3406140 h 6858000"/>
              <a:gd name="connsiteX2" fmla="*/ 844905 w 3361534"/>
              <a:gd name="connsiteY2" fmla="*/ 0 h 6858000"/>
              <a:gd name="connsiteX3" fmla="*/ 3361534 w 3361534"/>
              <a:gd name="connsiteY3" fmla="*/ 0 h 6858000"/>
              <a:gd name="connsiteX4" fmla="*/ 1670809 w 3361534"/>
              <a:gd name="connsiteY4" fmla="*/ 6858000 h 6858000"/>
              <a:gd name="connsiteX5" fmla="*/ 0 w 3361534"/>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1534" h="6858000">
                <a:moveTo>
                  <a:pt x="0" y="6858000"/>
                </a:moveTo>
                <a:lnTo>
                  <a:pt x="3810" y="3406140"/>
                </a:lnTo>
                <a:lnTo>
                  <a:pt x="844905" y="0"/>
                </a:lnTo>
                <a:lnTo>
                  <a:pt x="3361534" y="0"/>
                </a:lnTo>
                <a:lnTo>
                  <a:pt x="1670809" y="6858000"/>
                </a:lnTo>
                <a:lnTo>
                  <a:pt x="0" y="6858000"/>
                </a:lnTo>
                <a:close/>
              </a:path>
            </a:pathLst>
          </a:custGeom>
          <a:ln>
            <a:noFill/>
          </a:ln>
        </p:spPr>
        <p:txBody>
          <a:bodyPr anchor="ctr"/>
          <a:lstStyle>
            <a:lvl1pPr algn="ctr">
              <a:defRPr sz="3000" b="0">
                <a:solidFill>
                  <a:schemeClr val="bg1">
                    <a:lumMod val="75000"/>
                  </a:schemeClr>
                </a:solidFill>
              </a:defRPr>
            </a:lvl1pPr>
          </a:lstStyle>
          <a:p>
            <a:r>
              <a:rPr lang="fr-FR" dirty="0"/>
              <a:t>Image</a:t>
            </a:r>
          </a:p>
        </p:txBody>
      </p:sp>
      <p:sp>
        <p:nvSpPr>
          <p:cNvPr id="8" name="Rectangle 7">
            <a:extLst>
              <a:ext uri="{FF2B5EF4-FFF2-40B4-BE49-F238E27FC236}">
                <a16:creationId xmlns:a16="http://schemas.microsoft.com/office/drawing/2014/main" id="{96AF1973-7376-4873-8ADA-F1074AF8A958}"/>
              </a:ext>
            </a:extLst>
          </p:cNvPr>
          <p:cNvSpPr/>
          <p:nvPr userDrawn="1"/>
        </p:nvSpPr>
        <p:spPr>
          <a:xfrm>
            <a:off x="0" y="342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78214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 résumé 3">
    <p:bg>
      <p:bgPr>
        <a:solidFill>
          <a:schemeClr val="accent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0000" y="288000"/>
            <a:ext cx="4860000" cy="432000"/>
          </a:xfrm>
        </p:spPr>
        <p:txBody>
          <a:bodyPr lIns="0" tIns="0" rIns="0" bIns="0"/>
          <a:lstStyle>
            <a:lvl1pPr>
              <a:defRPr>
                <a:solidFill>
                  <a:schemeClr val="bg1"/>
                </a:solidFill>
              </a:defRPr>
            </a:lvl1pPr>
          </a:lstStyle>
          <a:p>
            <a:r>
              <a:rPr lang="fr-FR" dirty="0"/>
              <a:t>Modifiez le style du titre</a:t>
            </a:r>
          </a:p>
        </p:txBody>
      </p:sp>
      <p:sp>
        <p:nvSpPr>
          <p:cNvPr id="6" name="Espace réservé du texte 5"/>
          <p:cNvSpPr>
            <a:spLocks noGrp="1"/>
          </p:cNvSpPr>
          <p:nvPr>
            <p:ph type="body" sz="quarter" idx="12"/>
          </p:nvPr>
        </p:nvSpPr>
        <p:spPr>
          <a:xfrm>
            <a:off x="2496000" y="1736725"/>
            <a:ext cx="7200000" cy="4679950"/>
          </a:xfrm>
        </p:spPr>
        <p:txBody>
          <a:bodyPr lIns="0" tIns="0" rIns="0" bIns="0"/>
          <a:lstStyle>
            <a:lvl1pPr>
              <a:defRPr sz="1400">
                <a:solidFill>
                  <a:schemeClr val="accent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buClr>
                <a:schemeClr val="bg1"/>
              </a:buCl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a:extLst>
              <a:ext uri="{FF2B5EF4-FFF2-40B4-BE49-F238E27FC236}">
                <a16:creationId xmlns:a16="http://schemas.microsoft.com/office/drawing/2014/main" id="{539ABF80-D2F8-4E88-B855-F5C6ECE45BE8}"/>
              </a:ext>
            </a:extLst>
          </p:cNvPr>
          <p:cNvSpPr/>
          <p:nvPr userDrawn="1"/>
        </p:nvSpPr>
        <p:spPr>
          <a:xfrm>
            <a:off x="0" y="342000"/>
            <a:ext cx="5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1704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ge de titre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 name="Espace réservé pour une image  17"/>
          <p:cNvSpPr>
            <a:spLocks noGrp="1"/>
          </p:cNvSpPr>
          <p:nvPr>
            <p:ph type="pic" sz="quarter" idx="13"/>
          </p:nvPr>
        </p:nvSpPr>
        <p:spPr>
          <a:xfrm>
            <a:off x="-6350" y="-3810"/>
            <a:ext cx="6164725" cy="6859270"/>
          </a:xfrm>
          <a:custGeom>
            <a:avLst/>
            <a:gdLst>
              <a:gd name="connsiteX0" fmla="*/ 0 w 6146800"/>
              <a:gd name="connsiteY0" fmla="*/ 0 h 6858000"/>
              <a:gd name="connsiteX1" fmla="*/ 6146800 w 6146800"/>
              <a:gd name="connsiteY1" fmla="*/ 0 h 6858000"/>
              <a:gd name="connsiteX2" fmla="*/ 6146800 w 6146800"/>
              <a:gd name="connsiteY2" fmla="*/ 6858000 h 6858000"/>
              <a:gd name="connsiteX3" fmla="*/ 0 w 6146800"/>
              <a:gd name="connsiteY3" fmla="*/ 6858000 h 6858000"/>
              <a:gd name="connsiteX4" fmla="*/ 0 w 6146800"/>
              <a:gd name="connsiteY4" fmla="*/ 0 h 6858000"/>
              <a:gd name="connsiteX0" fmla="*/ 11575 w 6158375"/>
              <a:gd name="connsiteY0" fmla="*/ 0 h 6858000"/>
              <a:gd name="connsiteX1" fmla="*/ 6158375 w 6158375"/>
              <a:gd name="connsiteY1" fmla="*/ 0 h 6858000"/>
              <a:gd name="connsiteX2" fmla="*/ 6158375 w 6158375"/>
              <a:gd name="connsiteY2" fmla="*/ 6858000 h 6858000"/>
              <a:gd name="connsiteX3" fmla="*/ 11575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6158375 w 6158375"/>
              <a:gd name="connsiteY1" fmla="*/ 0 h 6858000"/>
              <a:gd name="connsiteX2" fmla="*/ 6158375 w 6158375"/>
              <a:gd name="connsiteY2" fmla="*/ 6858000 h 6858000"/>
              <a:gd name="connsiteX3" fmla="*/ 11575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6158375 w 6158375"/>
              <a:gd name="connsiteY1" fmla="*/ 0 h 6858000"/>
              <a:gd name="connsiteX2" fmla="*/ 6158375 w 6158375"/>
              <a:gd name="connsiteY2" fmla="*/ 6858000 h 6858000"/>
              <a:gd name="connsiteX3" fmla="*/ 11575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6158375 w 6158375"/>
              <a:gd name="connsiteY1" fmla="*/ 0 h 6858000"/>
              <a:gd name="connsiteX2" fmla="*/ 6158375 w 6158375"/>
              <a:gd name="connsiteY2" fmla="*/ 6858000 h 6858000"/>
              <a:gd name="connsiteX3" fmla="*/ 11575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486780 w 6158375"/>
              <a:gd name="connsiteY1" fmla="*/ 0 h 6858000"/>
              <a:gd name="connsiteX2" fmla="*/ 6158375 w 6158375"/>
              <a:gd name="connsiteY2" fmla="*/ 6858000 h 6858000"/>
              <a:gd name="connsiteX3" fmla="*/ 11575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486780 w 6158375"/>
              <a:gd name="connsiteY1" fmla="*/ 0 h 6858000"/>
              <a:gd name="connsiteX2" fmla="*/ 6158375 w 6158375"/>
              <a:gd name="connsiteY2" fmla="*/ 6858000 h 6858000"/>
              <a:gd name="connsiteX3" fmla="*/ 11575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486780 w 6158375"/>
              <a:gd name="connsiteY1" fmla="*/ 0 h 6858000"/>
              <a:gd name="connsiteX2" fmla="*/ 6158375 w 6158375"/>
              <a:gd name="connsiteY2" fmla="*/ 6858000 h 6858000"/>
              <a:gd name="connsiteX3" fmla="*/ 798653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486780 w 6158375"/>
              <a:gd name="connsiteY1" fmla="*/ 0 h 6858000"/>
              <a:gd name="connsiteX2" fmla="*/ 6158375 w 6158375"/>
              <a:gd name="connsiteY2" fmla="*/ 6858000 h 6858000"/>
              <a:gd name="connsiteX3" fmla="*/ 798653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486780 w 6158375"/>
              <a:gd name="connsiteY1" fmla="*/ 0 h 6858000"/>
              <a:gd name="connsiteX2" fmla="*/ 6158375 w 6158375"/>
              <a:gd name="connsiteY2" fmla="*/ 6858000 h 6858000"/>
              <a:gd name="connsiteX3" fmla="*/ 798653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486780 w 6158375"/>
              <a:gd name="connsiteY1" fmla="*/ 0 h 6858000"/>
              <a:gd name="connsiteX2" fmla="*/ 6158375 w 6158375"/>
              <a:gd name="connsiteY2" fmla="*/ 6858000 h 6858000"/>
              <a:gd name="connsiteX3" fmla="*/ 798653 w 6158375"/>
              <a:gd name="connsiteY3" fmla="*/ 6858000 h 6858000"/>
              <a:gd name="connsiteX4" fmla="*/ 0 w 6158375"/>
              <a:gd name="connsiteY4" fmla="*/ 2118746 h 6858000"/>
              <a:gd name="connsiteX5" fmla="*/ 11575 w 6158375"/>
              <a:gd name="connsiteY5" fmla="*/ 0 h 6858000"/>
              <a:gd name="connsiteX0" fmla="*/ 11575 w 6158375"/>
              <a:gd name="connsiteY0" fmla="*/ 0 h 6865620"/>
              <a:gd name="connsiteX1" fmla="*/ 486780 w 6158375"/>
              <a:gd name="connsiteY1" fmla="*/ 0 h 6865620"/>
              <a:gd name="connsiteX2" fmla="*/ 6158375 w 6158375"/>
              <a:gd name="connsiteY2" fmla="*/ 6858000 h 6865620"/>
              <a:gd name="connsiteX3" fmla="*/ 821513 w 6158375"/>
              <a:gd name="connsiteY3" fmla="*/ 6865620 h 6865620"/>
              <a:gd name="connsiteX4" fmla="*/ 0 w 6158375"/>
              <a:gd name="connsiteY4" fmla="*/ 2118746 h 6865620"/>
              <a:gd name="connsiteX5" fmla="*/ 11575 w 6158375"/>
              <a:gd name="connsiteY5" fmla="*/ 0 h 6865620"/>
              <a:gd name="connsiteX0" fmla="*/ 11575 w 6158375"/>
              <a:gd name="connsiteY0" fmla="*/ 0 h 6865620"/>
              <a:gd name="connsiteX1" fmla="*/ 486780 w 6158375"/>
              <a:gd name="connsiteY1" fmla="*/ 0 h 6865620"/>
              <a:gd name="connsiteX2" fmla="*/ 6158375 w 6158375"/>
              <a:gd name="connsiteY2" fmla="*/ 6858000 h 6865620"/>
              <a:gd name="connsiteX3" fmla="*/ 821513 w 6158375"/>
              <a:gd name="connsiteY3" fmla="*/ 6865620 h 6865620"/>
              <a:gd name="connsiteX4" fmla="*/ 0 w 6158375"/>
              <a:gd name="connsiteY4" fmla="*/ 2118746 h 6865620"/>
              <a:gd name="connsiteX5" fmla="*/ 11575 w 6158375"/>
              <a:gd name="connsiteY5" fmla="*/ 0 h 6865620"/>
              <a:gd name="connsiteX0" fmla="*/ 24275 w 6171075"/>
              <a:gd name="connsiteY0" fmla="*/ 0 h 6865620"/>
              <a:gd name="connsiteX1" fmla="*/ 499480 w 6171075"/>
              <a:gd name="connsiteY1" fmla="*/ 0 h 6865620"/>
              <a:gd name="connsiteX2" fmla="*/ 6171075 w 6171075"/>
              <a:gd name="connsiteY2" fmla="*/ 6858000 h 6865620"/>
              <a:gd name="connsiteX3" fmla="*/ 834213 w 6171075"/>
              <a:gd name="connsiteY3" fmla="*/ 6865620 h 6865620"/>
              <a:gd name="connsiteX4" fmla="*/ 0 w 6171075"/>
              <a:gd name="connsiteY4" fmla="*/ 2125096 h 6865620"/>
              <a:gd name="connsiteX5" fmla="*/ 24275 w 6171075"/>
              <a:gd name="connsiteY5" fmla="*/ 0 h 6865620"/>
              <a:gd name="connsiteX0" fmla="*/ 17925 w 6171075"/>
              <a:gd name="connsiteY0" fmla="*/ 6350 h 6865620"/>
              <a:gd name="connsiteX1" fmla="*/ 499480 w 6171075"/>
              <a:gd name="connsiteY1" fmla="*/ 0 h 6865620"/>
              <a:gd name="connsiteX2" fmla="*/ 6171075 w 6171075"/>
              <a:gd name="connsiteY2" fmla="*/ 6858000 h 6865620"/>
              <a:gd name="connsiteX3" fmla="*/ 834213 w 6171075"/>
              <a:gd name="connsiteY3" fmla="*/ 6865620 h 6865620"/>
              <a:gd name="connsiteX4" fmla="*/ 0 w 6171075"/>
              <a:gd name="connsiteY4" fmla="*/ 2125096 h 6865620"/>
              <a:gd name="connsiteX5" fmla="*/ 17925 w 6171075"/>
              <a:gd name="connsiteY5" fmla="*/ 6350 h 6865620"/>
              <a:gd name="connsiteX0" fmla="*/ 11575 w 6164725"/>
              <a:gd name="connsiteY0" fmla="*/ 6350 h 6865620"/>
              <a:gd name="connsiteX1" fmla="*/ 493130 w 6164725"/>
              <a:gd name="connsiteY1" fmla="*/ 0 h 6865620"/>
              <a:gd name="connsiteX2" fmla="*/ 6164725 w 6164725"/>
              <a:gd name="connsiteY2" fmla="*/ 6858000 h 6865620"/>
              <a:gd name="connsiteX3" fmla="*/ 827863 w 6164725"/>
              <a:gd name="connsiteY3" fmla="*/ 6865620 h 6865620"/>
              <a:gd name="connsiteX4" fmla="*/ 0 w 6164725"/>
              <a:gd name="connsiteY4" fmla="*/ 2125096 h 6865620"/>
              <a:gd name="connsiteX5" fmla="*/ 11575 w 6164725"/>
              <a:gd name="connsiteY5" fmla="*/ 6350 h 6865620"/>
              <a:gd name="connsiteX0" fmla="*/ 11575 w 6164725"/>
              <a:gd name="connsiteY0" fmla="*/ 6350 h 6859270"/>
              <a:gd name="connsiteX1" fmla="*/ 493130 w 6164725"/>
              <a:gd name="connsiteY1" fmla="*/ 0 h 6859270"/>
              <a:gd name="connsiteX2" fmla="*/ 6164725 w 6164725"/>
              <a:gd name="connsiteY2" fmla="*/ 6858000 h 6859270"/>
              <a:gd name="connsiteX3" fmla="*/ 821513 w 6164725"/>
              <a:gd name="connsiteY3" fmla="*/ 6859270 h 6859270"/>
              <a:gd name="connsiteX4" fmla="*/ 0 w 6164725"/>
              <a:gd name="connsiteY4" fmla="*/ 2125096 h 6859270"/>
              <a:gd name="connsiteX5" fmla="*/ 11575 w 6164725"/>
              <a:gd name="connsiteY5" fmla="*/ 6350 h 685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4725" h="6859270">
                <a:moveTo>
                  <a:pt x="11575" y="6350"/>
                </a:moveTo>
                <a:lnTo>
                  <a:pt x="493130" y="0"/>
                </a:lnTo>
                <a:lnTo>
                  <a:pt x="6164725" y="6858000"/>
                </a:lnTo>
                <a:lnTo>
                  <a:pt x="821513" y="6859270"/>
                </a:lnTo>
                <a:cubicBezTo>
                  <a:pt x="445625" y="4543272"/>
                  <a:pt x="434051" y="4622334"/>
                  <a:pt x="0" y="2125096"/>
                </a:cubicBezTo>
                <a:cubicBezTo>
                  <a:pt x="3858" y="1403607"/>
                  <a:pt x="7717" y="727839"/>
                  <a:pt x="11575" y="6350"/>
                </a:cubicBezTo>
                <a:close/>
              </a:path>
            </a:pathLst>
          </a:custGeom>
        </p:spPr>
        <p:txBody>
          <a:bodyPr anchor="t"/>
          <a:lstStyle>
            <a:lvl1pPr marL="0" indent="0" algn="l">
              <a:buFontTx/>
              <a:buNone/>
              <a:defRPr sz="3000" b="0">
                <a:solidFill>
                  <a:schemeClr val="bg1">
                    <a:lumMod val="75000"/>
                  </a:schemeClr>
                </a:solidFill>
              </a:defRPr>
            </a:lvl1pPr>
          </a:lstStyle>
          <a:p>
            <a:endParaRPr lang="fr-FR" dirty="0"/>
          </a:p>
        </p:txBody>
      </p:sp>
      <p:sp>
        <p:nvSpPr>
          <p:cNvPr id="20" name="Espace réservé pour une image  19"/>
          <p:cNvSpPr>
            <a:spLocks noGrp="1"/>
          </p:cNvSpPr>
          <p:nvPr>
            <p:ph type="pic" sz="quarter" idx="14"/>
          </p:nvPr>
        </p:nvSpPr>
        <p:spPr>
          <a:xfrm>
            <a:off x="0" y="-3665"/>
            <a:ext cx="6948000" cy="6858980"/>
          </a:xfrm>
          <a:custGeom>
            <a:avLst/>
            <a:gdLst>
              <a:gd name="connsiteX0" fmla="*/ 0 w 6948000"/>
              <a:gd name="connsiteY0" fmla="*/ 0 h 6858000"/>
              <a:gd name="connsiteX1" fmla="*/ 6948000 w 6948000"/>
              <a:gd name="connsiteY1" fmla="*/ 0 h 6858000"/>
              <a:gd name="connsiteX2" fmla="*/ 6948000 w 6948000"/>
              <a:gd name="connsiteY2" fmla="*/ 6858000 h 6858000"/>
              <a:gd name="connsiteX3" fmla="*/ 0 w 6948000"/>
              <a:gd name="connsiteY3" fmla="*/ 6858000 h 6858000"/>
              <a:gd name="connsiteX4" fmla="*/ 0 w 6948000"/>
              <a:gd name="connsiteY4" fmla="*/ 0 h 6858000"/>
              <a:gd name="connsiteX0" fmla="*/ 0 w 6948000"/>
              <a:gd name="connsiteY0" fmla="*/ 0 h 6858000"/>
              <a:gd name="connsiteX1" fmla="*/ 6948000 w 6948000"/>
              <a:gd name="connsiteY1" fmla="*/ 0 h 6858000"/>
              <a:gd name="connsiteX2" fmla="*/ 257833 w 6948000"/>
              <a:gd name="connsiteY2" fmla="*/ 6834850 h 6858000"/>
              <a:gd name="connsiteX3" fmla="*/ 0 w 6948000"/>
              <a:gd name="connsiteY3" fmla="*/ 6858000 h 6858000"/>
              <a:gd name="connsiteX4" fmla="*/ 0 w 6948000"/>
              <a:gd name="connsiteY4" fmla="*/ 0 h 6858000"/>
              <a:gd name="connsiteX0" fmla="*/ 0 w 6948000"/>
              <a:gd name="connsiteY0" fmla="*/ 0 h 6865330"/>
              <a:gd name="connsiteX1" fmla="*/ 6948000 w 6948000"/>
              <a:gd name="connsiteY1" fmla="*/ 0 h 6865330"/>
              <a:gd name="connsiteX2" fmla="*/ 234973 w 6948000"/>
              <a:gd name="connsiteY2" fmla="*/ 6865330 h 6865330"/>
              <a:gd name="connsiteX3" fmla="*/ 0 w 6948000"/>
              <a:gd name="connsiteY3" fmla="*/ 6858000 h 6865330"/>
              <a:gd name="connsiteX4" fmla="*/ 0 w 6948000"/>
              <a:gd name="connsiteY4" fmla="*/ 0 h 6865330"/>
              <a:gd name="connsiteX0" fmla="*/ 2326511 w 6948000"/>
              <a:gd name="connsiteY0" fmla="*/ 0 h 6865330"/>
              <a:gd name="connsiteX1" fmla="*/ 6948000 w 6948000"/>
              <a:gd name="connsiteY1" fmla="*/ 0 h 6865330"/>
              <a:gd name="connsiteX2" fmla="*/ 234973 w 6948000"/>
              <a:gd name="connsiteY2" fmla="*/ 6865330 h 6865330"/>
              <a:gd name="connsiteX3" fmla="*/ 0 w 6948000"/>
              <a:gd name="connsiteY3" fmla="*/ 6858000 h 6865330"/>
              <a:gd name="connsiteX4" fmla="*/ 2326511 w 6948000"/>
              <a:gd name="connsiteY4" fmla="*/ 0 h 6865330"/>
              <a:gd name="connsiteX0" fmla="*/ 2326511 w 6948000"/>
              <a:gd name="connsiteY0" fmla="*/ 0 h 6865330"/>
              <a:gd name="connsiteX1" fmla="*/ 6948000 w 6948000"/>
              <a:gd name="connsiteY1" fmla="*/ 0 h 6865330"/>
              <a:gd name="connsiteX2" fmla="*/ 234973 w 6948000"/>
              <a:gd name="connsiteY2" fmla="*/ 6865330 h 6865330"/>
              <a:gd name="connsiteX3" fmla="*/ 0 w 6948000"/>
              <a:gd name="connsiteY3" fmla="*/ 6858000 h 6865330"/>
              <a:gd name="connsiteX4" fmla="*/ 787078 w 6948000"/>
              <a:gd name="connsiteY4" fmla="*/ 4502552 h 6865330"/>
              <a:gd name="connsiteX5" fmla="*/ 2326511 w 6948000"/>
              <a:gd name="connsiteY5" fmla="*/ 0 h 6865330"/>
              <a:gd name="connsiteX0" fmla="*/ 2326511 w 6948000"/>
              <a:gd name="connsiteY0" fmla="*/ 0 h 6865330"/>
              <a:gd name="connsiteX1" fmla="*/ 6948000 w 6948000"/>
              <a:gd name="connsiteY1" fmla="*/ 0 h 6865330"/>
              <a:gd name="connsiteX2" fmla="*/ 234973 w 6948000"/>
              <a:gd name="connsiteY2" fmla="*/ 6865330 h 6865330"/>
              <a:gd name="connsiteX3" fmla="*/ 0 w 6948000"/>
              <a:gd name="connsiteY3" fmla="*/ 6858000 h 6865330"/>
              <a:gd name="connsiteX4" fmla="*/ 0 w 6948000"/>
              <a:gd name="connsiteY4" fmla="*/ 4421529 h 6865330"/>
              <a:gd name="connsiteX5" fmla="*/ 2326511 w 6948000"/>
              <a:gd name="connsiteY5" fmla="*/ 0 h 6865330"/>
              <a:gd name="connsiteX0" fmla="*/ 2326511 w 6948000"/>
              <a:gd name="connsiteY0" fmla="*/ 0 h 6858980"/>
              <a:gd name="connsiteX1" fmla="*/ 6948000 w 6948000"/>
              <a:gd name="connsiteY1" fmla="*/ 0 h 6858980"/>
              <a:gd name="connsiteX2" fmla="*/ 234973 w 6948000"/>
              <a:gd name="connsiteY2" fmla="*/ 6858980 h 6858980"/>
              <a:gd name="connsiteX3" fmla="*/ 0 w 6948000"/>
              <a:gd name="connsiteY3" fmla="*/ 6858000 h 6858980"/>
              <a:gd name="connsiteX4" fmla="*/ 0 w 6948000"/>
              <a:gd name="connsiteY4" fmla="*/ 4421529 h 6858980"/>
              <a:gd name="connsiteX5" fmla="*/ 2326511 w 6948000"/>
              <a:gd name="connsiteY5" fmla="*/ 0 h 685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8000" h="6858980">
                <a:moveTo>
                  <a:pt x="2326511" y="0"/>
                </a:moveTo>
                <a:lnTo>
                  <a:pt x="6948000" y="0"/>
                </a:lnTo>
                <a:lnTo>
                  <a:pt x="234973" y="6858980"/>
                </a:lnTo>
                <a:lnTo>
                  <a:pt x="0" y="6858000"/>
                </a:lnTo>
                <a:lnTo>
                  <a:pt x="0" y="4421529"/>
                </a:lnTo>
                <a:lnTo>
                  <a:pt x="2326511" y="0"/>
                </a:lnTo>
                <a:close/>
              </a:path>
            </a:pathLst>
          </a:custGeom>
        </p:spPr>
        <p:txBody>
          <a:bodyPr anchor="t"/>
          <a:lstStyle>
            <a:lvl1pPr marL="0" indent="0" algn="r">
              <a:buFontTx/>
              <a:buNone/>
              <a:defRPr sz="3000" b="0">
                <a:solidFill>
                  <a:schemeClr val="bg1">
                    <a:lumMod val="75000"/>
                  </a:schemeClr>
                </a:solidFill>
              </a:defRPr>
            </a:lvl1pPr>
          </a:lstStyle>
          <a:p>
            <a:endParaRPr lang="fr-FR" dirty="0"/>
          </a:p>
        </p:txBody>
      </p:sp>
      <p:sp>
        <p:nvSpPr>
          <p:cNvPr id="4" name="Espace réservé du texte 3"/>
          <p:cNvSpPr>
            <a:spLocks noGrp="1"/>
          </p:cNvSpPr>
          <p:nvPr>
            <p:ph type="body" sz="quarter" idx="10" hasCustomPrompt="1"/>
          </p:nvPr>
        </p:nvSpPr>
        <p:spPr>
          <a:xfrm>
            <a:off x="6701903" y="1470641"/>
            <a:ext cx="4860000" cy="2215991"/>
          </a:xfrm>
          <a:prstGeom prst="rect">
            <a:avLst/>
          </a:prstGeom>
        </p:spPr>
        <p:txBody>
          <a:bodyPr lIns="0" tIns="0" rIns="0" bIns="0" anchor="b">
            <a:noAutofit/>
          </a:bodyPr>
          <a:lstStyle>
            <a:lvl1pPr marL="0" indent="0" algn="l">
              <a:spcBef>
                <a:spcPts val="0"/>
              </a:spcBef>
              <a:buFontTx/>
              <a:buNone/>
              <a:defRPr sz="4800">
                <a:solidFill>
                  <a:schemeClr val="accent2"/>
                </a:solidFill>
                <a:latin typeface="Arial Black" panose="020B0A04020102020204" pitchFamily="34" charset="0"/>
              </a:defRPr>
            </a:lvl1pPr>
            <a:lvl2pPr marL="0" indent="0" algn="l">
              <a:spcBef>
                <a:spcPts val="0"/>
              </a:spcBef>
              <a:buFontTx/>
              <a:buNone/>
              <a:defRPr sz="4800" i="1">
                <a:solidFill>
                  <a:schemeClr val="accent2"/>
                </a:solidFill>
                <a:latin typeface="Arial" panose="020B0604020202020204" pitchFamily="34" charset="0"/>
                <a:cs typeface="Arial" panose="020B0604020202020204" pitchFamily="34" charset="0"/>
              </a:defRPr>
            </a:lvl2pPr>
            <a:lvl3pPr marL="0" indent="0">
              <a:buFontTx/>
              <a:buNone/>
              <a:defRPr sz="4800">
                <a:solidFill>
                  <a:schemeClr val="accent2"/>
                </a:solidFill>
                <a:latin typeface="Arial" panose="020B0604020202020204" pitchFamily="34" charset="0"/>
                <a:cs typeface="Arial" panose="020B0604020202020204" pitchFamily="34" charset="0"/>
              </a:defRPr>
            </a:lvl3pPr>
            <a:lvl4pPr marL="0" indent="0">
              <a:buFontTx/>
              <a:buNone/>
              <a:defRPr sz="4800">
                <a:solidFill>
                  <a:schemeClr val="accent2"/>
                </a:solidFill>
                <a:latin typeface="Arial" panose="020B0604020202020204" pitchFamily="34" charset="0"/>
                <a:cs typeface="Arial" panose="020B0604020202020204" pitchFamily="34" charset="0"/>
              </a:defRPr>
            </a:lvl4pPr>
            <a:lvl5pPr marL="0" indent="0">
              <a:buFontTx/>
              <a:buNone/>
              <a:defRPr sz="4800">
                <a:solidFill>
                  <a:schemeClr val="accent2"/>
                </a:solidFill>
                <a:latin typeface="Arial" panose="020B0604020202020204" pitchFamily="34" charset="0"/>
                <a:cs typeface="Arial" panose="020B0604020202020204" pitchFamily="34" charset="0"/>
              </a:defRPr>
            </a:lvl5pPr>
          </a:lstStyle>
          <a:p>
            <a:pPr lvl="0"/>
            <a:r>
              <a:rPr lang="fr-FR" dirty="0"/>
              <a:t>Modifiez le titre</a:t>
            </a:r>
          </a:p>
          <a:p>
            <a:pPr lvl="1"/>
            <a:r>
              <a:rPr lang="fr-FR" dirty="0"/>
              <a:t>Deuxième niveau</a:t>
            </a:r>
          </a:p>
        </p:txBody>
      </p:sp>
      <p:cxnSp>
        <p:nvCxnSpPr>
          <p:cNvPr id="5" name="Connecteur droit 4">
            <a:extLst>
              <a:ext uri="{FF2B5EF4-FFF2-40B4-BE49-F238E27FC236}">
                <a16:creationId xmlns:a16="http://schemas.microsoft.com/office/drawing/2014/main" id="{379D93A7-2D3C-0B4A-880C-F62F29FC8AB7}"/>
              </a:ext>
            </a:extLst>
          </p:cNvPr>
          <p:cNvCxnSpPr>
            <a:cxnSpLocks/>
          </p:cNvCxnSpPr>
          <p:nvPr userDrawn="1"/>
        </p:nvCxnSpPr>
        <p:spPr>
          <a:xfrm>
            <a:off x="6701903" y="4122074"/>
            <a:ext cx="1214941" cy="0"/>
          </a:xfrm>
          <a:prstGeom prst="line">
            <a:avLst/>
          </a:prstGeom>
          <a:ln w="19050">
            <a:solidFill>
              <a:srgbClr val="211850"/>
            </a:solidFill>
          </a:ln>
        </p:spPr>
        <p:style>
          <a:lnRef idx="1">
            <a:schemeClr val="accent6"/>
          </a:lnRef>
          <a:fillRef idx="0">
            <a:schemeClr val="accent6"/>
          </a:fillRef>
          <a:effectRef idx="0">
            <a:schemeClr val="accent6"/>
          </a:effectRef>
          <a:fontRef idx="minor">
            <a:schemeClr val="tx1"/>
          </a:fontRef>
        </p:style>
      </p:cxnSp>
      <p:sp>
        <p:nvSpPr>
          <p:cNvPr id="8" name="Espace réservé du texte 7"/>
          <p:cNvSpPr>
            <a:spLocks noGrp="1"/>
          </p:cNvSpPr>
          <p:nvPr>
            <p:ph type="body" sz="quarter" idx="11" hasCustomPrompt="1"/>
          </p:nvPr>
        </p:nvSpPr>
        <p:spPr>
          <a:xfrm>
            <a:off x="6701903" y="4557516"/>
            <a:ext cx="4860000" cy="369332"/>
          </a:xfrm>
          <a:prstGeom prst="rect">
            <a:avLst/>
          </a:prstGeom>
        </p:spPr>
        <p:txBody>
          <a:bodyPr lIns="0" tIns="0" rIns="0" bIns="0">
            <a:noAutofit/>
          </a:bodyPr>
          <a:lstStyle>
            <a:lvl1pPr marL="0" indent="0" algn="l">
              <a:spcBef>
                <a:spcPts val="0"/>
              </a:spcBef>
              <a:buFontTx/>
              <a:buNone/>
              <a:defRPr sz="2400" b="0">
                <a:solidFill>
                  <a:schemeClr val="accent2"/>
                </a:solidFill>
              </a:defRPr>
            </a:lvl1pPr>
            <a:lvl2pPr marL="0" indent="0">
              <a:spcBef>
                <a:spcPts val="0"/>
              </a:spcBef>
              <a:buFontTx/>
              <a:buNone/>
              <a:defRPr sz="2400">
                <a:solidFill>
                  <a:schemeClr val="accent2"/>
                </a:solidFill>
              </a:defRPr>
            </a:lvl2pPr>
            <a:lvl3pPr marL="0" indent="0">
              <a:spcBef>
                <a:spcPts val="0"/>
              </a:spcBef>
              <a:buFontTx/>
              <a:buNone/>
              <a:defRPr sz="2400">
                <a:solidFill>
                  <a:schemeClr val="accent2"/>
                </a:solidFill>
              </a:defRPr>
            </a:lvl3pPr>
            <a:lvl4pPr marL="0" indent="0">
              <a:spcBef>
                <a:spcPts val="0"/>
              </a:spcBef>
              <a:buFontTx/>
              <a:buNone/>
              <a:defRPr sz="2400">
                <a:solidFill>
                  <a:schemeClr val="accent2"/>
                </a:solidFill>
              </a:defRPr>
            </a:lvl4pPr>
            <a:lvl5pPr marL="0" indent="0">
              <a:spcBef>
                <a:spcPts val="0"/>
              </a:spcBef>
              <a:buFontTx/>
              <a:buNone/>
              <a:defRPr sz="2400">
                <a:solidFill>
                  <a:schemeClr val="accent2"/>
                </a:solidFill>
              </a:defRPr>
            </a:lvl5pPr>
          </a:lstStyle>
          <a:p>
            <a:pPr lvl="0"/>
            <a:r>
              <a:rPr lang="fr-FR" dirty="0"/>
              <a:t>Date de l’étude</a:t>
            </a:r>
          </a:p>
        </p:txBody>
      </p:sp>
      <p:pic>
        <p:nvPicPr>
          <p:cNvPr id="12" name="Graphique 11">
            <a:extLst>
              <a:ext uri="{FF2B5EF4-FFF2-40B4-BE49-F238E27FC236}">
                <a16:creationId xmlns:a16="http://schemas.microsoft.com/office/drawing/2014/main" id="{BB47F4C1-B94F-4C5D-98CD-230EB87966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01903" y="5365780"/>
            <a:ext cx="1643982" cy="630000"/>
          </a:xfrm>
          <a:prstGeom prst="rect">
            <a:avLst/>
          </a:prstGeom>
        </p:spPr>
      </p:pic>
    </p:spTree>
    <p:extLst>
      <p:ext uri="{BB962C8B-B14F-4D97-AF65-F5344CB8AC3E}">
        <p14:creationId xmlns:p14="http://schemas.microsoft.com/office/powerpoint/2010/main" val="1506553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 Titre + Texte">
    <p:bg>
      <p:bgPr>
        <a:solidFill>
          <a:schemeClr val="accent2"/>
        </a:solidFill>
        <a:effectLst/>
      </p:bgPr>
    </p:bg>
    <p:spTree>
      <p:nvGrpSpPr>
        <p:cNvPr id="1" name=""/>
        <p:cNvGrpSpPr/>
        <p:nvPr/>
      </p:nvGrpSpPr>
      <p:grpSpPr>
        <a:xfrm>
          <a:off x="0" y="0"/>
          <a:ext cx="0" cy="0"/>
          <a:chOff x="0" y="0"/>
          <a:chExt cx="0" cy="0"/>
        </a:xfrm>
      </p:grpSpPr>
      <p:pic>
        <p:nvPicPr>
          <p:cNvPr id="11" name="Image 10" descr="Une image contenant texte, outil, lumière&#10;&#10;Description générée automatiquement">
            <a:extLst>
              <a:ext uri="{FF2B5EF4-FFF2-40B4-BE49-F238E27FC236}">
                <a16:creationId xmlns:a16="http://schemas.microsoft.com/office/drawing/2014/main" id="{950841BB-7ADA-46CA-90B6-BBA7B43795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9" name="Image 8">
            <a:extLst>
              <a:ext uri="{FF2B5EF4-FFF2-40B4-BE49-F238E27FC236}">
                <a16:creationId xmlns:a16="http://schemas.microsoft.com/office/drawing/2014/main" id="{79D63EAC-B93D-2942-ADAD-CFE4DFCEA5F2}"/>
              </a:ext>
            </a:extLst>
          </p:cNvPr>
          <p:cNvPicPr>
            <a:picLocks noChangeAspect="1"/>
          </p:cNvPicPr>
          <p:nvPr userDrawn="1"/>
        </p:nvPicPr>
        <p:blipFill>
          <a:blip r:embed="rId3"/>
          <a:stretch>
            <a:fillRect/>
          </a:stretch>
        </p:blipFill>
        <p:spPr>
          <a:xfrm>
            <a:off x="5470712" y="234536"/>
            <a:ext cx="6480361" cy="6388928"/>
          </a:xfrm>
          <a:prstGeom prst="rect">
            <a:avLst/>
          </a:prstGeom>
        </p:spPr>
      </p:pic>
      <p:sp>
        <p:nvSpPr>
          <p:cNvPr id="2" name="Titre 1"/>
          <p:cNvSpPr>
            <a:spLocks noGrp="1"/>
          </p:cNvSpPr>
          <p:nvPr>
            <p:ph type="title"/>
          </p:nvPr>
        </p:nvSpPr>
        <p:spPr>
          <a:xfrm>
            <a:off x="7920900" y="1244490"/>
            <a:ext cx="3600000" cy="432000"/>
          </a:xfrm>
        </p:spPr>
        <p:txBody>
          <a:bodyPr lIns="0" tIns="0" rIns="0" bIns="0"/>
          <a:lstStyle/>
          <a:p>
            <a:r>
              <a:rPr lang="fr-FR" dirty="0"/>
              <a:t>Modifiez le style du titre</a:t>
            </a:r>
          </a:p>
        </p:txBody>
      </p:sp>
      <p:sp>
        <p:nvSpPr>
          <p:cNvPr id="3" name="Rectangle 2"/>
          <p:cNvSpPr/>
          <p:nvPr userDrawn="1"/>
        </p:nvSpPr>
        <p:spPr>
          <a:xfrm>
            <a:off x="0" y="1287690"/>
            <a:ext cx="7740000"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u texte 7"/>
          <p:cNvSpPr>
            <a:spLocks noGrp="1"/>
          </p:cNvSpPr>
          <p:nvPr>
            <p:ph type="body" sz="quarter" idx="11"/>
          </p:nvPr>
        </p:nvSpPr>
        <p:spPr>
          <a:xfrm>
            <a:off x="6840900" y="2303730"/>
            <a:ext cx="4680000" cy="3960000"/>
          </a:xfrm>
          <a:noFill/>
          <a:ln>
            <a:noFill/>
          </a:ln>
        </p:spPr>
        <p:txBody>
          <a:bodyPr lIns="0" tIns="0" rIns="0" bIns="0"/>
          <a:lstStyle>
            <a:lvl1pPr algn="r">
              <a:defRPr sz="1400" b="1">
                <a:solidFill>
                  <a:schemeClr val="accent1"/>
                </a:solidFill>
              </a:defRPr>
            </a:lvl1pPr>
            <a:lvl2pPr algn="r">
              <a:defRPr sz="1200"/>
            </a:lvl2pPr>
            <a:lvl3pPr algn="r">
              <a:defRPr sz="1200"/>
            </a:lvl3pPr>
            <a:lvl4pPr algn="r">
              <a:defRPr sz="1200"/>
            </a:lvl4pPr>
            <a:lvl5pPr algn="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82648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rcRect t="7873" b="7873"/>
          <a:stretch/>
        </p:blipFill>
        <p:spPr>
          <a:xfrm>
            <a:off x="-600" y="0"/>
            <a:ext cx="12193200" cy="6858000"/>
          </a:xfrm>
          <a:prstGeom prst="rect">
            <a:avLst/>
          </a:prstGeom>
        </p:spPr>
      </p:pic>
      <p:sp>
        <p:nvSpPr>
          <p:cNvPr id="19" name="Rectangle 18">
            <a:extLst>
              <a:ext uri="{FF2B5EF4-FFF2-40B4-BE49-F238E27FC236}">
                <a16:creationId xmlns:a16="http://schemas.microsoft.com/office/drawing/2014/main" id="{3A51BF36-513F-4D64-9169-EDC24D633686}"/>
              </a:ext>
            </a:extLst>
          </p:cNvPr>
          <p:cNvSpPr/>
          <p:nvPr userDrawn="1"/>
        </p:nvSpPr>
        <p:spPr>
          <a:xfrm>
            <a:off x="0" y="0"/>
            <a:ext cx="12192000" cy="6858000"/>
          </a:xfrm>
          <a:prstGeom prst="rect">
            <a:avLst/>
          </a:prstGeom>
          <a:gradFill flip="none" rotWithShape="1">
            <a:gsLst>
              <a:gs pos="0">
                <a:schemeClr val="bg1">
                  <a:lumMod val="50000"/>
                  <a:alpha val="72000"/>
                </a:schemeClr>
              </a:gs>
              <a:gs pos="100000">
                <a:schemeClr val="bg1">
                  <a:alpha val="44000"/>
                </a:schemeClr>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474917" y="3778327"/>
            <a:ext cx="4320000" cy="1077218"/>
          </a:xfrm>
        </p:spPr>
        <p:txBody>
          <a:bodyPr lIns="0" tIns="0" rIns="0" bIns="0">
            <a:noAutofit/>
          </a:bodyPr>
          <a:lstStyle>
            <a:lvl1pPr>
              <a:defRPr sz="2400" cap="all" baseline="0"/>
            </a:lvl1pPr>
            <a:lvl2pPr>
              <a:defRPr sz="1800"/>
            </a:lvl2pPr>
            <a:lvl3pPr marL="0" indent="0">
              <a:buFontTx/>
              <a:buNone/>
              <a:defRPr sz="1800" i="0">
                <a:solidFill>
                  <a:schemeClr val="bg1"/>
                </a:solidFill>
              </a:defRPr>
            </a:lvl3pPr>
            <a:lvl4pPr marL="0" indent="0">
              <a:buFontTx/>
              <a:buNone/>
              <a:defRPr sz="1800" i="0"/>
            </a:lvl4pPr>
            <a:lvl5pPr marL="0" indent="0">
              <a:spcAft>
                <a:spcPts val="600"/>
              </a:spcAft>
              <a:buFontTx/>
              <a:buNone/>
              <a:defRPr sz="1800" i="0"/>
            </a:lvl5pPr>
          </a:lstStyle>
          <a:p>
            <a:pPr lvl="0"/>
            <a:r>
              <a:rPr lang="fr-FR" dirty="0"/>
              <a:t>Modifiez prénom nom</a:t>
            </a:r>
          </a:p>
          <a:p>
            <a:pPr lvl="1"/>
            <a:r>
              <a:rPr lang="fr-FR" dirty="0"/>
              <a:t>p.nom@moai-etudes.fr</a:t>
            </a:r>
          </a:p>
          <a:p>
            <a:pPr lvl="2"/>
            <a:r>
              <a:rPr lang="fr-FR" dirty="0"/>
              <a:t>06 00 00 00 00</a:t>
            </a:r>
          </a:p>
        </p:txBody>
      </p:sp>
      <p:cxnSp>
        <p:nvCxnSpPr>
          <p:cNvPr id="5" name="Straight Connector 5">
            <a:extLst>
              <a:ext uri="{FF2B5EF4-FFF2-40B4-BE49-F238E27FC236}">
                <a16:creationId xmlns:a16="http://schemas.microsoft.com/office/drawing/2014/main" id="{B027B9BB-59CA-2443-9FC1-CD72C5193111}"/>
              </a:ext>
            </a:extLst>
          </p:cNvPr>
          <p:cNvCxnSpPr>
            <a:cxnSpLocks/>
          </p:cNvCxnSpPr>
          <p:nvPr userDrawn="1"/>
        </p:nvCxnSpPr>
        <p:spPr>
          <a:xfrm>
            <a:off x="474917" y="5081878"/>
            <a:ext cx="162000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space réservé du texte 3"/>
          <p:cNvSpPr>
            <a:spLocks noGrp="1"/>
          </p:cNvSpPr>
          <p:nvPr>
            <p:ph type="body" sz="quarter" idx="11" hasCustomPrompt="1"/>
          </p:nvPr>
        </p:nvSpPr>
        <p:spPr>
          <a:xfrm>
            <a:off x="474917" y="5308210"/>
            <a:ext cx="4320000" cy="1077218"/>
          </a:xfrm>
        </p:spPr>
        <p:txBody>
          <a:bodyPr lIns="0" tIns="0" rIns="0" bIns="0">
            <a:noAutofit/>
          </a:bodyPr>
          <a:lstStyle>
            <a:lvl1pPr>
              <a:defRPr sz="2400" cap="all" baseline="0"/>
            </a:lvl1pPr>
            <a:lvl2pPr>
              <a:defRPr sz="1800"/>
            </a:lvl2pPr>
            <a:lvl3pPr marL="0" indent="0">
              <a:buFontTx/>
              <a:buNone/>
              <a:defRPr sz="1800" i="0">
                <a:solidFill>
                  <a:schemeClr val="bg1"/>
                </a:solidFill>
              </a:defRPr>
            </a:lvl3pPr>
            <a:lvl4pPr marL="0" indent="0">
              <a:buFontTx/>
              <a:buNone/>
              <a:defRPr sz="1800" i="0"/>
            </a:lvl4pPr>
            <a:lvl5pPr marL="0" indent="0">
              <a:spcAft>
                <a:spcPts val="600"/>
              </a:spcAft>
              <a:buFontTx/>
              <a:buNone/>
              <a:defRPr sz="1800" i="0"/>
            </a:lvl5pPr>
          </a:lstStyle>
          <a:p>
            <a:pPr lvl="0"/>
            <a:r>
              <a:rPr lang="fr-FR" dirty="0"/>
              <a:t>Modifiez prénom nom</a:t>
            </a:r>
          </a:p>
          <a:p>
            <a:pPr lvl="1"/>
            <a:r>
              <a:rPr lang="fr-FR" dirty="0"/>
              <a:t>p.nom@moai-etudes.fr</a:t>
            </a:r>
          </a:p>
          <a:p>
            <a:pPr lvl="2"/>
            <a:r>
              <a:rPr lang="fr-FR" dirty="0"/>
              <a:t>06 00 00 00 00</a:t>
            </a:r>
          </a:p>
        </p:txBody>
      </p:sp>
      <p:pic>
        <p:nvPicPr>
          <p:cNvPr id="11" name="Graphique 10">
            <a:extLst>
              <a:ext uri="{FF2B5EF4-FFF2-40B4-BE49-F238E27FC236}">
                <a16:creationId xmlns:a16="http://schemas.microsoft.com/office/drawing/2014/main" id="{918BF1ED-F0F9-46D8-B97D-2CE3D9DBB37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6498" y="5700310"/>
            <a:ext cx="1643982" cy="630000"/>
          </a:xfrm>
          <a:prstGeom prst="rect">
            <a:avLst/>
          </a:prstGeom>
        </p:spPr>
      </p:pic>
      <p:pic>
        <p:nvPicPr>
          <p:cNvPr id="8" name="Image 7">
            <a:extLst>
              <a:ext uri="{FF2B5EF4-FFF2-40B4-BE49-F238E27FC236}">
                <a16:creationId xmlns:a16="http://schemas.microsoft.com/office/drawing/2014/main" id="{42F40504-3CCB-408C-A5E9-0472DF6BFF47}"/>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9084" y="4845784"/>
            <a:ext cx="3532916" cy="1987265"/>
          </a:xfrm>
          <a:prstGeom prst="rect">
            <a:avLst/>
          </a:prstGeom>
        </p:spPr>
      </p:pic>
      <p:pic>
        <p:nvPicPr>
          <p:cNvPr id="18" name="Image 17" descr="Une image contenant texte&#10;&#10;Description générée automatiquement">
            <a:extLst>
              <a:ext uri="{FF2B5EF4-FFF2-40B4-BE49-F238E27FC236}">
                <a16:creationId xmlns:a16="http://schemas.microsoft.com/office/drawing/2014/main" id="{82F68F2A-5979-422A-AA41-BCDB0AE2730D}"/>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8041" y="5544766"/>
            <a:ext cx="2256500" cy="761996"/>
          </a:xfrm>
          <a:prstGeom prst="rect">
            <a:avLst/>
          </a:prstGeom>
        </p:spPr>
      </p:pic>
    </p:spTree>
    <p:extLst>
      <p:ext uri="{BB962C8B-B14F-4D97-AF65-F5344CB8AC3E}">
        <p14:creationId xmlns:p14="http://schemas.microsoft.com/office/powerpoint/2010/main" val="407215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ge de titre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 name="Espace réservé pour une image  17"/>
          <p:cNvSpPr>
            <a:spLocks noGrp="1"/>
          </p:cNvSpPr>
          <p:nvPr>
            <p:ph type="pic" sz="quarter" idx="13"/>
          </p:nvPr>
        </p:nvSpPr>
        <p:spPr>
          <a:xfrm>
            <a:off x="-6349" y="-3810"/>
            <a:ext cx="7646284" cy="6869575"/>
          </a:xfrm>
          <a:custGeom>
            <a:avLst/>
            <a:gdLst>
              <a:gd name="connsiteX0" fmla="*/ 0 w 6146800"/>
              <a:gd name="connsiteY0" fmla="*/ 0 h 6858000"/>
              <a:gd name="connsiteX1" fmla="*/ 6146800 w 6146800"/>
              <a:gd name="connsiteY1" fmla="*/ 0 h 6858000"/>
              <a:gd name="connsiteX2" fmla="*/ 6146800 w 6146800"/>
              <a:gd name="connsiteY2" fmla="*/ 6858000 h 6858000"/>
              <a:gd name="connsiteX3" fmla="*/ 0 w 6146800"/>
              <a:gd name="connsiteY3" fmla="*/ 6858000 h 6858000"/>
              <a:gd name="connsiteX4" fmla="*/ 0 w 6146800"/>
              <a:gd name="connsiteY4" fmla="*/ 0 h 6858000"/>
              <a:gd name="connsiteX0" fmla="*/ 11575 w 6158375"/>
              <a:gd name="connsiteY0" fmla="*/ 0 h 6858000"/>
              <a:gd name="connsiteX1" fmla="*/ 6158375 w 6158375"/>
              <a:gd name="connsiteY1" fmla="*/ 0 h 6858000"/>
              <a:gd name="connsiteX2" fmla="*/ 6158375 w 6158375"/>
              <a:gd name="connsiteY2" fmla="*/ 6858000 h 6858000"/>
              <a:gd name="connsiteX3" fmla="*/ 11575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6158375 w 6158375"/>
              <a:gd name="connsiteY1" fmla="*/ 0 h 6858000"/>
              <a:gd name="connsiteX2" fmla="*/ 6158375 w 6158375"/>
              <a:gd name="connsiteY2" fmla="*/ 6858000 h 6858000"/>
              <a:gd name="connsiteX3" fmla="*/ 11575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6158375 w 6158375"/>
              <a:gd name="connsiteY1" fmla="*/ 0 h 6858000"/>
              <a:gd name="connsiteX2" fmla="*/ 6158375 w 6158375"/>
              <a:gd name="connsiteY2" fmla="*/ 6858000 h 6858000"/>
              <a:gd name="connsiteX3" fmla="*/ 11575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6158375 w 6158375"/>
              <a:gd name="connsiteY1" fmla="*/ 0 h 6858000"/>
              <a:gd name="connsiteX2" fmla="*/ 6158375 w 6158375"/>
              <a:gd name="connsiteY2" fmla="*/ 6858000 h 6858000"/>
              <a:gd name="connsiteX3" fmla="*/ 11575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486780 w 6158375"/>
              <a:gd name="connsiteY1" fmla="*/ 0 h 6858000"/>
              <a:gd name="connsiteX2" fmla="*/ 6158375 w 6158375"/>
              <a:gd name="connsiteY2" fmla="*/ 6858000 h 6858000"/>
              <a:gd name="connsiteX3" fmla="*/ 11575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486780 w 6158375"/>
              <a:gd name="connsiteY1" fmla="*/ 0 h 6858000"/>
              <a:gd name="connsiteX2" fmla="*/ 6158375 w 6158375"/>
              <a:gd name="connsiteY2" fmla="*/ 6858000 h 6858000"/>
              <a:gd name="connsiteX3" fmla="*/ 11575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486780 w 6158375"/>
              <a:gd name="connsiteY1" fmla="*/ 0 h 6858000"/>
              <a:gd name="connsiteX2" fmla="*/ 6158375 w 6158375"/>
              <a:gd name="connsiteY2" fmla="*/ 6858000 h 6858000"/>
              <a:gd name="connsiteX3" fmla="*/ 798653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486780 w 6158375"/>
              <a:gd name="connsiteY1" fmla="*/ 0 h 6858000"/>
              <a:gd name="connsiteX2" fmla="*/ 6158375 w 6158375"/>
              <a:gd name="connsiteY2" fmla="*/ 6858000 h 6858000"/>
              <a:gd name="connsiteX3" fmla="*/ 798653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486780 w 6158375"/>
              <a:gd name="connsiteY1" fmla="*/ 0 h 6858000"/>
              <a:gd name="connsiteX2" fmla="*/ 6158375 w 6158375"/>
              <a:gd name="connsiteY2" fmla="*/ 6858000 h 6858000"/>
              <a:gd name="connsiteX3" fmla="*/ 798653 w 6158375"/>
              <a:gd name="connsiteY3" fmla="*/ 6858000 h 6858000"/>
              <a:gd name="connsiteX4" fmla="*/ 0 w 6158375"/>
              <a:gd name="connsiteY4" fmla="*/ 2164466 h 6858000"/>
              <a:gd name="connsiteX5" fmla="*/ 11575 w 6158375"/>
              <a:gd name="connsiteY5" fmla="*/ 0 h 6858000"/>
              <a:gd name="connsiteX0" fmla="*/ 11575 w 6158375"/>
              <a:gd name="connsiteY0" fmla="*/ 0 h 6858000"/>
              <a:gd name="connsiteX1" fmla="*/ 486780 w 6158375"/>
              <a:gd name="connsiteY1" fmla="*/ 0 h 6858000"/>
              <a:gd name="connsiteX2" fmla="*/ 6158375 w 6158375"/>
              <a:gd name="connsiteY2" fmla="*/ 6858000 h 6858000"/>
              <a:gd name="connsiteX3" fmla="*/ 798653 w 6158375"/>
              <a:gd name="connsiteY3" fmla="*/ 6858000 h 6858000"/>
              <a:gd name="connsiteX4" fmla="*/ 0 w 6158375"/>
              <a:gd name="connsiteY4" fmla="*/ 2118746 h 6858000"/>
              <a:gd name="connsiteX5" fmla="*/ 11575 w 6158375"/>
              <a:gd name="connsiteY5" fmla="*/ 0 h 6858000"/>
              <a:gd name="connsiteX0" fmla="*/ 11575 w 6158375"/>
              <a:gd name="connsiteY0" fmla="*/ 0 h 6865620"/>
              <a:gd name="connsiteX1" fmla="*/ 486780 w 6158375"/>
              <a:gd name="connsiteY1" fmla="*/ 0 h 6865620"/>
              <a:gd name="connsiteX2" fmla="*/ 6158375 w 6158375"/>
              <a:gd name="connsiteY2" fmla="*/ 6858000 h 6865620"/>
              <a:gd name="connsiteX3" fmla="*/ 821513 w 6158375"/>
              <a:gd name="connsiteY3" fmla="*/ 6865620 h 6865620"/>
              <a:gd name="connsiteX4" fmla="*/ 0 w 6158375"/>
              <a:gd name="connsiteY4" fmla="*/ 2118746 h 6865620"/>
              <a:gd name="connsiteX5" fmla="*/ 11575 w 6158375"/>
              <a:gd name="connsiteY5" fmla="*/ 0 h 6865620"/>
              <a:gd name="connsiteX0" fmla="*/ 11575 w 6158375"/>
              <a:gd name="connsiteY0" fmla="*/ 0 h 6865620"/>
              <a:gd name="connsiteX1" fmla="*/ 486780 w 6158375"/>
              <a:gd name="connsiteY1" fmla="*/ 0 h 6865620"/>
              <a:gd name="connsiteX2" fmla="*/ 6158375 w 6158375"/>
              <a:gd name="connsiteY2" fmla="*/ 6858000 h 6865620"/>
              <a:gd name="connsiteX3" fmla="*/ 821513 w 6158375"/>
              <a:gd name="connsiteY3" fmla="*/ 6865620 h 6865620"/>
              <a:gd name="connsiteX4" fmla="*/ 0 w 6158375"/>
              <a:gd name="connsiteY4" fmla="*/ 2118746 h 6865620"/>
              <a:gd name="connsiteX5" fmla="*/ 11575 w 6158375"/>
              <a:gd name="connsiteY5" fmla="*/ 0 h 6865620"/>
              <a:gd name="connsiteX0" fmla="*/ 24275 w 6171075"/>
              <a:gd name="connsiteY0" fmla="*/ 0 h 6865620"/>
              <a:gd name="connsiteX1" fmla="*/ 499480 w 6171075"/>
              <a:gd name="connsiteY1" fmla="*/ 0 h 6865620"/>
              <a:gd name="connsiteX2" fmla="*/ 6171075 w 6171075"/>
              <a:gd name="connsiteY2" fmla="*/ 6858000 h 6865620"/>
              <a:gd name="connsiteX3" fmla="*/ 834213 w 6171075"/>
              <a:gd name="connsiteY3" fmla="*/ 6865620 h 6865620"/>
              <a:gd name="connsiteX4" fmla="*/ 0 w 6171075"/>
              <a:gd name="connsiteY4" fmla="*/ 2125096 h 6865620"/>
              <a:gd name="connsiteX5" fmla="*/ 24275 w 6171075"/>
              <a:gd name="connsiteY5" fmla="*/ 0 h 6865620"/>
              <a:gd name="connsiteX0" fmla="*/ 17925 w 6171075"/>
              <a:gd name="connsiteY0" fmla="*/ 6350 h 6865620"/>
              <a:gd name="connsiteX1" fmla="*/ 499480 w 6171075"/>
              <a:gd name="connsiteY1" fmla="*/ 0 h 6865620"/>
              <a:gd name="connsiteX2" fmla="*/ 6171075 w 6171075"/>
              <a:gd name="connsiteY2" fmla="*/ 6858000 h 6865620"/>
              <a:gd name="connsiteX3" fmla="*/ 834213 w 6171075"/>
              <a:gd name="connsiteY3" fmla="*/ 6865620 h 6865620"/>
              <a:gd name="connsiteX4" fmla="*/ 0 w 6171075"/>
              <a:gd name="connsiteY4" fmla="*/ 2125096 h 6865620"/>
              <a:gd name="connsiteX5" fmla="*/ 17925 w 6171075"/>
              <a:gd name="connsiteY5" fmla="*/ 6350 h 6865620"/>
              <a:gd name="connsiteX0" fmla="*/ 11575 w 6164725"/>
              <a:gd name="connsiteY0" fmla="*/ 6350 h 6865620"/>
              <a:gd name="connsiteX1" fmla="*/ 493130 w 6164725"/>
              <a:gd name="connsiteY1" fmla="*/ 0 h 6865620"/>
              <a:gd name="connsiteX2" fmla="*/ 6164725 w 6164725"/>
              <a:gd name="connsiteY2" fmla="*/ 6858000 h 6865620"/>
              <a:gd name="connsiteX3" fmla="*/ 827863 w 6164725"/>
              <a:gd name="connsiteY3" fmla="*/ 6865620 h 6865620"/>
              <a:gd name="connsiteX4" fmla="*/ 0 w 6164725"/>
              <a:gd name="connsiteY4" fmla="*/ 2125096 h 6865620"/>
              <a:gd name="connsiteX5" fmla="*/ 11575 w 6164725"/>
              <a:gd name="connsiteY5" fmla="*/ 6350 h 6865620"/>
              <a:gd name="connsiteX0" fmla="*/ 11575 w 6164725"/>
              <a:gd name="connsiteY0" fmla="*/ 6350 h 6859270"/>
              <a:gd name="connsiteX1" fmla="*/ 493130 w 6164725"/>
              <a:gd name="connsiteY1" fmla="*/ 0 h 6859270"/>
              <a:gd name="connsiteX2" fmla="*/ 6164725 w 6164725"/>
              <a:gd name="connsiteY2" fmla="*/ 6858000 h 6859270"/>
              <a:gd name="connsiteX3" fmla="*/ 821513 w 6164725"/>
              <a:gd name="connsiteY3" fmla="*/ 6859270 h 6859270"/>
              <a:gd name="connsiteX4" fmla="*/ 0 w 6164725"/>
              <a:gd name="connsiteY4" fmla="*/ 2125096 h 6859270"/>
              <a:gd name="connsiteX5" fmla="*/ 11575 w 6164725"/>
              <a:gd name="connsiteY5" fmla="*/ 6350 h 6859270"/>
              <a:gd name="connsiteX0" fmla="*/ 11575 w 7646284"/>
              <a:gd name="connsiteY0" fmla="*/ 6350 h 6869575"/>
              <a:gd name="connsiteX1" fmla="*/ 493130 w 7646284"/>
              <a:gd name="connsiteY1" fmla="*/ 0 h 6869575"/>
              <a:gd name="connsiteX2" fmla="*/ 7646284 w 7646284"/>
              <a:gd name="connsiteY2" fmla="*/ 6869575 h 6869575"/>
              <a:gd name="connsiteX3" fmla="*/ 821513 w 7646284"/>
              <a:gd name="connsiteY3" fmla="*/ 6859270 h 6869575"/>
              <a:gd name="connsiteX4" fmla="*/ 0 w 7646284"/>
              <a:gd name="connsiteY4" fmla="*/ 2125096 h 6869575"/>
              <a:gd name="connsiteX5" fmla="*/ 11575 w 7646284"/>
              <a:gd name="connsiteY5" fmla="*/ 6350 h 6869575"/>
              <a:gd name="connsiteX0" fmla="*/ 11575 w 7646284"/>
              <a:gd name="connsiteY0" fmla="*/ 6350 h 6869575"/>
              <a:gd name="connsiteX1" fmla="*/ 493130 w 7646284"/>
              <a:gd name="connsiteY1" fmla="*/ 0 h 6869575"/>
              <a:gd name="connsiteX2" fmla="*/ 7646284 w 7646284"/>
              <a:gd name="connsiteY2" fmla="*/ 6869575 h 6869575"/>
              <a:gd name="connsiteX3" fmla="*/ 3286921 w 7646284"/>
              <a:gd name="connsiteY3" fmla="*/ 6859270 h 6869575"/>
              <a:gd name="connsiteX4" fmla="*/ 0 w 7646284"/>
              <a:gd name="connsiteY4" fmla="*/ 2125096 h 6869575"/>
              <a:gd name="connsiteX5" fmla="*/ 11575 w 7646284"/>
              <a:gd name="connsiteY5" fmla="*/ 6350 h 6869575"/>
              <a:gd name="connsiteX0" fmla="*/ 11575 w 7646284"/>
              <a:gd name="connsiteY0" fmla="*/ 6350 h 6869575"/>
              <a:gd name="connsiteX1" fmla="*/ 493130 w 7646284"/>
              <a:gd name="connsiteY1" fmla="*/ 0 h 6869575"/>
              <a:gd name="connsiteX2" fmla="*/ 7646284 w 7646284"/>
              <a:gd name="connsiteY2" fmla="*/ 6869575 h 6869575"/>
              <a:gd name="connsiteX3" fmla="*/ 3286921 w 7646284"/>
              <a:gd name="connsiteY3" fmla="*/ 6859270 h 6869575"/>
              <a:gd name="connsiteX4" fmla="*/ 0 w 7646284"/>
              <a:gd name="connsiteY4" fmla="*/ 2125096 h 6869575"/>
              <a:gd name="connsiteX5" fmla="*/ 11575 w 7646284"/>
              <a:gd name="connsiteY5" fmla="*/ 6350 h 6869575"/>
              <a:gd name="connsiteX0" fmla="*/ 11575 w 7646284"/>
              <a:gd name="connsiteY0" fmla="*/ 6350 h 6869575"/>
              <a:gd name="connsiteX1" fmla="*/ 493130 w 7646284"/>
              <a:gd name="connsiteY1" fmla="*/ 0 h 6869575"/>
              <a:gd name="connsiteX2" fmla="*/ 7646284 w 7646284"/>
              <a:gd name="connsiteY2" fmla="*/ 6869575 h 6869575"/>
              <a:gd name="connsiteX3" fmla="*/ 3286921 w 7646284"/>
              <a:gd name="connsiteY3" fmla="*/ 6859270 h 6869575"/>
              <a:gd name="connsiteX4" fmla="*/ 0 w 7646284"/>
              <a:gd name="connsiteY4" fmla="*/ 3537208 h 6869575"/>
              <a:gd name="connsiteX5" fmla="*/ 11575 w 7646284"/>
              <a:gd name="connsiteY5" fmla="*/ 6350 h 6869575"/>
              <a:gd name="connsiteX0" fmla="*/ 11575 w 7646284"/>
              <a:gd name="connsiteY0" fmla="*/ 6350 h 6869575"/>
              <a:gd name="connsiteX1" fmla="*/ 493130 w 7646284"/>
              <a:gd name="connsiteY1" fmla="*/ 0 h 6869575"/>
              <a:gd name="connsiteX2" fmla="*/ 7646284 w 7646284"/>
              <a:gd name="connsiteY2" fmla="*/ 6869575 h 6869575"/>
              <a:gd name="connsiteX3" fmla="*/ 3286921 w 7646284"/>
              <a:gd name="connsiteY3" fmla="*/ 6859270 h 6869575"/>
              <a:gd name="connsiteX4" fmla="*/ 0 w 7646284"/>
              <a:gd name="connsiteY4" fmla="*/ 3537208 h 6869575"/>
              <a:gd name="connsiteX5" fmla="*/ 11575 w 7646284"/>
              <a:gd name="connsiteY5" fmla="*/ 6350 h 686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6284" h="6869575">
                <a:moveTo>
                  <a:pt x="11575" y="6350"/>
                </a:moveTo>
                <a:lnTo>
                  <a:pt x="493130" y="0"/>
                </a:lnTo>
                <a:lnTo>
                  <a:pt x="7646284" y="6869575"/>
                </a:lnTo>
                <a:lnTo>
                  <a:pt x="3286921" y="6859270"/>
                </a:lnTo>
                <a:cubicBezTo>
                  <a:pt x="1718840" y="5237753"/>
                  <a:pt x="2367023" y="5918699"/>
                  <a:pt x="0" y="3537208"/>
                </a:cubicBezTo>
                <a:cubicBezTo>
                  <a:pt x="3858" y="2815719"/>
                  <a:pt x="7717" y="727839"/>
                  <a:pt x="11575" y="6350"/>
                </a:cubicBezTo>
                <a:close/>
              </a:path>
            </a:pathLst>
          </a:custGeom>
        </p:spPr>
        <p:txBody>
          <a:bodyPr anchor="t"/>
          <a:lstStyle>
            <a:lvl1pPr marL="0" indent="0" algn="l">
              <a:buFontTx/>
              <a:buNone/>
              <a:defRPr sz="3000" b="0">
                <a:solidFill>
                  <a:schemeClr val="bg1">
                    <a:lumMod val="75000"/>
                  </a:schemeClr>
                </a:solidFill>
              </a:defRPr>
            </a:lvl1pPr>
          </a:lstStyle>
          <a:p>
            <a:endParaRPr lang="fr-FR" dirty="0"/>
          </a:p>
        </p:txBody>
      </p:sp>
      <p:sp>
        <p:nvSpPr>
          <p:cNvPr id="20" name="Espace réservé pour une image  19"/>
          <p:cNvSpPr>
            <a:spLocks noGrp="1"/>
          </p:cNvSpPr>
          <p:nvPr>
            <p:ph type="pic" sz="quarter" idx="14"/>
          </p:nvPr>
        </p:nvSpPr>
        <p:spPr>
          <a:xfrm>
            <a:off x="0" y="-3665"/>
            <a:ext cx="6948000" cy="6858980"/>
          </a:xfrm>
          <a:custGeom>
            <a:avLst/>
            <a:gdLst>
              <a:gd name="connsiteX0" fmla="*/ 0 w 6948000"/>
              <a:gd name="connsiteY0" fmla="*/ 0 h 6858000"/>
              <a:gd name="connsiteX1" fmla="*/ 6948000 w 6948000"/>
              <a:gd name="connsiteY1" fmla="*/ 0 h 6858000"/>
              <a:gd name="connsiteX2" fmla="*/ 6948000 w 6948000"/>
              <a:gd name="connsiteY2" fmla="*/ 6858000 h 6858000"/>
              <a:gd name="connsiteX3" fmla="*/ 0 w 6948000"/>
              <a:gd name="connsiteY3" fmla="*/ 6858000 h 6858000"/>
              <a:gd name="connsiteX4" fmla="*/ 0 w 6948000"/>
              <a:gd name="connsiteY4" fmla="*/ 0 h 6858000"/>
              <a:gd name="connsiteX0" fmla="*/ 0 w 6948000"/>
              <a:gd name="connsiteY0" fmla="*/ 0 h 6858000"/>
              <a:gd name="connsiteX1" fmla="*/ 6948000 w 6948000"/>
              <a:gd name="connsiteY1" fmla="*/ 0 h 6858000"/>
              <a:gd name="connsiteX2" fmla="*/ 257833 w 6948000"/>
              <a:gd name="connsiteY2" fmla="*/ 6834850 h 6858000"/>
              <a:gd name="connsiteX3" fmla="*/ 0 w 6948000"/>
              <a:gd name="connsiteY3" fmla="*/ 6858000 h 6858000"/>
              <a:gd name="connsiteX4" fmla="*/ 0 w 6948000"/>
              <a:gd name="connsiteY4" fmla="*/ 0 h 6858000"/>
              <a:gd name="connsiteX0" fmla="*/ 0 w 6948000"/>
              <a:gd name="connsiteY0" fmla="*/ 0 h 6865330"/>
              <a:gd name="connsiteX1" fmla="*/ 6948000 w 6948000"/>
              <a:gd name="connsiteY1" fmla="*/ 0 h 6865330"/>
              <a:gd name="connsiteX2" fmla="*/ 234973 w 6948000"/>
              <a:gd name="connsiteY2" fmla="*/ 6865330 h 6865330"/>
              <a:gd name="connsiteX3" fmla="*/ 0 w 6948000"/>
              <a:gd name="connsiteY3" fmla="*/ 6858000 h 6865330"/>
              <a:gd name="connsiteX4" fmla="*/ 0 w 6948000"/>
              <a:gd name="connsiteY4" fmla="*/ 0 h 6865330"/>
              <a:gd name="connsiteX0" fmla="*/ 2326511 w 6948000"/>
              <a:gd name="connsiteY0" fmla="*/ 0 h 6865330"/>
              <a:gd name="connsiteX1" fmla="*/ 6948000 w 6948000"/>
              <a:gd name="connsiteY1" fmla="*/ 0 h 6865330"/>
              <a:gd name="connsiteX2" fmla="*/ 234973 w 6948000"/>
              <a:gd name="connsiteY2" fmla="*/ 6865330 h 6865330"/>
              <a:gd name="connsiteX3" fmla="*/ 0 w 6948000"/>
              <a:gd name="connsiteY3" fmla="*/ 6858000 h 6865330"/>
              <a:gd name="connsiteX4" fmla="*/ 2326511 w 6948000"/>
              <a:gd name="connsiteY4" fmla="*/ 0 h 6865330"/>
              <a:gd name="connsiteX0" fmla="*/ 2326511 w 6948000"/>
              <a:gd name="connsiteY0" fmla="*/ 0 h 6865330"/>
              <a:gd name="connsiteX1" fmla="*/ 6948000 w 6948000"/>
              <a:gd name="connsiteY1" fmla="*/ 0 h 6865330"/>
              <a:gd name="connsiteX2" fmla="*/ 234973 w 6948000"/>
              <a:gd name="connsiteY2" fmla="*/ 6865330 h 6865330"/>
              <a:gd name="connsiteX3" fmla="*/ 0 w 6948000"/>
              <a:gd name="connsiteY3" fmla="*/ 6858000 h 6865330"/>
              <a:gd name="connsiteX4" fmla="*/ 787078 w 6948000"/>
              <a:gd name="connsiteY4" fmla="*/ 4502552 h 6865330"/>
              <a:gd name="connsiteX5" fmla="*/ 2326511 w 6948000"/>
              <a:gd name="connsiteY5" fmla="*/ 0 h 6865330"/>
              <a:gd name="connsiteX0" fmla="*/ 2326511 w 6948000"/>
              <a:gd name="connsiteY0" fmla="*/ 0 h 6865330"/>
              <a:gd name="connsiteX1" fmla="*/ 6948000 w 6948000"/>
              <a:gd name="connsiteY1" fmla="*/ 0 h 6865330"/>
              <a:gd name="connsiteX2" fmla="*/ 234973 w 6948000"/>
              <a:gd name="connsiteY2" fmla="*/ 6865330 h 6865330"/>
              <a:gd name="connsiteX3" fmla="*/ 0 w 6948000"/>
              <a:gd name="connsiteY3" fmla="*/ 6858000 h 6865330"/>
              <a:gd name="connsiteX4" fmla="*/ 0 w 6948000"/>
              <a:gd name="connsiteY4" fmla="*/ 4421529 h 6865330"/>
              <a:gd name="connsiteX5" fmla="*/ 2326511 w 6948000"/>
              <a:gd name="connsiteY5" fmla="*/ 0 h 6865330"/>
              <a:gd name="connsiteX0" fmla="*/ 2326511 w 6948000"/>
              <a:gd name="connsiteY0" fmla="*/ 0 h 6858980"/>
              <a:gd name="connsiteX1" fmla="*/ 6948000 w 6948000"/>
              <a:gd name="connsiteY1" fmla="*/ 0 h 6858980"/>
              <a:gd name="connsiteX2" fmla="*/ 234973 w 6948000"/>
              <a:gd name="connsiteY2" fmla="*/ 6858980 h 6858980"/>
              <a:gd name="connsiteX3" fmla="*/ 0 w 6948000"/>
              <a:gd name="connsiteY3" fmla="*/ 6858000 h 6858980"/>
              <a:gd name="connsiteX4" fmla="*/ 0 w 6948000"/>
              <a:gd name="connsiteY4" fmla="*/ 4421529 h 6858980"/>
              <a:gd name="connsiteX5" fmla="*/ 2326511 w 6948000"/>
              <a:gd name="connsiteY5" fmla="*/ 0 h 685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8000" h="6858980">
                <a:moveTo>
                  <a:pt x="2326511" y="0"/>
                </a:moveTo>
                <a:lnTo>
                  <a:pt x="6948000" y="0"/>
                </a:lnTo>
                <a:lnTo>
                  <a:pt x="234973" y="6858980"/>
                </a:lnTo>
                <a:lnTo>
                  <a:pt x="0" y="6858000"/>
                </a:lnTo>
                <a:lnTo>
                  <a:pt x="0" y="4421529"/>
                </a:lnTo>
                <a:lnTo>
                  <a:pt x="2326511" y="0"/>
                </a:lnTo>
                <a:close/>
              </a:path>
            </a:pathLst>
          </a:custGeom>
        </p:spPr>
        <p:txBody>
          <a:bodyPr/>
          <a:lstStyle>
            <a:lvl1pPr marL="0" indent="0" algn="r">
              <a:buFontTx/>
              <a:buNone/>
              <a:defRPr sz="3000" b="0">
                <a:solidFill>
                  <a:schemeClr val="bg1">
                    <a:lumMod val="75000"/>
                  </a:schemeClr>
                </a:solidFill>
              </a:defRPr>
            </a:lvl1pPr>
          </a:lstStyle>
          <a:p>
            <a:endParaRPr lang="fr-FR" dirty="0"/>
          </a:p>
        </p:txBody>
      </p:sp>
      <p:sp>
        <p:nvSpPr>
          <p:cNvPr id="4" name="Espace réservé du texte 3"/>
          <p:cNvSpPr>
            <a:spLocks noGrp="1"/>
          </p:cNvSpPr>
          <p:nvPr>
            <p:ph type="body" sz="quarter" idx="10" hasCustomPrompt="1"/>
          </p:nvPr>
        </p:nvSpPr>
        <p:spPr>
          <a:xfrm>
            <a:off x="6701903" y="1188000"/>
            <a:ext cx="4860000" cy="2215991"/>
          </a:xfrm>
          <a:prstGeom prst="rect">
            <a:avLst/>
          </a:prstGeom>
        </p:spPr>
        <p:txBody>
          <a:bodyPr lIns="0" tIns="0" rIns="0" bIns="0" anchor="b">
            <a:noAutofit/>
          </a:bodyPr>
          <a:lstStyle>
            <a:lvl1pPr marL="0" indent="0" algn="ctr">
              <a:spcBef>
                <a:spcPts val="0"/>
              </a:spcBef>
              <a:buFontTx/>
              <a:buNone/>
              <a:defRPr sz="4800">
                <a:solidFill>
                  <a:schemeClr val="accent2"/>
                </a:solidFill>
                <a:latin typeface="Arial Black" panose="020B0A04020102020204" pitchFamily="34" charset="0"/>
              </a:defRPr>
            </a:lvl1pPr>
            <a:lvl2pPr marL="0" indent="0" algn="ctr">
              <a:spcBef>
                <a:spcPts val="0"/>
              </a:spcBef>
              <a:buFontTx/>
              <a:buNone/>
              <a:defRPr sz="4800" i="1">
                <a:solidFill>
                  <a:schemeClr val="accent2"/>
                </a:solidFill>
                <a:latin typeface="Arial" panose="020B0604020202020204" pitchFamily="34" charset="0"/>
                <a:cs typeface="Arial" panose="020B0604020202020204" pitchFamily="34" charset="0"/>
              </a:defRPr>
            </a:lvl2pPr>
            <a:lvl3pPr marL="0" indent="0">
              <a:buFontTx/>
              <a:buNone/>
              <a:defRPr sz="4800">
                <a:solidFill>
                  <a:schemeClr val="accent2"/>
                </a:solidFill>
                <a:latin typeface="Arial" panose="020B0604020202020204" pitchFamily="34" charset="0"/>
                <a:cs typeface="Arial" panose="020B0604020202020204" pitchFamily="34" charset="0"/>
              </a:defRPr>
            </a:lvl3pPr>
            <a:lvl4pPr marL="0" indent="0">
              <a:buFontTx/>
              <a:buNone/>
              <a:defRPr sz="4800">
                <a:solidFill>
                  <a:schemeClr val="accent2"/>
                </a:solidFill>
                <a:latin typeface="Arial" panose="020B0604020202020204" pitchFamily="34" charset="0"/>
                <a:cs typeface="Arial" panose="020B0604020202020204" pitchFamily="34" charset="0"/>
              </a:defRPr>
            </a:lvl4pPr>
            <a:lvl5pPr marL="0" indent="0">
              <a:buFontTx/>
              <a:buNone/>
              <a:defRPr sz="4800">
                <a:solidFill>
                  <a:schemeClr val="accent2"/>
                </a:solidFill>
                <a:latin typeface="Arial" panose="020B0604020202020204" pitchFamily="34" charset="0"/>
                <a:cs typeface="Arial" panose="020B0604020202020204" pitchFamily="34" charset="0"/>
              </a:defRPr>
            </a:lvl5pPr>
          </a:lstStyle>
          <a:p>
            <a:pPr lvl="0"/>
            <a:r>
              <a:rPr lang="fr-FR" dirty="0"/>
              <a:t>Modifiez le titre</a:t>
            </a:r>
          </a:p>
          <a:p>
            <a:pPr lvl="1"/>
            <a:r>
              <a:rPr lang="fr-FR" dirty="0"/>
              <a:t>Deuxième niveau</a:t>
            </a:r>
          </a:p>
        </p:txBody>
      </p:sp>
      <p:cxnSp>
        <p:nvCxnSpPr>
          <p:cNvPr id="5" name="Connecteur droit 4">
            <a:extLst>
              <a:ext uri="{FF2B5EF4-FFF2-40B4-BE49-F238E27FC236}">
                <a16:creationId xmlns:a16="http://schemas.microsoft.com/office/drawing/2014/main" id="{379D93A7-2D3C-0B4A-880C-F62F29FC8AB7}"/>
              </a:ext>
            </a:extLst>
          </p:cNvPr>
          <p:cNvCxnSpPr>
            <a:cxnSpLocks/>
          </p:cNvCxnSpPr>
          <p:nvPr userDrawn="1"/>
        </p:nvCxnSpPr>
        <p:spPr>
          <a:xfrm>
            <a:off x="8524433" y="3825995"/>
            <a:ext cx="1214941" cy="0"/>
          </a:xfrm>
          <a:prstGeom prst="line">
            <a:avLst/>
          </a:prstGeom>
          <a:ln w="19050">
            <a:solidFill>
              <a:srgbClr val="211850"/>
            </a:solidFill>
          </a:ln>
        </p:spPr>
        <p:style>
          <a:lnRef idx="1">
            <a:schemeClr val="accent6"/>
          </a:lnRef>
          <a:fillRef idx="0">
            <a:schemeClr val="accent6"/>
          </a:fillRef>
          <a:effectRef idx="0">
            <a:schemeClr val="accent6"/>
          </a:effectRef>
          <a:fontRef idx="minor">
            <a:schemeClr val="tx1"/>
          </a:fontRef>
        </p:style>
      </p:cxnSp>
      <p:sp>
        <p:nvSpPr>
          <p:cNvPr id="8" name="Espace réservé du texte 7"/>
          <p:cNvSpPr>
            <a:spLocks noGrp="1"/>
          </p:cNvSpPr>
          <p:nvPr>
            <p:ph type="body" sz="quarter" idx="11" hasCustomPrompt="1"/>
          </p:nvPr>
        </p:nvSpPr>
        <p:spPr>
          <a:xfrm>
            <a:off x="6701903" y="4248000"/>
            <a:ext cx="4860000" cy="369332"/>
          </a:xfrm>
          <a:prstGeom prst="rect">
            <a:avLst/>
          </a:prstGeom>
        </p:spPr>
        <p:txBody>
          <a:bodyPr lIns="0" tIns="0" rIns="0" bIns="0">
            <a:noAutofit/>
          </a:bodyPr>
          <a:lstStyle>
            <a:lvl1pPr marL="0" indent="0" algn="ctr">
              <a:spcBef>
                <a:spcPts val="0"/>
              </a:spcBef>
              <a:buFontTx/>
              <a:buNone/>
              <a:defRPr sz="2400" b="0">
                <a:solidFill>
                  <a:schemeClr val="accent2"/>
                </a:solidFill>
              </a:defRPr>
            </a:lvl1pPr>
            <a:lvl2pPr marL="0" indent="0">
              <a:spcBef>
                <a:spcPts val="0"/>
              </a:spcBef>
              <a:buFontTx/>
              <a:buNone/>
              <a:defRPr sz="2400">
                <a:solidFill>
                  <a:schemeClr val="accent2"/>
                </a:solidFill>
              </a:defRPr>
            </a:lvl2pPr>
            <a:lvl3pPr marL="0" indent="0">
              <a:spcBef>
                <a:spcPts val="0"/>
              </a:spcBef>
              <a:buFontTx/>
              <a:buNone/>
              <a:defRPr sz="2400">
                <a:solidFill>
                  <a:schemeClr val="accent2"/>
                </a:solidFill>
              </a:defRPr>
            </a:lvl3pPr>
            <a:lvl4pPr marL="0" indent="0">
              <a:spcBef>
                <a:spcPts val="0"/>
              </a:spcBef>
              <a:buFontTx/>
              <a:buNone/>
              <a:defRPr sz="2400">
                <a:solidFill>
                  <a:schemeClr val="accent2"/>
                </a:solidFill>
              </a:defRPr>
            </a:lvl4pPr>
            <a:lvl5pPr marL="0" indent="0">
              <a:spcBef>
                <a:spcPts val="0"/>
              </a:spcBef>
              <a:buFontTx/>
              <a:buNone/>
              <a:defRPr sz="2400">
                <a:solidFill>
                  <a:schemeClr val="accent2"/>
                </a:solidFill>
              </a:defRPr>
            </a:lvl5pPr>
          </a:lstStyle>
          <a:p>
            <a:pPr lvl="0"/>
            <a:r>
              <a:rPr lang="fr-FR" dirty="0"/>
              <a:t>Date de l’étude</a:t>
            </a:r>
          </a:p>
        </p:txBody>
      </p:sp>
      <p:pic>
        <p:nvPicPr>
          <p:cNvPr id="13" name="Graphique 12">
            <a:extLst>
              <a:ext uri="{FF2B5EF4-FFF2-40B4-BE49-F238E27FC236}">
                <a16:creationId xmlns:a16="http://schemas.microsoft.com/office/drawing/2014/main" id="{9708B852-B828-4668-96D3-7D434063DE8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1027" y="6159754"/>
            <a:ext cx="1409127" cy="540000"/>
          </a:xfrm>
          <a:prstGeom prst="rect">
            <a:avLst/>
          </a:prstGeom>
        </p:spPr>
      </p:pic>
    </p:spTree>
    <p:extLst>
      <p:ext uri="{BB962C8B-B14F-4D97-AF65-F5344CB8AC3E}">
        <p14:creationId xmlns:p14="http://schemas.microsoft.com/office/powerpoint/2010/main" val="129636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age de titre 4">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Espace réservé du texte 3"/>
          <p:cNvSpPr>
            <a:spLocks noGrp="1"/>
          </p:cNvSpPr>
          <p:nvPr>
            <p:ph type="body" sz="quarter" idx="10" hasCustomPrompt="1"/>
          </p:nvPr>
        </p:nvSpPr>
        <p:spPr>
          <a:xfrm>
            <a:off x="611999" y="612000"/>
            <a:ext cx="4860000" cy="2215991"/>
          </a:xfrm>
          <a:prstGeom prst="rect">
            <a:avLst/>
          </a:prstGeom>
        </p:spPr>
        <p:txBody>
          <a:bodyPr lIns="0" tIns="0" rIns="0" bIns="0" anchor="b">
            <a:noAutofit/>
          </a:bodyPr>
          <a:lstStyle>
            <a:lvl1pPr marL="0" indent="0" algn="l">
              <a:spcBef>
                <a:spcPts val="0"/>
              </a:spcBef>
              <a:buFontTx/>
              <a:buNone/>
              <a:defRPr sz="4800">
                <a:solidFill>
                  <a:schemeClr val="accent2"/>
                </a:solidFill>
                <a:latin typeface="Arial Black" panose="020B0A04020102020204" pitchFamily="34" charset="0"/>
              </a:defRPr>
            </a:lvl1pPr>
            <a:lvl2pPr marL="0" indent="0" algn="l">
              <a:spcBef>
                <a:spcPts val="0"/>
              </a:spcBef>
              <a:buFontTx/>
              <a:buNone/>
              <a:defRPr sz="4800" i="1">
                <a:solidFill>
                  <a:schemeClr val="accent2"/>
                </a:solidFill>
                <a:latin typeface="Arial" panose="020B0604020202020204" pitchFamily="34" charset="0"/>
                <a:cs typeface="Arial" panose="020B0604020202020204" pitchFamily="34" charset="0"/>
              </a:defRPr>
            </a:lvl2pPr>
            <a:lvl3pPr marL="0" indent="0">
              <a:buFontTx/>
              <a:buNone/>
              <a:defRPr sz="4800">
                <a:solidFill>
                  <a:schemeClr val="accent2"/>
                </a:solidFill>
                <a:latin typeface="Arial" panose="020B0604020202020204" pitchFamily="34" charset="0"/>
                <a:cs typeface="Arial" panose="020B0604020202020204" pitchFamily="34" charset="0"/>
              </a:defRPr>
            </a:lvl3pPr>
            <a:lvl4pPr marL="0" indent="0">
              <a:buFontTx/>
              <a:buNone/>
              <a:defRPr sz="4800">
                <a:solidFill>
                  <a:schemeClr val="accent2"/>
                </a:solidFill>
                <a:latin typeface="Arial" panose="020B0604020202020204" pitchFamily="34" charset="0"/>
                <a:cs typeface="Arial" panose="020B0604020202020204" pitchFamily="34" charset="0"/>
              </a:defRPr>
            </a:lvl4pPr>
            <a:lvl5pPr marL="0" indent="0">
              <a:buFontTx/>
              <a:buNone/>
              <a:defRPr sz="4800">
                <a:solidFill>
                  <a:schemeClr val="accent2"/>
                </a:solidFill>
                <a:latin typeface="Arial" panose="020B0604020202020204" pitchFamily="34" charset="0"/>
                <a:cs typeface="Arial" panose="020B0604020202020204" pitchFamily="34" charset="0"/>
              </a:defRPr>
            </a:lvl5pPr>
          </a:lstStyle>
          <a:p>
            <a:pPr lvl="0"/>
            <a:r>
              <a:rPr lang="fr-FR" dirty="0"/>
              <a:t>Modifiez le titre</a:t>
            </a:r>
          </a:p>
          <a:p>
            <a:pPr lvl="1"/>
            <a:r>
              <a:rPr lang="fr-FR" dirty="0"/>
              <a:t>Deuxième niveau</a:t>
            </a:r>
          </a:p>
        </p:txBody>
      </p:sp>
      <p:cxnSp>
        <p:nvCxnSpPr>
          <p:cNvPr id="5" name="Connecteur droit 4">
            <a:extLst>
              <a:ext uri="{FF2B5EF4-FFF2-40B4-BE49-F238E27FC236}">
                <a16:creationId xmlns:a16="http://schemas.microsoft.com/office/drawing/2014/main" id="{379D93A7-2D3C-0B4A-880C-F62F29FC8AB7}"/>
              </a:ext>
            </a:extLst>
          </p:cNvPr>
          <p:cNvCxnSpPr>
            <a:cxnSpLocks/>
          </p:cNvCxnSpPr>
          <p:nvPr userDrawn="1"/>
        </p:nvCxnSpPr>
        <p:spPr>
          <a:xfrm>
            <a:off x="611999" y="3263433"/>
            <a:ext cx="1214941" cy="0"/>
          </a:xfrm>
          <a:prstGeom prst="line">
            <a:avLst/>
          </a:prstGeom>
          <a:ln w="19050">
            <a:solidFill>
              <a:srgbClr val="211850"/>
            </a:solidFill>
          </a:ln>
        </p:spPr>
        <p:style>
          <a:lnRef idx="1">
            <a:schemeClr val="accent6"/>
          </a:lnRef>
          <a:fillRef idx="0">
            <a:schemeClr val="accent6"/>
          </a:fillRef>
          <a:effectRef idx="0">
            <a:schemeClr val="accent6"/>
          </a:effectRef>
          <a:fontRef idx="minor">
            <a:schemeClr val="tx1"/>
          </a:fontRef>
        </p:style>
      </p:cxnSp>
      <p:sp>
        <p:nvSpPr>
          <p:cNvPr id="8" name="Espace réservé du texte 7"/>
          <p:cNvSpPr>
            <a:spLocks noGrp="1"/>
          </p:cNvSpPr>
          <p:nvPr>
            <p:ph type="body" sz="quarter" idx="11" hasCustomPrompt="1"/>
          </p:nvPr>
        </p:nvSpPr>
        <p:spPr>
          <a:xfrm>
            <a:off x="611999" y="3698875"/>
            <a:ext cx="4860000" cy="369332"/>
          </a:xfrm>
          <a:prstGeom prst="rect">
            <a:avLst/>
          </a:prstGeom>
        </p:spPr>
        <p:txBody>
          <a:bodyPr lIns="0" tIns="0" rIns="0" bIns="0">
            <a:noAutofit/>
          </a:bodyPr>
          <a:lstStyle>
            <a:lvl1pPr marL="0" indent="0" algn="l">
              <a:spcBef>
                <a:spcPts val="0"/>
              </a:spcBef>
              <a:buFontTx/>
              <a:buNone/>
              <a:defRPr sz="2400" b="0">
                <a:solidFill>
                  <a:schemeClr val="accent2"/>
                </a:solidFill>
              </a:defRPr>
            </a:lvl1pPr>
            <a:lvl2pPr marL="0" indent="0">
              <a:spcBef>
                <a:spcPts val="0"/>
              </a:spcBef>
              <a:buFontTx/>
              <a:buNone/>
              <a:defRPr sz="2400">
                <a:solidFill>
                  <a:schemeClr val="accent2"/>
                </a:solidFill>
              </a:defRPr>
            </a:lvl2pPr>
            <a:lvl3pPr marL="0" indent="0">
              <a:spcBef>
                <a:spcPts val="0"/>
              </a:spcBef>
              <a:buFontTx/>
              <a:buNone/>
              <a:defRPr sz="2400">
                <a:solidFill>
                  <a:schemeClr val="accent2"/>
                </a:solidFill>
              </a:defRPr>
            </a:lvl3pPr>
            <a:lvl4pPr marL="0" indent="0">
              <a:spcBef>
                <a:spcPts val="0"/>
              </a:spcBef>
              <a:buFontTx/>
              <a:buNone/>
              <a:defRPr sz="2400">
                <a:solidFill>
                  <a:schemeClr val="accent2"/>
                </a:solidFill>
              </a:defRPr>
            </a:lvl4pPr>
            <a:lvl5pPr marL="0" indent="0">
              <a:spcBef>
                <a:spcPts val="0"/>
              </a:spcBef>
              <a:buFontTx/>
              <a:buNone/>
              <a:defRPr sz="2400">
                <a:solidFill>
                  <a:schemeClr val="accent2"/>
                </a:solidFill>
              </a:defRPr>
            </a:lvl5pPr>
          </a:lstStyle>
          <a:p>
            <a:pPr lvl="0"/>
            <a:r>
              <a:rPr lang="fr-FR" dirty="0"/>
              <a:t>Date de l’étude</a:t>
            </a:r>
          </a:p>
        </p:txBody>
      </p:sp>
      <p:sp>
        <p:nvSpPr>
          <p:cNvPr id="6" name="Espace réservé pour une image  5"/>
          <p:cNvSpPr>
            <a:spLocks noGrp="1"/>
          </p:cNvSpPr>
          <p:nvPr>
            <p:ph type="pic" sz="quarter" idx="13"/>
          </p:nvPr>
        </p:nvSpPr>
        <p:spPr>
          <a:xfrm>
            <a:off x="6072000" y="0"/>
            <a:ext cx="6120000" cy="6858000"/>
          </a:xfrm>
          <a:prstGeom prst="rect">
            <a:avLst/>
          </a:prstGeom>
        </p:spPr>
        <p:txBody>
          <a:bodyPr anchor="ctr"/>
          <a:lstStyle>
            <a:lvl1pPr marL="0" indent="0" algn="ctr">
              <a:buFontTx/>
              <a:buNone/>
              <a:defRPr sz="3000" b="0">
                <a:solidFill>
                  <a:schemeClr val="bg1">
                    <a:lumMod val="75000"/>
                  </a:schemeClr>
                </a:solidFill>
              </a:defRPr>
            </a:lvl1pPr>
          </a:lstStyle>
          <a:p>
            <a:endParaRPr lang="fr-FR"/>
          </a:p>
        </p:txBody>
      </p:sp>
      <p:pic>
        <p:nvPicPr>
          <p:cNvPr id="10" name="Graphique 9">
            <a:extLst>
              <a:ext uri="{FF2B5EF4-FFF2-40B4-BE49-F238E27FC236}">
                <a16:creationId xmlns:a16="http://schemas.microsoft.com/office/drawing/2014/main" id="{992A1CA4-59B3-4FF7-8F93-4D5ACEB7E14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1999" y="5700310"/>
            <a:ext cx="1643982" cy="630000"/>
          </a:xfrm>
          <a:prstGeom prst="rect">
            <a:avLst/>
          </a:prstGeom>
        </p:spPr>
      </p:pic>
    </p:spTree>
    <p:extLst>
      <p:ext uri="{BB962C8B-B14F-4D97-AF65-F5344CB8AC3E}">
        <p14:creationId xmlns:p14="http://schemas.microsoft.com/office/powerpoint/2010/main" val="189025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0" y="0"/>
            <a:ext cx="4680000" cy="6858000"/>
          </a:xfrm>
        </p:spPr>
        <p:txBody>
          <a:bodyPr anchor="ctr"/>
          <a:lstStyle>
            <a:lvl1pPr algn="ctr">
              <a:defRPr sz="3000" b="0">
                <a:solidFill>
                  <a:schemeClr val="bg1">
                    <a:lumMod val="75000"/>
                  </a:schemeClr>
                </a:solidFill>
              </a:defRPr>
            </a:lvl1pPr>
          </a:lstStyle>
          <a:p>
            <a:endParaRPr lang="fr-FR"/>
          </a:p>
        </p:txBody>
      </p:sp>
      <p:sp>
        <p:nvSpPr>
          <p:cNvPr id="7" name="Espace réservé du texte 6"/>
          <p:cNvSpPr>
            <a:spLocks noGrp="1"/>
          </p:cNvSpPr>
          <p:nvPr>
            <p:ph type="body" sz="quarter" idx="11"/>
          </p:nvPr>
        </p:nvSpPr>
        <p:spPr>
          <a:xfrm>
            <a:off x="5916000" y="909000"/>
            <a:ext cx="5040000" cy="5040000"/>
          </a:xfrm>
        </p:spPr>
        <p:txBody>
          <a:bodyPr lIns="0" tIns="0" rIns="0" bIns="0" anchor="ctr"/>
          <a:lstStyle>
            <a:lvl1pPr marL="354013" indent="-354013">
              <a:spcBef>
                <a:spcPts val="0"/>
              </a:spcBef>
              <a:spcAft>
                <a:spcPts val="1200"/>
              </a:spcAft>
              <a:buClr>
                <a:schemeClr val="accent1"/>
              </a:buClr>
              <a:buSzPct val="150000"/>
              <a:buFont typeface="+mj-lt"/>
              <a:buAutoNum type="arabicPeriod"/>
              <a:defRPr sz="1700" i="0"/>
            </a:lvl1pPr>
            <a:lvl2pPr marL="533400" indent="-171450">
              <a:buClr>
                <a:schemeClr val="accent1"/>
              </a:buClr>
              <a:buFont typeface="+mj-lt"/>
              <a:buAutoNum type="alphaLcPeriod"/>
              <a:defRPr/>
            </a:lvl2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645119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mmaire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0" y="0"/>
            <a:ext cx="5832000" cy="6858000"/>
          </a:xfrm>
        </p:spPr>
        <p:txBody>
          <a:bodyPr anchor="ctr"/>
          <a:lstStyle>
            <a:lvl1pPr algn="ctr">
              <a:defRPr sz="3000" b="0">
                <a:solidFill>
                  <a:schemeClr val="bg1">
                    <a:lumMod val="75000"/>
                  </a:schemeClr>
                </a:solidFill>
              </a:defRPr>
            </a:lvl1pPr>
          </a:lstStyle>
          <a:p>
            <a:endParaRPr lang="fr-FR" dirty="0"/>
          </a:p>
        </p:txBody>
      </p:sp>
      <p:sp>
        <p:nvSpPr>
          <p:cNvPr id="7" name="Espace réservé du texte 6"/>
          <p:cNvSpPr>
            <a:spLocks noGrp="1"/>
          </p:cNvSpPr>
          <p:nvPr>
            <p:ph type="body" sz="quarter" idx="11"/>
          </p:nvPr>
        </p:nvSpPr>
        <p:spPr>
          <a:xfrm>
            <a:off x="5496319" y="2366671"/>
            <a:ext cx="5832000" cy="3240000"/>
          </a:xfrm>
        </p:spPr>
        <p:txBody>
          <a:bodyPr lIns="0" tIns="0" rIns="0" bIns="0" anchor="t"/>
          <a:lstStyle>
            <a:lvl1pPr marL="541338" indent="-541338">
              <a:spcBef>
                <a:spcPts val="0"/>
              </a:spcBef>
              <a:spcAft>
                <a:spcPts val="300"/>
              </a:spcAft>
              <a:buClr>
                <a:schemeClr val="accent2"/>
              </a:buClr>
              <a:buSzPct val="100000"/>
              <a:buFont typeface="+mj-lt"/>
              <a:buAutoNum type="arabicPeriod"/>
              <a:defRPr sz="1500" i="0"/>
            </a:lvl1pPr>
            <a:lvl2pPr marL="806450" indent="-265113">
              <a:spcAft>
                <a:spcPts val="300"/>
              </a:spcAft>
              <a:buClr>
                <a:schemeClr val="accent1"/>
              </a:buClr>
              <a:buFont typeface="+mj-lt"/>
              <a:buAutoNum type="alphaLcPeriod"/>
              <a:defRPr sz="1500"/>
            </a:lvl2pPr>
          </a:lstStyle>
          <a:p>
            <a:pPr lvl="0"/>
            <a:r>
              <a:rPr lang="fr-FR" dirty="0"/>
              <a:t>Modifiez les styles du texte du masque</a:t>
            </a:r>
          </a:p>
          <a:p>
            <a:pPr lvl="1"/>
            <a:r>
              <a:rPr lang="fr-FR" dirty="0"/>
              <a:t>Deuxième niveau</a:t>
            </a:r>
          </a:p>
        </p:txBody>
      </p:sp>
      <p:sp>
        <p:nvSpPr>
          <p:cNvPr id="3" name="Espace réservé du texte 2"/>
          <p:cNvSpPr>
            <a:spLocks noGrp="1"/>
          </p:cNvSpPr>
          <p:nvPr>
            <p:ph type="body" sz="quarter" idx="12" hasCustomPrompt="1"/>
          </p:nvPr>
        </p:nvSpPr>
        <p:spPr>
          <a:xfrm>
            <a:off x="5198795" y="1286671"/>
            <a:ext cx="6120000" cy="584775"/>
          </a:xfrm>
        </p:spPr>
        <p:txBody>
          <a:bodyPr lIns="0" tIns="0" rIns="0" bIns="0" anchor="ctr">
            <a:noAutofit/>
          </a:bodyPr>
          <a:lstStyle>
            <a:lvl1pPr>
              <a:defRPr sz="4400" cap="all" baseline="0">
                <a:latin typeface="Arial Black" panose="020B0A04020102020204" pitchFamily="34" charset="0"/>
                <a:cs typeface="Arial" panose="020B0604020202020204" pitchFamily="34" charset="0"/>
              </a:defRPr>
            </a:lvl1pPr>
          </a:lstStyle>
          <a:p>
            <a:pPr lvl="0"/>
            <a:r>
              <a:rPr lang="fr-FR" dirty="0"/>
              <a:t>sommaire</a:t>
            </a:r>
          </a:p>
        </p:txBody>
      </p:sp>
    </p:spTree>
    <p:extLst>
      <p:ext uri="{BB962C8B-B14F-4D97-AF65-F5344CB8AC3E}">
        <p14:creationId xmlns:p14="http://schemas.microsoft.com/office/powerpoint/2010/main" val="340601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itre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0" y="0"/>
            <a:ext cx="12192000" cy="2880000"/>
          </a:xfrm>
        </p:spPr>
        <p:txBody>
          <a:bodyPr anchor="ctr"/>
          <a:lstStyle>
            <a:lvl1pPr algn="ctr">
              <a:defRPr sz="3000" b="0">
                <a:solidFill>
                  <a:schemeClr val="bg1">
                    <a:lumMod val="75000"/>
                  </a:schemeClr>
                </a:solidFill>
              </a:defRPr>
            </a:lvl1pPr>
          </a:lstStyle>
          <a:p>
            <a:endParaRPr lang="fr-FR" dirty="0"/>
          </a:p>
        </p:txBody>
      </p:sp>
      <p:sp>
        <p:nvSpPr>
          <p:cNvPr id="7" name="Espace réservé du texte 6"/>
          <p:cNvSpPr>
            <a:spLocks noGrp="1"/>
          </p:cNvSpPr>
          <p:nvPr>
            <p:ph type="body" sz="quarter" idx="11"/>
          </p:nvPr>
        </p:nvSpPr>
        <p:spPr>
          <a:xfrm>
            <a:off x="696000" y="4860000"/>
            <a:ext cx="10800000" cy="1260000"/>
          </a:xfrm>
        </p:spPr>
        <p:txBody>
          <a:bodyPr lIns="0" tIns="0" rIns="0" bIns="0" anchor="t"/>
          <a:lstStyle>
            <a:lvl1pPr marL="0" indent="0" algn="ctr">
              <a:spcBef>
                <a:spcPts val="0"/>
              </a:spcBef>
              <a:spcAft>
                <a:spcPts val="300"/>
              </a:spcAft>
              <a:buClr>
                <a:schemeClr val="accent2"/>
              </a:buClr>
              <a:buSzPct val="100000"/>
              <a:buFontTx/>
              <a:buNone/>
              <a:defRPr sz="1300" i="0"/>
            </a:lvl1pPr>
            <a:lvl2pPr marL="0" indent="0" algn="ctr">
              <a:spcAft>
                <a:spcPts val="300"/>
              </a:spcAft>
              <a:buClr>
                <a:schemeClr val="accent1"/>
              </a:buClr>
              <a:buFontTx/>
              <a:buNone/>
              <a:defRPr sz="1300"/>
            </a:lvl2pPr>
          </a:lstStyle>
          <a:p>
            <a:pPr lvl="0"/>
            <a:r>
              <a:rPr lang="fr-FR" dirty="0"/>
              <a:t>Modifiez les styles du texte du masque</a:t>
            </a:r>
          </a:p>
          <a:p>
            <a:pPr lvl="1"/>
            <a:r>
              <a:rPr lang="fr-FR" dirty="0"/>
              <a:t>Deuxième niveau</a:t>
            </a:r>
          </a:p>
        </p:txBody>
      </p:sp>
      <p:sp>
        <p:nvSpPr>
          <p:cNvPr id="3" name="Espace réservé du texte 2"/>
          <p:cNvSpPr>
            <a:spLocks noGrp="1"/>
          </p:cNvSpPr>
          <p:nvPr>
            <p:ph type="body" sz="quarter" idx="12" hasCustomPrompt="1"/>
          </p:nvPr>
        </p:nvSpPr>
        <p:spPr>
          <a:xfrm>
            <a:off x="696000" y="3913834"/>
            <a:ext cx="10800000" cy="540000"/>
          </a:xfrm>
        </p:spPr>
        <p:txBody>
          <a:bodyPr lIns="0" tIns="0" rIns="0" bIns="0" anchor="t">
            <a:noAutofit/>
          </a:bodyPr>
          <a:lstStyle>
            <a:lvl1pPr algn="ctr">
              <a:spcAft>
                <a:spcPts val="0"/>
              </a:spcAft>
              <a:defRPr sz="3200" cap="all" baseline="0">
                <a:latin typeface="Arial Black" panose="020B0A04020102020204" pitchFamily="34" charset="0"/>
                <a:cs typeface="Arial" panose="020B0604020202020204" pitchFamily="34" charset="0"/>
              </a:defRPr>
            </a:lvl1pPr>
            <a:lvl2pPr algn="ctr">
              <a:spcAft>
                <a:spcPts val="0"/>
              </a:spcAft>
              <a:defRPr sz="3200" cap="all" baseline="0">
                <a:solidFill>
                  <a:schemeClr val="bg1">
                    <a:lumMod val="75000"/>
                  </a:schemeClr>
                </a:solidFill>
                <a:latin typeface="Arial Black" panose="020B0A04020102020204" pitchFamily="34" charset="0"/>
              </a:defRPr>
            </a:lvl2pPr>
          </a:lstStyle>
          <a:p>
            <a:pPr lvl="0"/>
            <a:r>
              <a:rPr lang="fr-FR" dirty="0"/>
              <a:t>Chapitre niveau 1</a:t>
            </a:r>
          </a:p>
          <a:p>
            <a:pPr lvl="1"/>
            <a:r>
              <a:rPr lang="fr-FR" dirty="0"/>
              <a:t>Sous-Chapitre deuxième niveau </a:t>
            </a:r>
          </a:p>
        </p:txBody>
      </p:sp>
      <p:sp>
        <p:nvSpPr>
          <p:cNvPr id="8" name="Espace réservé du texte 7"/>
          <p:cNvSpPr>
            <a:spLocks noGrp="1" noChangeAspect="1"/>
          </p:cNvSpPr>
          <p:nvPr>
            <p:ph type="body" sz="quarter" idx="13" hasCustomPrompt="1"/>
          </p:nvPr>
        </p:nvSpPr>
        <p:spPr>
          <a:xfrm>
            <a:off x="5322000" y="2128294"/>
            <a:ext cx="1548000" cy="1548000"/>
          </a:xfrm>
          <a:prstGeom prst="ellipse">
            <a:avLst/>
          </a:prstGeom>
          <a:solidFill>
            <a:schemeClr val="bg1"/>
          </a:solidFill>
          <a:ln>
            <a:solidFill>
              <a:schemeClr val="bg1"/>
            </a:solidFill>
          </a:ln>
          <a:effectLst>
            <a:outerShdw blurRad="127000" dist="76200" dir="5400000" algn="tl" rotWithShape="0">
              <a:prstClr val="black">
                <a:alpha val="10000"/>
              </a:prstClr>
            </a:outerShdw>
          </a:effectLst>
        </p:spPr>
        <p:txBody>
          <a:bodyPr wrap="none" anchor="ctr"/>
          <a:lstStyle>
            <a:lvl1pPr algn="ctr">
              <a:spcAft>
                <a:spcPts val="0"/>
              </a:spcAft>
              <a:buFontTx/>
              <a:buNone/>
              <a:defRPr lang="fr-FR" sz="4800" b="1" i="0" kern="1200" dirty="0" smtClean="0">
                <a:solidFill>
                  <a:schemeClr val="accent1"/>
                </a:solidFill>
                <a:latin typeface="Arial"/>
                <a:ea typeface="+mn-ea"/>
                <a:cs typeface="Arial"/>
              </a:defRPr>
            </a:lvl1pPr>
            <a:lvl2pPr algn="ctr">
              <a:buFontTx/>
              <a:buNone/>
              <a:defRPr lang="fr-FR" sz="1400" b="1" i="0" kern="1200" dirty="0" smtClean="0">
                <a:solidFill>
                  <a:schemeClr val="accent1"/>
                </a:solidFill>
                <a:latin typeface="Arial"/>
                <a:ea typeface="+mn-ea"/>
                <a:cs typeface="Arial"/>
              </a:defRPr>
            </a:lvl2pPr>
            <a:lvl3pPr marL="0" indent="0" algn="ctr">
              <a:buFontTx/>
              <a:buNone/>
              <a:defRPr lang="fr-FR" sz="1400" b="1" i="0" kern="1200" dirty="0" smtClean="0">
                <a:solidFill>
                  <a:schemeClr val="accent1"/>
                </a:solidFill>
                <a:latin typeface="Arial"/>
                <a:ea typeface="+mn-ea"/>
                <a:cs typeface="Arial"/>
              </a:defRPr>
            </a:lvl3pPr>
            <a:lvl4pPr marL="0" indent="0" algn="ctr">
              <a:buFontTx/>
              <a:buNone/>
              <a:defRPr lang="fr-FR" sz="1400" b="1" i="0" kern="1200" dirty="0" smtClean="0">
                <a:solidFill>
                  <a:schemeClr val="accent1"/>
                </a:solidFill>
                <a:latin typeface="Arial"/>
                <a:ea typeface="+mn-ea"/>
                <a:cs typeface="Arial"/>
              </a:defRPr>
            </a:lvl4pPr>
            <a:lvl5pPr marL="0" indent="0" algn="ctr">
              <a:buFontTx/>
              <a:buNone/>
              <a:defRPr lang="fr-FR" sz="1400" b="1" i="0" kern="1200" dirty="0">
                <a:solidFill>
                  <a:schemeClr val="accent1"/>
                </a:solidFill>
                <a:latin typeface="Arial"/>
                <a:ea typeface="+mn-ea"/>
                <a:cs typeface="Arial"/>
              </a:defRPr>
            </a:lvl5pPr>
          </a:lstStyle>
          <a:p>
            <a:pPr lvl="0"/>
            <a:r>
              <a:rPr lang="fr-FR" dirty="0"/>
              <a:t>NO</a:t>
            </a:r>
          </a:p>
        </p:txBody>
      </p:sp>
    </p:spTree>
    <p:extLst>
      <p:ext uri="{BB962C8B-B14F-4D97-AF65-F5344CB8AC3E}">
        <p14:creationId xmlns:p14="http://schemas.microsoft.com/office/powerpoint/2010/main" val="22231020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696000" y="360000"/>
            <a:ext cx="10800000" cy="432000"/>
          </a:xfrm>
          <a:prstGeom prst="rect">
            <a:avLst/>
          </a:prstGeom>
        </p:spPr>
        <p:txBody>
          <a:bodyPr vert="horz" lIns="91440" tIns="45720" rIns="91440" bIns="45720" rtlCol="0" anchor="t">
            <a:noAutofit/>
          </a:bodyPr>
          <a:lstStyle/>
          <a:p>
            <a:r>
              <a:rPr lang="fr-FR" dirty="0"/>
              <a:t>Modifiez le style du titre</a:t>
            </a:r>
          </a:p>
        </p:txBody>
      </p:sp>
      <p:sp>
        <p:nvSpPr>
          <p:cNvPr id="8" name="Espace réservé du texte 7"/>
          <p:cNvSpPr>
            <a:spLocks noGrp="1"/>
          </p:cNvSpPr>
          <p:nvPr>
            <p:ph type="body" idx="1"/>
          </p:nvPr>
        </p:nvSpPr>
        <p:spPr>
          <a:xfrm>
            <a:off x="696000" y="1800000"/>
            <a:ext cx="10800000" cy="4626000"/>
          </a:xfrm>
          <a:prstGeom prst="rect">
            <a:avLst/>
          </a:prstGeom>
        </p:spPr>
        <p:txBody>
          <a:bodyPr vert="horz" lIns="91440" tIns="45720" rIns="91440" bIns="4572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Rectangle 13"/>
          <p:cNvSpPr/>
          <p:nvPr userDrawn="1"/>
        </p:nvSpPr>
        <p:spPr>
          <a:xfrm>
            <a:off x="11472000" y="6426000"/>
            <a:ext cx="720000" cy="43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userDrawn="1"/>
        </p:nvSpPr>
        <p:spPr>
          <a:xfrm>
            <a:off x="11624251" y="6518890"/>
            <a:ext cx="415498" cy="246221"/>
          </a:xfrm>
          <a:prstGeom prst="rect">
            <a:avLst/>
          </a:prstGeom>
          <a:noFill/>
        </p:spPr>
        <p:txBody>
          <a:bodyPr wrap="none" rtlCol="0">
            <a:noAutofit/>
          </a:bodyPr>
          <a:lstStyle/>
          <a:p>
            <a:pPr algn="ctr"/>
            <a:fld id="{6EDA05D2-CFD6-48A9-80CA-B5BB9E92CA4D}" type="slidenum">
              <a:rPr lang="fr-FR" sz="1000" smtClean="0">
                <a:solidFill>
                  <a:schemeClr val="accent1"/>
                </a:solidFill>
                <a:latin typeface="Arial" panose="020B0604020202020204" pitchFamily="34" charset="0"/>
                <a:cs typeface="Arial" panose="020B0604020202020204" pitchFamily="34" charset="0"/>
              </a:rPr>
              <a:pPr algn="ctr"/>
              <a:t>‹N°›</a:t>
            </a:fld>
            <a:endParaRPr lang="fr-FR" sz="1000" dirty="0">
              <a:solidFill>
                <a:schemeClr val="accent1"/>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0BC82A7D-C7FA-4D19-9CA3-667935971A5D}"/>
              </a:ext>
            </a:extLst>
          </p:cNvPr>
          <p:cNvSpPr txBox="1"/>
          <p:nvPr userDrawn="1"/>
        </p:nvSpPr>
        <p:spPr>
          <a:xfrm>
            <a:off x="8178327" y="6518890"/>
            <a:ext cx="3217548" cy="246221"/>
          </a:xfrm>
          <a:prstGeom prst="rect">
            <a:avLst/>
          </a:prstGeom>
          <a:noFill/>
        </p:spPr>
        <p:txBody>
          <a:bodyPr wrap="none" rtlCol="0">
            <a:spAutoFit/>
          </a:bodyPr>
          <a:lstStyle/>
          <a:p>
            <a:pPr algn="r"/>
            <a:r>
              <a:rPr lang="fr-FR" sz="1000" dirty="0">
                <a:solidFill>
                  <a:schemeClr val="accent1"/>
                </a:solidFill>
              </a:rPr>
              <a:t>Les Français, l’alcool et la conduite – Décembre 2021</a:t>
            </a:r>
          </a:p>
        </p:txBody>
      </p:sp>
    </p:spTree>
    <p:extLst>
      <p:ext uri="{BB962C8B-B14F-4D97-AF65-F5344CB8AC3E}">
        <p14:creationId xmlns:p14="http://schemas.microsoft.com/office/powerpoint/2010/main" val="3670370010"/>
      </p:ext>
    </p:extLst>
  </p:cSld>
  <p:clrMap bg1="lt1" tx1="dk1" bg2="lt2" tx2="dk2" accent1="accent1" accent2="accent2" accent3="accent3" accent4="accent4" accent5="accent5" accent6="accent6" hlink="hlink" folHlink="folHlink"/>
  <p:sldLayoutIdLst>
    <p:sldLayoutId id="2147483692" r:id="rId1"/>
    <p:sldLayoutId id="2147483750" r:id="rId2"/>
    <p:sldLayoutId id="2147483695" r:id="rId3"/>
    <p:sldLayoutId id="2147483694" r:id="rId4"/>
    <p:sldLayoutId id="2147483696" r:id="rId5"/>
    <p:sldLayoutId id="2147483697" r:id="rId6"/>
    <p:sldLayoutId id="2147483698" r:id="rId7"/>
    <p:sldLayoutId id="2147483699" r:id="rId8"/>
    <p:sldLayoutId id="2147483701" r:id="rId9"/>
    <p:sldLayoutId id="2147483702" r:id="rId10"/>
    <p:sldLayoutId id="2147483746" r:id="rId11"/>
    <p:sldLayoutId id="2147483706" r:id="rId12"/>
    <p:sldLayoutId id="2147483707" r:id="rId13"/>
    <p:sldLayoutId id="2147483711" r:id="rId14"/>
    <p:sldLayoutId id="2147483712" r:id="rId15"/>
    <p:sldLayoutId id="2147483714" r:id="rId16"/>
    <p:sldLayoutId id="2147483716" r:id="rId17"/>
    <p:sldLayoutId id="2147483717" r:id="rId18"/>
    <p:sldLayoutId id="2147483721" r:id="rId19"/>
    <p:sldLayoutId id="2147483734" r:id="rId20"/>
    <p:sldLayoutId id="2147483727" r:id="rId21"/>
    <p:sldLayoutId id="2147483732" r:id="rId22"/>
    <p:sldLayoutId id="2147483744" r:id="rId23"/>
    <p:sldLayoutId id="2147483745" r:id="rId24"/>
    <p:sldLayoutId id="2147483713" r:id="rId25"/>
    <p:sldLayoutId id="2147483726" r:id="rId26"/>
    <p:sldLayoutId id="2147483735" r:id="rId27"/>
    <p:sldLayoutId id="2147483720" r:id="rId28"/>
    <p:sldLayoutId id="2147483737" r:id="rId29"/>
    <p:sldLayoutId id="2147483718" r:id="rId30"/>
    <p:sldLayoutId id="2147483719" r:id="rId31"/>
    <p:sldLayoutId id="2147483733" r:id="rId32"/>
    <p:sldLayoutId id="2147483723" r:id="rId33"/>
    <p:sldLayoutId id="2147483741" r:id="rId34"/>
    <p:sldLayoutId id="2147483747" r:id="rId35"/>
    <p:sldLayoutId id="2147483742" r:id="rId36"/>
    <p:sldLayoutId id="2147483748" r:id="rId37"/>
    <p:sldLayoutId id="2147483708" r:id="rId38"/>
    <p:sldLayoutId id="2147483709" r:id="rId39"/>
    <p:sldLayoutId id="2147483743" r:id="rId40"/>
    <p:sldLayoutId id="2147483730" r:id="rId41"/>
  </p:sldLayoutIdLst>
  <p:hf sldNum="0" hdr="0" ftr="0" dt="0"/>
  <p:txStyles>
    <p:titleStyle>
      <a:lvl1pPr algn="l" defTabSz="609570" rtl="0" eaLnBrk="1" latinLnBrk="0" hangingPunct="1">
        <a:spcBef>
          <a:spcPct val="0"/>
        </a:spcBef>
        <a:buNone/>
        <a:defRPr sz="2400" b="0" kern="1200" cap="all" baseline="0">
          <a:solidFill>
            <a:schemeClr val="accent2"/>
          </a:solidFill>
          <a:latin typeface="Arial Black" panose="020B0A04020102020204" pitchFamily="34" charset="0"/>
          <a:ea typeface="+mj-ea"/>
          <a:cs typeface="Arial"/>
        </a:defRPr>
      </a:lvl1pPr>
    </p:titleStyle>
    <p:bodyStyle>
      <a:lvl1pPr marL="0" indent="0" algn="just" defTabSz="609570" rtl="0" eaLnBrk="1" latinLnBrk="0" hangingPunct="1">
        <a:spcBef>
          <a:spcPts val="0"/>
        </a:spcBef>
        <a:spcAft>
          <a:spcPts val="600"/>
        </a:spcAft>
        <a:buClr>
          <a:schemeClr val="accent3"/>
        </a:buClr>
        <a:buFontTx/>
        <a:buNone/>
        <a:defRPr sz="1400" b="1" kern="1200">
          <a:solidFill>
            <a:schemeClr val="accent2"/>
          </a:solidFill>
          <a:latin typeface="Arial"/>
          <a:ea typeface="+mn-ea"/>
          <a:cs typeface="Arial"/>
        </a:defRPr>
      </a:lvl1pPr>
      <a:lvl2pPr marL="0" indent="0" algn="just" defTabSz="609570" rtl="0" eaLnBrk="1" latinLnBrk="0" hangingPunct="1">
        <a:spcBef>
          <a:spcPts val="0"/>
        </a:spcBef>
        <a:spcAft>
          <a:spcPts val="600"/>
        </a:spcAft>
        <a:buFontTx/>
        <a:buNone/>
        <a:defRPr sz="1200" kern="1200">
          <a:solidFill>
            <a:schemeClr val="accent2"/>
          </a:solidFill>
          <a:latin typeface="Arial"/>
          <a:ea typeface="+mn-ea"/>
          <a:cs typeface="Arial"/>
        </a:defRPr>
      </a:lvl2pPr>
      <a:lvl3pPr marL="357188" indent="-179388" algn="just" defTabSz="609570" rtl="0" eaLnBrk="1" latinLnBrk="0" hangingPunct="1">
        <a:spcBef>
          <a:spcPts val="0"/>
        </a:spcBef>
        <a:spcAft>
          <a:spcPts val="600"/>
        </a:spcAft>
        <a:buClr>
          <a:schemeClr val="accent1"/>
        </a:buClr>
        <a:buSzPct val="100000"/>
        <a:buFont typeface="Arial" panose="020B0604020202020204" pitchFamily="34" charset="0"/>
        <a:buChar char="•"/>
        <a:defRPr sz="1200" kern="1200">
          <a:solidFill>
            <a:schemeClr val="accent2"/>
          </a:solidFill>
          <a:latin typeface="Arial"/>
          <a:ea typeface="+mn-ea"/>
          <a:cs typeface="Arial"/>
        </a:defRPr>
      </a:lvl3pPr>
      <a:lvl4pPr marL="357188" indent="-179388" algn="just" defTabSz="609570" rtl="0" eaLnBrk="1" latinLnBrk="0" hangingPunct="1">
        <a:spcBef>
          <a:spcPts val="0"/>
        </a:spcBef>
        <a:spcAft>
          <a:spcPts val="600"/>
        </a:spcAft>
        <a:buFont typeface="Arial" panose="020B0604020202020204" pitchFamily="34" charset="0"/>
        <a:buChar char="•"/>
        <a:defRPr sz="1200" kern="1200">
          <a:solidFill>
            <a:schemeClr val="accent2"/>
          </a:solidFill>
          <a:latin typeface="Arial"/>
          <a:ea typeface="+mn-ea"/>
          <a:cs typeface="Arial"/>
        </a:defRPr>
      </a:lvl4pPr>
      <a:lvl5pPr marL="357188" indent="-179388" algn="just" defTabSz="609570" rtl="0" eaLnBrk="1" latinLnBrk="0" hangingPunct="1">
        <a:spcBef>
          <a:spcPts val="0"/>
        </a:spcBef>
        <a:spcAft>
          <a:spcPts val="1200"/>
        </a:spcAft>
        <a:buClr>
          <a:schemeClr val="accent2"/>
        </a:buClr>
        <a:buFont typeface="Arial" panose="020B0604020202020204" pitchFamily="34" charset="0"/>
        <a:buChar char="«"/>
        <a:defRPr sz="1000" i="1" kern="1200">
          <a:solidFill>
            <a:schemeClr val="accent2"/>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3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chart" Target="../charts/chart1.xml"/><Relationship Id="rId16" Type="http://schemas.openxmlformats.org/officeDocument/2006/relationships/image" Target="../media/image50.svg"/><Relationship Id="rId1" Type="http://schemas.openxmlformats.org/officeDocument/2006/relationships/slideLayout" Target="../slideLayouts/slideLayout34.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svg"/><Relationship Id="rId19" Type="http://schemas.openxmlformats.org/officeDocument/2006/relationships/chart" Target="../charts/chart2.xml"/><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hart" Target="../charts/chart7.xml"/><Relationship Id="rId1" Type="http://schemas.openxmlformats.org/officeDocument/2006/relationships/slideLayout" Target="../slideLayouts/slideLayout34.xml"/><Relationship Id="rId6" Type="http://schemas.openxmlformats.org/officeDocument/2006/relationships/image" Target="../media/image25.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8.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hart" Target="../charts/chart9.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hart" Target="../charts/chart12.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3.xml"/><Relationship Id="rId1" Type="http://schemas.openxmlformats.org/officeDocument/2006/relationships/slideLayout" Target="../slideLayouts/slideLayout34.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34.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hart" Target="../charts/chart17.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hart" Target="../charts/chart18.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35.xml"/><Relationship Id="rId6" Type="http://schemas.openxmlformats.org/officeDocument/2006/relationships/image" Target="../media/image25.png"/><Relationship Id="rId5" Type="http://schemas.openxmlformats.org/officeDocument/2006/relationships/image" Target="../media/image32.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chart" Target="../charts/chart22.xml"/><Relationship Id="rId7" Type="http://schemas.openxmlformats.org/officeDocument/2006/relationships/chart" Target="../charts/chart26.xml"/><Relationship Id="rId2" Type="http://schemas.openxmlformats.org/officeDocument/2006/relationships/chart" Target="../charts/chart21.xml"/><Relationship Id="rId1" Type="http://schemas.openxmlformats.org/officeDocument/2006/relationships/slideLayout" Target="../slideLayouts/slideLayout34.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 Id="rId9" Type="http://schemas.openxmlformats.org/officeDocument/2006/relationships/chart" Target="../charts/chart28.xml"/></Relationships>
</file>

<file path=ppt/slides/_rels/slide41.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chart" Target="../charts/chart29.xml"/><Relationship Id="rId1" Type="http://schemas.openxmlformats.org/officeDocument/2006/relationships/slideLayout" Target="../slideLayouts/slideLayout34.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 Id="rId9" Type="http://schemas.openxmlformats.org/officeDocument/2006/relationships/chart" Target="../charts/chart36.xml"/></Relationships>
</file>

<file path=ppt/slides/_rels/slide4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40.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34.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4.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54391DC2-5567-4A10-8CB6-655024D621E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9534" r="29534"/>
          <a:stretch/>
        </p:blipFill>
        <p:spPr>
          <a:xfrm flipH="1">
            <a:off x="5999163" y="0"/>
            <a:ext cx="4208462" cy="6858000"/>
          </a:xfrm>
        </p:spPr>
      </p:pic>
      <p:sp>
        <p:nvSpPr>
          <p:cNvPr id="2" name="Espace réservé du texte 1"/>
          <p:cNvSpPr>
            <a:spLocks noGrp="1"/>
          </p:cNvSpPr>
          <p:nvPr>
            <p:ph type="body" sz="quarter" idx="10"/>
          </p:nvPr>
        </p:nvSpPr>
        <p:spPr>
          <a:xfrm>
            <a:off x="611999" y="1491894"/>
            <a:ext cx="4860000" cy="2215991"/>
          </a:xfrm>
        </p:spPr>
        <p:txBody>
          <a:bodyPr/>
          <a:lstStyle/>
          <a:p>
            <a:r>
              <a:rPr lang="fr-FR" sz="4000" dirty="0"/>
              <a:t>Les Français, </a:t>
            </a:r>
            <a:br>
              <a:rPr lang="fr-FR" sz="4000" dirty="0"/>
            </a:br>
            <a:r>
              <a:rPr lang="fr-FR" sz="4000" dirty="0"/>
              <a:t>le réveillon du nouvel an et l’alcool au volant</a:t>
            </a:r>
          </a:p>
        </p:txBody>
      </p:sp>
      <p:sp>
        <p:nvSpPr>
          <p:cNvPr id="3" name="Espace réservé du texte 2"/>
          <p:cNvSpPr>
            <a:spLocks noGrp="1"/>
          </p:cNvSpPr>
          <p:nvPr>
            <p:ph type="body" sz="quarter" idx="11"/>
          </p:nvPr>
        </p:nvSpPr>
        <p:spPr>
          <a:xfrm>
            <a:off x="611999" y="4578769"/>
            <a:ext cx="4860000" cy="369332"/>
          </a:xfrm>
        </p:spPr>
        <p:txBody>
          <a:bodyPr/>
          <a:lstStyle/>
          <a:p>
            <a:r>
              <a:rPr lang="fr-FR" sz="2400" b="1" dirty="0"/>
              <a:t>Enquête nationale</a:t>
            </a:r>
            <a:br>
              <a:rPr lang="fr-FR" sz="2400" dirty="0"/>
            </a:br>
            <a:r>
              <a:rPr lang="fr-FR" sz="2400" dirty="0"/>
              <a:t>Décembre 2021</a:t>
            </a:r>
          </a:p>
        </p:txBody>
      </p:sp>
      <p:sp>
        <p:nvSpPr>
          <p:cNvPr id="4" name="ZoneTexte 3">
            <a:extLst>
              <a:ext uri="{FF2B5EF4-FFF2-40B4-BE49-F238E27FC236}">
                <a16:creationId xmlns:a16="http://schemas.microsoft.com/office/drawing/2014/main" id="{E24FA706-4645-5440-9D61-808ED8A08087}"/>
              </a:ext>
            </a:extLst>
          </p:cNvPr>
          <p:cNvSpPr txBox="1"/>
          <p:nvPr/>
        </p:nvSpPr>
        <p:spPr>
          <a:xfrm>
            <a:off x="-367748" y="5645426"/>
            <a:ext cx="184731" cy="369332"/>
          </a:xfrm>
          <a:prstGeom prst="rect">
            <a:avLst/>
          </a:prstGeom>
          <a:noFill/>
        </p:spPr>
        <p:txBody>
          <a:bodyPr wrap="none" rtlCol="0">
            <a:spAutoFit/>
          </a:bodyPr>
          <a:lstStyle/>
          <a:p>
            <a:endParaRPr lang="fr-FR"/>
          </a:p>
        </p:txBody>
      </p:sp>
      <p:pic>
        <p:nvPicPr>
          <p:cNvPr id="15" name="Espace réservé pour une image  14">
            <a:extLst>
              <a:ext uri="{FF2B5EF4-FFF2-40B4-BE49-F238E27FC236}">
                <a16:creationId xmlns:a16="http://schemas.microsoft.com/office/drawing/2014/main" id="{865317DA-1E7F-4AF7-B591-6473466AACF7}"/>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l="9632" r="57672"/>
          <a:stretch/>
        </p:blipFill>
        <p:spPr>
          <a:xfrm flipH="1">
            <a:off x="8838086" y="0"/>
            <a:ext cx="3361534" cy="6858000"/>
          </a:xfrm>
        </p:spPr>
      </p:pic>
      <p:pic>
        <p:nvPicPr>
          <p:cNvPr id="9" name="Image 8">
            <a:extLst>
              <a:ext uri="{FF2B5EF4-FFF2-40B4-BE49-F238E27FC236}">
                <a16:creationId xmlns:a16="http://schemas.microsoft.com/office/drawing/2014/main" id="{7A86E2A5-BA91-4312-BA27-879FF7833E7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26260" y="5473520"/>
            <a:ext cx="1374009" cy="690930"/>
          </a:xfrm>
          <a:prstGeom prst="rect">
            <a:avLst/>
          </a:prstGeom>
        </p:spPr>
      </p:pic>
      <p:pic>
        <p:nvPicPr>
          <p:cNvPr id="12" name="Image 11">
            <a:extLst>
              <a:ext uri="{FF2B5EF4-FFF2-40B4-BE49-F238E27FC236}">
                <a16:creationId xmlns:a16="http://schemas.microsoft.com/office/drawing/2014/main" id="{17D9AAFA-5841-4091-8285-B5680FDBE78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3106" y="5435321"/>
            <a:ext cx="1548123" cy="767088"/>
          </a:xfrm>
          <a:prstGeom prst="rect">
            <a:avLst/>
          </a:prstGeom>
        </p:spPr>
      </p:pic>
    </p:spTree>
    <p:extLst>
      <p:ext uri="{BB962C8B-B14F-4D97-AF65-F5344CB8AC3E}">
        <p14:creationId xmlns:p14="http://schemas.microsoft.com/office/powerpoint/2010/main" val="226200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3A57BB-C50E-43A3-AFFE-318C3A4207CC}"/>
              </a:ext>
            </a:extLst>
          </p:cNvPr>
          <p:cNvSpPr>
            <a:spLocks noGrp="1"/>
          </p:cNvSpPr>
          <p:nvPr>
            <p:ph type="title"/>
          </p:nvPr>
        </p:nvSpPr>
        <p:spPr/>
        <p:txBody>
          <a:bodyPr/>
          <a:lstStyle/>
          <a:p>
            <a:r>
              <a:rPr lang="fr-FR" dirty="0"/>
              <a:t>Les déplacements lors de la soirée du nouvel an</a:t>
            </a:r>
            <a:r>
              <a:rPr lang="fr-FR" dirty="0">
                <a:solidFill>
                  <a:schemeClr val="accent1"/>
                </a:solidFill>
              </a:rPr>
              <a:t>.</a:t>
            </a:r>
            <a:br>
              <a:rPr lang="fr-FR" dirty="0">
                <a:solidFill>
                  <a:schemeClr val="accent1"/>
                </a:solidFill>
              </a:rPr>
            </a:br>
            <a:endParaRPr lang="fr-FR" dirty="0">
              <a:solidFill>
                <a:schemeClr val="accent1"/>
              </a:solidFill>
            </a:endParaRPr>
          </a:p>
        </p:txBody>
      </p:sp>
      <p:sp>
        <p:nvSpPr>
          <p:cNvPr id="3" name="Espace réservé du texte 2">
            <a:extLst>
              <a:ext uri="{FF2B5EF4-FFF2-40B4-BE49-F238E27FC236}">
                <a16:creationId xmlns:a16="http://schemas.microsoft.com/office/drawing/2014/main" id="{62574437-59F9-4643-A9F1-8D6A27F4D503}"/>
              </a:ext>
            </a:extLst>
          </p:cNvPr>
          <p:cNvSpPr>
            <a:spLocks noGrp="1"/>
          </p:cNvSpPr>
          <p:nvPr>
            <p:ph type="body" sz="quarter" idx="10"/>
          </p:nvPr>
        </p:nvSpPr>
        <p:spPr/>
        <p:txBody>
          <a:bodyPr/>
          <a:lstStyle/>
          <a:p>
            <a:pPr lvl="1"/>
            <a:r>
              <a:rPr lang="fr-FR" b="0" i="1" cap="none" dirty="0">
                <a:solidFill>
                  <a:schemeClr val="tx2"/>
                </a:solidFill>
              </a:rPr>
              <a:t>Base : Français de 18 ans et plus : 1030 personnes</a:t>
            </a:r>
          </a:p>
        </p:txBody>
      </p:sp>
      <p:sp>
        <p:nvSpPr>
          <p:cNvPr id="5" name="ZoneTexte 4">
            <a:extLst>
              <a:ext uri="{FF2B5EF4-FFF2-40B4-BE49-F238E27FC236}">
                <a16:creationId xmlns:a16="http://schemas.microsoft.com/office/drawing/2014/main" id="{F98B655E-8289-43DE-A045-66E1AF09B266}"/>
              </a:ext>
            </a:extLst>
          </p:cNvPr>
          <p:cNvSpPr txBox="1"/>
          <p:nvPr/>
        </p:nvSpPr>
        <p:spPr>
          <a:xfrm>
            <a:off x="1110446" y="979648"/>
            <a:ext cx="8489701" cy="461665"/>
          </a:xfrm>
          <a:prstGeom prst="rect">
            <a:avLst/>
          </a:prstGeom>
          <a:noFill/>
        </p:spPr>
        <p:txBody>
          <a:bodyPr wrap="square" rtlCol="0">
            <a:spAutoFit/>
          </a:bodyPr>
          <a:lstStyle/>
          <a:p>
            <a:pPr algn="ctr"/>
            <a:r>
              <a:rPr lang="fr-FR" sz="2400" b="1" dirty="0">
                <a:solidFill>
                  <a:schemeClr val="accent1"/>
                </a:solidFill>
                <a:latin typeface="Arial Black" panose="020B0A04020102020204" pitchFamily="34" charset="0"/>
              </a:rPr>
              <a:t>24,9% </a:t>
            </a:r>
            <a:r>
              <a:rPr lang="fr-FR" b="1" dirty="0">
                <a:solidFill>
                  <a:schemeClr val="accent1"/>
                </a:solidFill>
              </a:rPr>
              <a:t>des Français se déplaceront avec un véhicule personnel </a:t>
            </a:r>
          </a:p>
        </p:txBody>
      </p:sp>
      <p:sp>
        <p:nvSpPr>
          <p:cNvPr id="6" name="ZoneTexte 5">
            <a:extLst>
              <a:ext uri="{FF2B5EF4-FFF2-40B4-BE49-F238E27FC236}">
                <a16:creationId xmlns:a16="http://schemas.microsoft.com/office/drawing/2014/main" id="{845F88F0-D48A-4463-A127-C6C8AD2FE5B6}"/>
              </a:ext>
            </a:extLst>
          </p:cNvPr>
          <p:cNvSpPr txBox="1"/>
          <p:nvPr/>
        </p:nvSpPr>
        <p:spPr>
          <a:xfrm>
            <a:off x="3521679" y="1761390"/>
            <a:ext cx="2192748" cy="553998"/>
          </a:xfrm>
          <a:prstGeom prst="rect">
            <a:avLst/>
          </a:prstGeom>
          <a:noFill/>
        </p:spPr>
        <p:txBody>
          <a:bodyPr wrap="square" rtlCol="0">
            <a:spAutoFit/>
          </a:bodyPr>
          <a:lstStyle/>
          <a:p>
            <a:r>
              <a:rPr lang="fr-FR" sz="1600" b="1" dirty="0">
                <a:solidFill>
                  <a:schemeClr val="accent1"/>
                </a:solidFill>
              </a:rPr>
              <a:t>18,1%   </a:t>
            </a:r>
            <a:r>
              <a:rPr lang="fr-FR" sz="1400" b="1" dirty="0">
                <a:solidFill>
                  <a:schemeClr val="accent2"/>
                </a:solidFill>
              </a:rPr>
              <a:t>des Français seront </a:t>
            </a:r>
            <a:r>
              <a:rPr lang="fr-FR" sz="1400" b="1" dirty="0">
                <a:solidFill>
                  <a:schemeClr val="accent1"/>
                </a:solidFill>
              </a:rPr>
              <a:t>conducteurs</a:t>
            </a:r>
          </a:p>
        </p:txBody>
      </p:sp>
      <p:sp>
        <p:nvSpPr>
          <p:cNvPr id="7" name="ZoneTexte 6">
            <a:extLst>
              <a:ext uri="{FF2B5EF4-FFF2-40B4-BE49-F238E27FC236}">
                <a16:creationId xmlns:a16="http://schemas.microsoft.com/office/drawing/2014/main" id="{B6F6CAB4-8BC1-4596-91DC-B0E3C3FB8CC2}"/>
              </a:ext>
            </a:extLst>
          </p:cNvPr>
          <p:cNvSpPr txBox="1"/>
          <p:nvPr/>
        </p:nvSpPr>
        <p:spPr>
          <a:xfrm>
            <a:off x="7105034" y="1761390"/>
            <a:ext cx="2314046" cy="553998"/>
          </a:xfrm>
          <a:prstGeom prst="rect">
            <a:avLst/>
          </a:prstGeom>
          <a:noFill/>
        </p:spPr>
        <p:txBody>
          <a:bodyPr wrap="square" rtlCol="0">
            <a:spAutoFit/>
          </a:bodyPr>
          <a:lstStyle/>
          <a:p>
            <a:r>
              <a:rPr lang="fr-FR" sz="1600" b="1" dirty="0">
                <a:solidFill>
                  <a:schemeClr val="accent1"/>
                </a:solidFill>
              </a:rPr>
              <a:t>8,4%</a:t>
            </a:r>
            <a:r>
              <a:rPr lang="fr-FR" sz="1400" b="1" dirty="0">
                <a:solidFill>
                  <a:schemeClr val="accent1"/>
                </a:solidFill>
                <a:latin typeface="Arial Black" panose="020B0A04020102020204" pitchFamily="34" charset="0"/>
              </a:rPr>
              <a:t>   </a:t>
            </a:r>
            <a:r>
              <a:rPr lang="fr-FR" sz="1400" b="1" dirty="0">
                <a:solidFill>
                  <a:schemeClr val="accent2"/>
                </a:solidFill>
              </a:rPr>
              <a:t>des Français seront </a:t>
            </a:r>
            <a:r>
              <a:rPr lang="fr-FR" sz="1400" b="1" dirty="0">
                <a:solidFill>
                  <a:schemeClr val="accent1"/>
                </a:solidFill>
              </a:rPr>
              <a:t>passagers</a:t>
            </a:r>
          </a:p>
        </p:txBody>
      </p:sp>
      <p:sp>
        <p:nvSpPr>
          <p:cNvPr id="8" name="ZoneTexte 7">
            <a:extLst>
              <a:ext uri="{FF2B5EF4-FFF2-40B4-BE49-F238E27FC236}">
                <a16:creationId xmlns:a16="http://schemas.microsoft.com/office/drawing/2014/main" id="{A26E686C-1DD3-4162-B2C9-A0F55290E146}"/>
              </a:ext>
            </a:extLst>
          </p:cNvPr>
          <p:cNvSpPr txBox="1"/>
          <p:nvPr/>
        </p:nvSpPr>
        <p:spPr>
          <a:xfrm>
            <a:off x="1670181" y="3463536"/>
            <a:ext cx="7308304" cy="1292662"/>
          </a:xfrm>
          <a:prstGeom prst="rect">
            <a:avLst/>
          </a:prstGeom>
          <a:noFill/>
        </p:spPr>
        <p:txBody>
          <a:bodyPr wrap="square" rtlCol="0">
            <a:spAutoFit/>
          </a:bodyPr>
          <a:lstStyle/>
          <a:p>
            <a:r>
              <a:rPr lang="fr-FR" sz="2400" b="1" dirty="0">
                <a:solidFill>
                  <a:schemeClr val="accent1"/>
                </a:solidFill>
                <a:latin typeface="Arial Black" panose="020B0A04020102020204" pitchFamily="34" charset="0"/>
              </a:rPr>
              <a:t>10,3%</a:t>
            </a:r>
            <a:r>
              <a:rPr lang="fr-FR" sz="2400" b="1" dirty="0">
                <a:solidFill>
                  <a:schemeClr val="accent1"/>
                </a:solidFill>
              </a:rPr>
              <a:t> </a:t>
            </a:r>
            <a:r>
              <a:rPr lang="fr-FR" b="1" dirty="0">
                <a:solidFill>
                  <a:schemeClr val="accent1"/>
                </a:solidFill>
              </a:rPr>
              <a:t>des Français se déplaceront par un autre moyen          </a:t>
            </a:r>
            <a:r>
              <a:rPr lang="fr-FR" b="1" dirty="0">
                <a:solidFill>
                  <a:srgbClr val="D0006A"/>
                </a:solidFill>
              </a:rPr>
              <a:t>          </a:t>
            </a:r>
          </a:p>
          <a:p>
            <a:endParaRPr lang="fr-FR" sz="1400" b="1" dirty="0">
              <a:solidFill>
                <a:srgbClr val="D0006A"/>
              </a:solidFill>
            </a:endParaRPr>
          </a:p>
          <a:p>
            <a:r>
              <a:rPr lang="fr-FR" sz="1200" dirty="0">
                <a:solidFill>
                  <a:schemeClr val="accent2"/>
                </a:solidFill>
              </a:rPr>
              <a:t>(Taxi, VTC, transport en commun, à pied …)</a:t>
            </a:r>
            <a:r>
              <a:rPr lang="fr-FR" sz="1600" dirty="0">
                <a:solidFill>
                  <a:schemeClr val="accent2"/>
                </a:solidFill>
              </a:rPr>
              <a:t>. </a:t>
            </a:r>
            <a:r>
              <a:rPr lang="fr-FR" sz="1200" dirty="0">
                <a:solidFill>
                  <a:schemeClr val="accent2"/>
                </a:solidFill>
              </a:rPr>
              <a:t>Des solutions alternatives bien plus souvent prévues par les 18-24 ans (21,3%) les cadres et professions libérales (18%), les habitants de l’agglomération parisienne (20,6%).</a:t>
            </a:r>
          </a:p>
        </p:txBody>
      </p:sp>
      <p:sp>
        <p:nvSpPr>
          <p:cNvPr id="9" name="ZoneTexte 8">
            <a:extLst>
              <a:ext uri="{FF2B5EF4-FFF2-40B4-BE49-F238E27FC236}">
                <a16:creationId xmlns:a16="http://schemas.microsoft.com/office/drawing/2014/main" id="{55E57575-FC8C-4DC9-BBD8-CEF1D59DF9BE}"/>
              </a:ext>
            </a:extLst>
          </p:cNvPr>
          <p:cNvSpPr txBox="1"/>
          <p:nvPr/>
        </p:nvSpPr>
        <p:spPr>
          <a:xfrm>
            <a:off x="1710852" y="5582192"/>
            <a:ext cx="7308304" cy="461665"/>
          </a:xfrm>
          <a:prstGeom prst="rect">
            <a:avLst/>
          </a:prstGeom>
          <a:noFill/>
        </p:spPr>
        <p:txBody>
          <a:bodyPr wrap="square" rtlCol="0">
            <a:spAutoFit/>
          </a:bodyPr>
          <a:lstStyle/>
          <a:p>
            <a:r>
              <a:rPr lang="fr-FR" sz="2400" b="1" dirty="0">
                <a:solidFill>
                  <a:schemeClr val="accent1"/>
                </a:solidFill>
                <a:latin typeface="Arial Black" panose="020B0A04020102020204" pitchFamily="34" charset="0"/>
              </a:rPr>
              <a:t>64,8%</a:t>
            </a:r>
            <a:r>
              <a:rPr lang="fr-FR" sz="2400" b="1" dirty="0">
                <a:solidFill>
                  <a:schemeClr val="accent1"/>
                </a:solidFill>
              </a:rPr>
              <a:t> </a:t>
            </a:r>
            <a:r>
              <a:rPr lang="fr-FR" b="1" dirty="0">
                <a:solidFill>
                  <a:schemeClr val="accent1"/>
                </a:solidFill>
              </a:rPr>
              <a:t>des Français ne se déplaceront pas </a:t>
            </a:r>
          </a:p>
        </p:txBody>
      </p:sp>
      <p:sp>
        <p:nvSpPr>
          <p:cNvPr id="11" name="ZoneTexte 10">
            <a:extLst>
              <a:ext uri="{FF2B5EF4-FFF2-40B4-BE49-F238E27FC236}">
                <a16:creationId xmlns:a16="http://schemas.microsoft.com/office/drawing/2014/main" id="{6B57FF50-2EAA-4D74-90B3-BCE850D6D520}"/>
              </a:ext>
            </a:extLst>
          </p:cNvPr>
          <p:cNvSpPr txBox="1"/>
          <p:nvPr/>
        </p:nvSpPr>
        <p:spPr>
          <a:xfrm>
            <a:off x="9718006" y="1719111"/>
            <a:ext cx="1968013" cy="1384995"/>
          </a:xfrm>
          <a:prstGeom prst="rect">
            <a:avLst/>
          </a:prstGeom>
          <a:noFill/>
        </p:spPr>
        <p:txBody>
          <a:bodyPr wrap="square" rtlCol="0">
            <a:spAutoFit/>
          </a:bodyPr>
          <a:lstStyle/>
          <a:p>
            <a:r>
              <a:rPr lang="fr-FR" sz="1200" dirty="0">
                <a:solidFill>
                  <a:schemeClr val="accent2"/>
                </a:solidFill>
              </a:rPr>
              <a:t>Le co-voiturage est toujours très peu envisagé à l’occasion du réveillon du 31 décembre (6,1% des Français pensent y avoir recours, 4,7% en 2019, 3,9% en 2018)</a:t>
            </a:r>
          </a:p>
        </p:txBody>
      </p:sp>
      <p:sp>
        <p:nvSpPr>
          <p:cNvPr id="12" name="Rectangle 11">
            <a:extLst>
              <a:ext uri="{FF2B5EF4-FFF2-40B4-BE49-F238E27FC236}">
                <a16:creationId xmlns:a16="http://schemas.microsoft.com/office/drawing/2014/main" id="{0FFFCB2A-0281-45F8-B0EC-9A5C92FB51CF}"/>
              </a:ext>
            </a:extLst>
          </p:cNvPr>
          <p:cNvSpPr/>
          <p:nvPr/>
        </p:nvSpPr>
        <p:spPr>
          <a:xfrm>
            <a:off x="1640899" y="1378135"/>
            <a:ext cx="5291833" cy="246221"/>
          </a:xfrm>
          <a:prstGeom prst="rect">
            <a:avLst/>
          </a:prstGeom>
        </p:spPr>
        <p:txBody>
          <a:bodyPr wrap="none">
            <a:spAutoFit/>
          </a:bodyPr>
          <a:lstStyle/>
          <a:p>
            <a:pPr marL="0" lvl="2"/>
            <a:r>
              <a:rPr lang="fr-FR" sz="1000" i="1" dirty="0">
                <a:solidFill>
                  <a:schemeClr val="tx1">
                    <a:lumMod val="50000"/>
                    <a:lumOff val="50000"/>
                  </a:schemeClr>
                </a:solidFill>
                <a:latin typeface="+mn-lt"/>
              </a:rPr>
              <a:t>(2019 : 25,1% ; 2018 : 26,2% ; </a:t>
            </a:r>
            <a:r>
              <a:rPr lang="fr-FR" sz="1000" i="1" dirty="0">
                <a:solidFill>
                  <a:schemeClr val="tx1">
                    <a:lumMod val="50000"/>
                    <a:lumOff val="50000"/>
                  </a:schemeClr>
                </a:solidFill>
              </a:rPr>
              <a:t>2017 : 25,6% ; </a:t>
            </a:r>
            <a:r>
              <a:rPr lang="fr-FR" sz="1000" i="1" dirty="0">
                <a:solidFill>
                  <a:schemeClr val="tx1">
                    <a:lumMod val="50000"/>
                    <a:lumOff val="50000"/>
                  </a:schemeClr>
                </a:solidFill>
                <a:latin typeface="+mn-lt"/>
              </a:rPr>
              <a:t>2016 : 24,5% ; 2015 : 27,2% ; 2014 : 24,1%)</a:t>
            </a:r>
          </a:p>
        </p:txBody>
      </p:sp>
      <p:sp>
        <p:nvSpPr>
          <p:cNvPr id="13" name="Rectangle 12">
            <a:extLst>
              <a:ext uri="{FF2B5EF4-FFF2-40B4-BE49-F238E27FC236}">
                <a16:creationId xmlns:a16="http://schemas.microsoft.com/office/drawing/2014/main" id="{B7667F38-5C81-43D2-8B77-550992D76F47}"/>
              </a:ext>
            </a:extLst>
          </p:cNvPr>
          <p:cNvSpPr/>
          <p:nvPr/>
        </p:nvSpPr>
        <p:spPr>
          <a:xfrm>
            <a:off x="3521679" y="2227924"/>
            <a:ext cx="1530275" cy="707886"/>
          </a:xfrm>
          <a:prstGeom prst="rect">
            <a:avLst/>
          </a:prstGeom>
        </p:spPr>
        <p:txBody>
          <a:bodyPr wrap="square">
            <a:spAutoFit/>
          </a:bodyPr>
          <a:lstStyle/>
          <a:p>
            <a:pPr marL="0" lvl="2"/>
            <a:r>
              <a:rPr lang="fr-FR" sz="1000" i="1" dirty="0">
                <a:solidFill>
                  <a:schemeClr val="tx1">
                    <a:lumMod val="50000"/>
                    <a:lumOff val="50000"/>
                  </a:schemeClr>
                </a:solidFill>
                <a:latin typeface="+mn-lt"/>
              </a:rPr>
              <a:t>(2019 : 14,4% ; 2018 : 15,8% ; </a:t>
            </a:r>
            <a:r>
              <a:rPr lang="fr-FR" sz="1000" i="1" dirty="0">
                <a:solidFill>
                  <a:schemeClr val="tx1">
                    <a:lumMod val="50000"/>
                    <a:lumOff val="50000"/>
                  </a:schemeClr>
                </a:solidFill>
              </a:rPr>
              <a:t>2017 : 14,9% ; </a:t>
            </a:r>
            <a:r>
              <a:rPr lang="fr-FR" sz="1000" i="1" dirty="0">
                <a:solidFill>
                  <a:schemeClr val="tx1">
                    <a:lumMod val="50000"/>
                    <a:lumOff val="50000"/>
                  </a:schemeClr>
                </a:solidFill>
                <a:latin typeface="+mn-lt"/>
              </a:rPr>
              <a:t>2016 : 14,4% ; 2015 : 16,2% ; 2014 : 10,8%)</a:t>
            </a:r>
          </a:p>
        </p:txBody>
      </p:sp>
      <p:sp>
        <p:nvSpPr>
          <p:cNvPr id="14" name="Rectangle 13">
            <a:extLst>
              <a:ext uri="{FF2B5EF4-FFF2-40B4-BE49-F238E27FC236}">
                <a16:creationId xmlns:a16="http://schemas.microsoft.com/office/drawing/2014/main" id="{2CB9511D-4F56-4DBC-9BE5-CCFE1B1690BC}"/>
              </a:ext>
            </a:extLst>
          </p:cNvPr>
          <p:cNvSpPr/>
          <p:nvPr/>
        </p:nvSpPr>
        <p:spPr>
          <a:xfrm>
            <a:off x="7105035" y="2233569"/>
            <a:ext cx="1530276" cy="707886"/>
          </a:xfrm>
          <a:prstGeom prst="rect">
            <a:avLst/>
          </a:prstGeom>
        </p:spPr>
        <p:txBody>
          <a:bodyPr wrap="square">
            <a:spAutoFit/>
          </a:bodyPr>
          <a:lstStyle/>
          <a:p>
            <a:pPr marL="0" lvl="2"/>
            <a:r>
              <a:rPr lang="fr-FR" sz="1000" i="1" dirty="0">
                <a:solidFill>
                  <a:schemeClr val="tx1">
                    <a:lumMod val="50000"/>
                    <a:lumOff val="50000"/>
                  </a:schemeClr>
                </a:solidFill>
                <a:latin typeface="+mn-lt"/>
              </a:rPr>
              <a:t>(2019 : 11,7% ; 2018 : 11,3% ; </a:t>
            </a:r>
            <a:r>
              <a:rPr lang="fr-FR" sz="1000" i="1" dirty="0">
                <a:solidFill>
                  <a:schemeClr val="tx1">
                    <a:lumMod val="50000"/>
                    <a:lumOff val="50000"/>
                  </a:schemeClr>
                </a:solidFill>
              </a:rPr>
              <a:t>2017 : 12,1% ; </a:t>
            </a:r>
            <a:r>
              <a:rPr lang="fr-FR" sz="1000" i="1" dirty="0">
                <a:solidFill>
                  <a:schemeClr val="tx1">
                    <a:lumMod val="50000"/>
                    <a:lumOff val="50000"/>
                  </a:schemeClr>
                </a:solidFill>
                <a:latin typeface="+mn-lt"/>
              </a:rPr>
              <a:t>2016 : 10,9% ; 2015 : 12,0% ; 2014 : 14,1%)</a:t>
            </a:r>
          </a:p>
        </p:txBody>
      </p:sp>
      <p:sp>
        <p:nvSpPr>
          <p:cNvPr id="15" name="Rectangle 14">
            <a:extLst>
              <a:ext uri="{FF2B5EF4-FFF2-40B4-BE49-F238E27FC236}">
                <a16:creationId xmlns:a16="http://schemas.microsoft.com/office/drawing/2014/main" id="{FE69FB36-C14A-4C65-996D-C691FEEB6457}"/>
              </a:ext>
            </a:extLst>
          </p:cNvPr>
          <p:cNvSpPr/>
          <p:nvPr/>
        </p:nvSpPr>
        <p:spPr>
          <a:xfrm>
            <a:off x="1708119" y="5970397"/>
            <a:ext cx="5291833" cy="246221"/>
          </a:xfrm>
          <a:prstGeom prst="rect">
            <a:avLst/>
          </a:prstGeom>
        </p:spPr>
        <p:txBody>
          <a:bodyPr wrap="none">
            <a:spAutoFit/>
          </a:bodyPr>
          <a:lstStyle/>
          <a:p>
            <a:pPr marL="0" lvl="2"/>
            <a:r>
              <a:rPr lang="fr-FR" sz="1000" i="1" dirty="0">
                <a:solidFill>
                  <a:schemeClr val="tx1">
                    <a:lumMod val="50000"/>
                    <a:lumOff val="50000"/>
                  </a:schemeClr>
                </a:solidFill>
                <a:latin typeface="+mn-lt"/>
              </a:rPr>
              <a:t>(2019 : 62,0% ; 2018 : 60,1% ; </a:t>
            </a:r>
            <a:r>
              <a:rPr lang="fr-FR" sz="1000" i="1" dirty="0">
                <a:solidFill>
                  <a:schemeClr val="tx1">
                    <a:lumMod val="50000"/>
                    <a:lumOff val="50000"/>
                  </a:schemeClr>
                </a:solidFill>
              </a:rPr>
              <a:t>2017 : 61,8% ; </a:t>
            </a:r>
            <a:r>
              <a:rPr lang="fr-FR" sz="1000" i="1" dirty="0">
                <a:solidFill>
                  <a:schemeClr val="tx1">
                    <a:lumMod val="50000"/>
                    <a:lumOff val="50000"/>
                  </a:schemeClr>
                </a:solidFill>
                <a:latin typeface="+mn-lt"/>
              </a:rPr>
              <a:t>2016 : 61,7% ; 2015 : 61,2% ; 2014 : 64,5%)</a:t>
            </a:r>
          </a:p>
        </p:txBody>
      </p:sp>
      <p:sp>
        <p:nvSpPr>
          <p:cNvPr id="16" name="Rectangle 15">
            <a:extLst>
              <a:ext uri="{FF2B5EF4-FFF2-40B4-BE49-F238E27FC236}">
                <a16:creationId xmlns:a16="http://schemas.microsoft.com/office/drawing/2014/main" id="{C9B0F4C1-B0CF-4A32-9047-75A59E6F9A01}"/>
              </a:ext>
            </a:extLst>
          </p:cNvPr>
          <p:cNvSpPr/>
          <p:nvPr/>
        </p:nvSpPr>
        <p:spPr>
          <a:xfrm>
            <a:off x="1670181" y="3821708"/>
            <a:ext cx="5291833" cy="246221"/>
          </a:xfrm>
          <a:prstGeom prst="rect">
            <a:avLst/>
          </a:prstGeom>
        </p:spPr>
        <p:txBody>
          <a:bodyPr wrap="none">
            <a:spAutoFit/>
          </a:bodyPr>
          <a:lstStyle/>
          <a:p>
            <a:pPr marL="0" lvl="2"/>
            <a:r>
              <a:rPr lang="fr-FR" sz="1000" i="1" dirty="0">
                <a:solidFill>
                  <a:schemeClr val="tx1">
                    <a:lumMod val="50000"/>
                    <a:lumOff val="50000"/>
                  </a:schemeClr>
                </a:solidFill>
                <a:latin typeface="+mn-lt"/>
              </a:rPr>
              <a:t>(2019 : 12,9% ; 2018 : 13,6% ; </a:t>
            </a:r>
            <a:r>
              <a:rPr lang="fr-FR" sz="1000" i="1" dirty="0">
                <a:solidFill>
                  <a:schemeClr val="tx1">
                    <a:lumMod val="50000"/>
                    <a:lumOff val="50000"/>
                  </a:schemeClr>
                </a:solidFill>
              </a:rPr>
              <a:t>2017 : 12,6% ; </a:t>
            </a:r>
            <a:r>
              <a:rPr lang="fr-FR" sz="1000" i="1" dirty="0">
                <a:solidFill>
                  <a:schemeClr val="tx1">
                    <a:lumMod val="50000"/>
                    <a:lumOff val="50000"/>
                  </a:schemeClr>
                </a:solidFill>
                <a:latin typeface="+mn-lt"/>
              </a:rPr>
              <a:t>2016 : 13,8% ; 2015 : 11,5% ; 2014 : 11,6%)</a:t>
            </a:r>
          </a:p>
        </p:txBody>
      </p:sp>
      <p:pic>
        <p:nvPicPr>
          <p:cNvPr id="19" name="Image 18">
            <a:extLst>
              <a:ext uri="{FF2B5EF4-FFF2-40B4-BE49-F238E27FC236}">
                <a16:creationId xmlns:a16="http://schemas.microsoft.com/office/drawing/2014/main" id="{1E10F749-3044-45E5-8939-9E7148FF732E}"/>
              </a:ext>
            </a:extLst>
          </p:cNvPr>
          <p:cNvPicPr>
            <a:picLocks noChangeAspect="1"/>
          </p:cNvPicPr>
          <p:nvPr/>
        </p:nvPicPr>
        <p:blipFill>
          <a:blip r:embed="rId2">
            <a:clrChange>
              <a:clrFrom>
                <a:srgbClr val="F1F3F2"/>
              </a:clrFrom>
              <a:clrTo>
                <a:srgbClr val="F1F3F2">
                  <a:alpha val="0"/>
                </a:srgbClr>
              </a:clrTo>
            </a:clrChange>
            <a:duotone>
              <a:schemeClr val="accent2">
                <a:shade val="45000"/>
                <a:satMod val="135000"/>
              </a:schemeClr>
              <a:prstClr val="white"/>
            </a:duotone>
          </a:blip>
          <a:stretch>
            <a:fillRect/>
          </a:stretch>
        </p:blipFill>
        <p:spPr>
          <a:xfrm>
            <a:off x="2591852" y="1771301"/>
            <a:ext cx="858611" cy="1094159"/>
          </a:xfrm>
          <a:prstGeom prst="rect">
            <a:avLst/>
          </a:prstGeom>
        </p:spPr>
      </p:pic>
      <p:grpSp>
        <p:nvGrpSpPr>
          <p:cNvPr id="24" name="Groupe 23">
            <a:extLst>
              <a:ext uri="{FF2B5EF4-FFF2-40B4-BE49-F238E27FC236}">
                <a16:creationId xmlns:a16="http://schemas.microsoft.com/office/drawing/2014/main" id="{5F74DAC1-A29F-4422-AE52-2340BA0FF798}"/>
              </a:ext>
            </a:extLst>
          </p:cNvPr>
          <p:cNvGrpSpPr/>
          <p:nvPr/>
        </p:nvGrpSpPr>
        <p:grpSpPr>
          <a:xfrm>
            <a:off x="6226898" y="1797296"/>
            <a:ext cx="814329" cy="755996"/>
            <a:chOff x="5896234" y="1709789"/>
            <a:chExt cx="814329" cy="755996"/>
          </a:xfrm>
        </p:grpSpPr>
        <p:pic>
          <p:nvPicPr>
            <p:cNvPr id="21" name="Image 20">
              <a:extLst>
                <a:ext uri="{FF2B5EF4-FFF2-40B4-BE49-F238E27FC236}">
                  <a16:creationId xmlns:a16="http://schemas.microsoft.com/office/drawing/2014/main" id="{B1FDE3C1-3704-4389-B976-C600D6E1B75F}"/>
                </a:ext>
              </a:extLst>
            </p:cNvPr>
            <p:cNvPicPr>
              <a:picLocks noChangeAspect="1"/>
            </p:cNvPicPr>
            <p:nvPr/>
          </p:nvPicPr>
          <p:blipFill rotWithShape="1">
            <a:blip r:embed="rId3">
              <a:clrChange>
                <a:clrFrom>
                  <a:srgbClr val="F1F3F2"/>
                </a:clrFrom>
                <a:clrTo>
                  <a:srgbClr val="F1F3F2">
                    <a:alpha val="0"/>
                  </a:srgbClr>
                </a:clrTo>
              </a:clrChange>
              <a:duotone>
                <a:schemeClr val="accent2">
                  <a:shade val="45000"/>
                  <a:satMod val="135000"/>
                </a:schemeClr>
                <a:prstClr val="white"/>
              </a:duotone>
            </a:blip>
            <a:srcRect b="45653"/>
            <a:stretch/>
          </p:blipFill>
          <p:spPr>
            <a:xfrm>
              <a:off x="5896234" y="1709789"/>
              <a:ext cx="814329" cy="563968"/>
            </a:xfrm>
            <a:prstGeom prst="rect">
              <a:avLst/>
            </a:prstGeom>
          </p:spPr>
        </p:pic>
        <p:cxnSp>
          <p:nvCxnSpPr>
            <p:cNvPr id="23" name="Connecteur droit 22">
              <a:extLst>
                <a:ext uri="{FF2B5EF4-FFF2-40B4-BE49-F238E27FC236}">
                  <a16:creationId xmlns:a16="http://schemas.microsoft.com/office/drawing/2014/main" id="{D87A30B2-1E77-4035-A490-2E15CC4A4E3E}"/>
                </a:ext>
              </a:extLst>
            </p:cNvPr>
            <p:cNvCxnSpPr/>
            <p:nvPr/>
          </p:nvCxnSpPr>
          <p:spPr>
            <a:xfrm flipH="1">
              <a:off x="6223518" y="2197103"/>
              <a:ext cx="251927" cy="268682"/>
            </a:xfrm>
            <a:prstGeom prst="line">
              <a:avLst/>
            </a:prstGeom>
            <a:ln w="76200">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grpSp>
      <p:pic>
        <p:nvPicPr>
          <p:cNvPr id="26" name="Image 25">
            <a:extLst>
              <a:ext uri="{FF2B5EF4-FFF2-40B4-BE49-F238E27FC236}">
                <a16:creationId xmlns:a16="http://schemas.microsoft.com/office/drawing/2014/main" id="{E010762B-F11C-49B4-9D9E-7DF8C3D5FBDB}"/>
              </a:ext>
            </a:extLst>
          </p:cNvPr>
          <p:cNvPicPr>
            <a:picLocks noChangeAspect="1"/>
          </p:cNvPicPr>
          <p:nvPr/>
        </p:nvPicPr>
        <p:blipFill>
          <a:blip r:embed="rId4">
            <a:clrChange>
              <a:clrFrom>
                <a:srgbClr val="F1F3F2"/>
              </a:clrFrom>
              <a:clrTo>
                <a:srgbClr val="F1F3F2">
                  <a:alpha val="0"/>
                </a:srgbClr>
              </a:clrTo>
            </a:clrChange>
            <a:duotone>
              <a:schemeClr val="accent2">
                <a:shade val="45000"/>
                <a:satMod val="135000"/>
              </a:schemeClr>
              <a:prstClr val="white"/>
            </a:duotone>
          </a:blip>
          <a:stretch>
            <a:fillRect/>
          </a:stretch>
        </p:blipFill>
        <p:spPr>
          <a:xfrm>
            <a:off x="453241" y="1959426"/>
            <a:ext cx="1034093" cy="742073"/>
          </a:xfrm>
          <a:prstGeom prst="rect">
            <a:avLst/>
          </a:prstGeom>
        </p:spPr>
      </p:pic>
      <p:pic>
        <p:nvPicPr>
          <p:cNvPr id="27" name="Graphique 26">
            <a:extLst>
              <a:ext uri="{FF2B5EF4-FFF2-40B4-BE49-F238E27FC236}">
                <a16:creationId xmlns:a16="http://schemas.microsoft.com/office/drawing/2014/main" id="{99CD8DCE-02D7-4706-B094-6EE6B58ED9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1708119" y="2053056"/>
            <a:ext cx="684772" cy="648443"/>
          </a:xfrm>
          <a:prstGeom prst="rect">
            <a:avLst/>
          </a:prstGeom>
        </p:spPr>
      </p:pic>
      <p:pic>
        <p:nvPicPr>
          <p:cNvPr id="32" name="Image 31">
            <a:extLst>
              <a:ext uri="{FF2B5EF4-FFF2-40B4-BE49-F238E27FC236}">
                <a16:creationId xmlns:a16="http://schemas.microsoft.com/office/drawing/2014/main" id="{3EAFB3A8-B712-4424-8EE4-87746EC6A63E}"/>
              </a:ext>
            </a:extLst>
          </p:cNvPr>
          <p:cNvPicPr>
            <a:picLocks noChangeAspect="1"/>
          </p:cNvPicPr>
          <p:nvPr/>
        </p:nvPicPr>
        <p:blipFill>
          <a:blip r:embed="rId7">
            <a:clrChange>
              <a:clrFrom>
                <a:srgbClr val="F1F3F2"/>
              </a:clrFrom>
              <a:clrTo>
                <a:srgbClr val="F1F3F2">
                  <a:alpha val="0"/>
                </a:srgbClr>
              </a:clrTo>
            </a:clrChange>
            <a:duotone>
              <a:schemeClr val="accent2">
                <a:shade val="45000"/>
                <a:satMod val="135000"/>
              </a:schemeClr>
              <a:prstClr val="white"/>
            </a:duotone>
          </a:blip>
          <a:stretch>
            <a:fillRect/>
          </a:stretch>
        </p:blipFill>
        <p:spPr>
          <a:xfrm>
            <a:off x="333111" y="3638826"/>
            <a:ext cx="1299132" cy="686628"/>
          </a:xfrm>
          <a:prstGeom prst="rect">
            <a:avLst/>
          </a:prstGeom>
        </p:spPr>
      </p:pic>
      <p:pic>
        <p:nvPicPr>
          <p:cNvPr id="34" name="Image 33">
            <a:extLst>
              <a:ext uri="{FF2B5EF4-FFF2-40B4-BE49-F238E27FC236}">
                <a16:creationId xmlns:a16="http://schemas.microsoft.com/office/drawing/2014/main" id="{82A8CE6A-9412-44B4-A935-287245E3AC4D}"/>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641" y="5377553"/>
            <a:ext cx="969292" cy="715954"/>
          </a:xfrm>
          <a:prstGeom prst="rect">
            <a:avLst/>
          </a:prstGeom>
        </p:spPr>
      </p:pic>
      <p:sp>
        <p:nvSpPr>
          <p:cNvPr id="31" name="ZoneTexte 30">
            <a:extLst>
              <a:ext uri="{FF2B5EF4-FFF2-40B4-BE49-F238E27FC236}">
                <a16:creationId xmlns:a16="http://schemas.microsoft.com/office/drawing/2014/main" id="{F74F127D-A32E-45D5-9DED-238139B6AC0C}"/>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36" name="ZoneTexte 35">
            <a:extLst>
              <a:ext uri="{FF2B5EF4-FFF2-40B4-BE49-F238E27FC236}">
                <a16:creationId xmlns:a16="http://schemas.microsoft.com/office/drawing/2014/main" id="{034BA4A0-577D-4B50-B1DE-9992CB80E70B}"/>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38" name="ZoneTexte 37">
            <a:extLst>
              <a:ext uri="{FF2B5EF4-FFF2-40B4-BE49-F238E27FC236}">
                <a16:creationId xmlns:a16="http://schemas.microsoft.com/office/drawing/2014/main" id="{1DDBE6DE-01A1-4382-A56D-198590C30B03}"/>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39" name="ZoneTexte 38">
            <a:extLst>
              <a:ext uri="{FF2B5EF4-FFF2-40B4-BE49-F238E27FC236}">
                <a16:creationId xmlns:a16="http://schemas.microsoft.com/office/drawing/2014/main" id="{656B1E58-7625-4AB6-A0B1-5ED6C4F7B05F}"/>
              </a:ext>
            </a:extLst>
          </p:cNvPr>
          <p:cNvSpPr txBox="1"/>
          <p:nvPr/>
        </p:nvSpPr>
        <p:spPr>
          <a:xfrm>
            <a:off x="4109754" y="180314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40" name="ZoneTexte 39">
            <a:extLst>
              <a:ext uri="{FF2B5EF4-FFF2-40B4-BE49-F238E27FC236}">
                <a16:creationId xmlns:a16="http://schemas.microsoft.com/office/drawing/2014/main" id="{5789DE60-97B2-424D-AF4D-250DDEB93DCB}"/>
              </a:ext>
            </a:extLst>
          </p:cNvPr>
          <p:cNvSpPr txBox="1"/>
          <p:nvPr/>
        </p:nvSpPr>
        <p:spPr>
          <a:xfrm>
            <a:off x="7583986" y="1811346"/>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4264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 coins arrondis 23">
            <a:extLst>
              <a:ext uri="{FF2B5EF4-FFF2-40B4-BE49-F238E27FC236}">
                <a16:creationId xmlns:a16="http://schemas.microsoft.com/office/drawing/2014/main" id="{3FE6BA82-A268-4DB5-B6A5-C6C28196AAA7}"/>
              </a:ext>
            </a:extLst>
          </p:cNvPr>
          <p:cNvSpPr/>
          <p:nvPr/>
        </p:nvSpPr>
        <p:spPr>
          <a:xfrm>
            <a:off x="893523" y="1078335"/>
            <a:ext cx="3265923" cy="5222830"/>
          </a:xfrm>
          <a:prstGeom prst="roundRect">
            <a:avLst>
              <a:gd name="adj" fmla="val 180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D4E163F0-025D-4BA2-AA10-676AA68CC5B7}"/>
              </a:ext>
            </a:extLst>
          </p:cNvPr>
          <p:cNvSpPr/>
          <p:nvPr/>
        </p:nvSpPr>
        <p:spPr>
          <a:xfrm>
            <a:off x="8096963" y="1078335"/>
            <a:ext cx="3265923" cy="5222830"/>
          </a:xfrm>
          <a:prstGeom prst="roundRect">
            <a:avLst>
              <a:gd name="adj" fmla="val 180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237EE20C-DC29-4AD9-901A-A54A01CBB4DC}"/>
              </a:ext>
            </a:extLst>
          </p:cNvPr>
          <p:cNvSpPr/>
          <p:nvPr/>
        </p:nvSpPr>
        <p:spPr>
          <a:xfrm>
            <a:off x="4494716" y="1057069"/>
            <a:ext cx="3265923" cy="5222830"/>
          </a:xfrm>
          <a:prstGeom prst="roundRect">
            <a:avLst>
              <a:gd name="adj" fmla="val 180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F97EFD5-36B3-4512-B2A7-8097CB22E1C4}"/>
              </a:ext>
            </a:extLst>
          </p:cNvPr>
          <p:cNvSpPr>
            <a:spLocks noGrp="1"/>
          </p:cNvSpPr>
          <p:nvPr>
            <p:ph type="title"/>
          </p:nvPr>
        </p:nvSpPr>
        <p:spPr/>
        <p:txBody>
          <a:bodyPr/>
          <a:lstStyle/>
          <a:p>
            <a:r>
              <a:rPr lang="fr-FR" dirty="0"/>
              <a:t>Déplacements à l’occasion du réveillon du nouvel an</a:t>
            </a:r>
            <a:r>
              <a:rPr lang="fr-FR" dirty="0">
                <a:solidFill>
                  <a:schemeClr val="accent1"/>
                </a:solidFill>
              </a:rPr>
              <a:t>.</a:t>
            </a:r>
          </a:p>
        </p:txBody>
      </p:sp>
      <p:sp>
        <p:nvSpPr>
          <p:cNvPr id="3" name="Espace réservé du texte 2">
            <a:extLst>
              <a:ext uri="{FF2B5EF4-FFF2-40B4-BE49-F238E27FC236}">
                <a16:creationId xmlns:a16="http://schemas.microsoft.com/office/drawing/2014/main" id="{037D9DD0-605B-49C6-9E1D-ABC98EEE7267}"/>
              </a:ext>
            </a:extLst>
          </p:cNvPr>
          <p:cNvSpPr>
            <a:spLocks noGrp="1"/>
          </p:cNvSpPr>
          <p:nvPr>
            <p:ph type="body" sz="quarter" idx="10"/>
          </p:nvPr>
        </p:nvSpPr>
        <p:spPr/>
        <p:txBody>
          <a:bodyPr/>
          <a:lstStyle/>
          <a:p>
            <a:pPr lvl="1"/>
            <a:r>
              <a:rPr lang="fr-FR" b="0" i="1" cap="none" dirty="0">
                <a:solidFill>
                  <a:schemeClr val="tx2"/>
                </a:solidFill>
              </a:rPr>
              <a:t>Base : Français de 18 ans et plus : 1030 personnes</a:t>
            </a:r>
          </a:p>
        </p:txBody>
      </p:sp>
      <p:sp>
        <p:nvSpPr>
          <p:cNvPr id="5" name="Rectangle 4">
            <a:extLst>
              <a:ext uri="{FF2B5EF4-FFF2-40B4-BE49-F238E27FC236}">
                <a16:creationId xmlns:a16="http://schemas.microsoft.com/office/drawing/2014/main" id="{1E562406-BB94-4DDC-8779-B07627892EE5}"/>
              </a:ext>
            </a:extLst>
          </p:cNvPr>
          <p:cNvSpPr/>
          <p:nvPr/>
        </p:nvSpPr>
        <p:spPr>
          <a:xfrm>
            <a:off x="1203998" y="4223160"/>
            <a:ext cx="2536853" cy="18661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Aft>
                <a:spcPct val="35000"/>
              </a:spcAft>
            </a:pPr>
            <a:r>
              <a:rPr lang="fr-FR" sz="2400" b="1" kern="1200" dirty="0">
                <a:solidFill>
                  <a:schemeClr val="accent3"/>
                </a:solidFill>
                <a:latin typeface="Arial Black" panose="020B0A04020102020204" pitchFamily="34" charset="0"/>
              </a:rPr>
              <a:t>82,7%</a:t>
            </a:r>
            <a:br>
              <a:rPr lang="fr-FR" sz="2800" b="1" kern="1200" dirty="0">
                <a:solidFill>
                  <a:schemeClr val="tx2"/>
                </a:solidFill>
              </a:rPr>
            </a:br>
            <a:r>
              <a:rPr lang="fr-FR" sz="1000" i="1" dirty="0">
                <a:solidFill>
                  <a:schemeClr val="tx1">
                    <a:lumMod val="50000"/>
                    <a:lumOff val="50000"/>
                  </a:schemeClr>
                </a:solidFill>
              </a:rPr>
              <a:t>(2019 : 86,5% ; 2018 : 87,3% ; 2017 : 87,8% ; 2016 : 89,4% ; 2015 : 88,7% ; 2014 : 88,6%)</a:t>
            </a:r>
          </a:p>
          <a:p>
            <a:pPr lvl="0" algn="ctr" defTabSz="1778000">
              <a:lnSpc>
                <a:spcPct val="90000"/>
              </a:lnSpc>
              <a:spcBef>
                <a:spcPct val="0"/>
              </a:spcBef>
              <a:spcAft>
                <a:spcPct val="35000"/>
              </a:spcAft>
            </a:pPr>
            <a:r>
              <a:rPr lang="fr-FR" kern="1200" dirty="0">
                <a:solidFill>
                  <a:schemeClr val="accent3"/>
                </a:solidFill>
              </a:rPr>
              <a:t>de la population Française consommera de l’alcool</a:t>
            </a:r>
          </a:p>
        </p:txBody>
      </p:sp>
      <p:sp>
        <p:nvSpPr>
          <p:cNvPr id="6" name="Rectangle 5">
            <a:extLst>
              <a:ext uri="{FF2B5EF4-FFF2-40B4-BE49-F238E27FC236}">
                <a16:creationId xmlns:a16="http://schemas.microsoft.com/office/drawing/2014/main" id="{8C218154-5DC8-4A62-9CBF-9E1A6890156A}"/>
              </a:ext>
            </a:extLst>
          </p:cNvPr>
          <p:cNvSpPr/>
          <p:nvPr/>
        </p:nvSpPr>
        <p:spPr>
          <a:xfrm>
            <a:off x="8692793" y="4874209"/>
            <a:ext cx="2215241" cy="12971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dirty="0">
                <a:solidFill>
                  <a:schemeClr val="accent3"/>
                </a:solidFill>
              </a:rPr>
              <a:t>Moins de 50 kms:</a:t>
            </a:r>
          </a:p>
          <a:p>
            <a:pPr lvl="0" algn="ctr" defTabSz="1778000">
              <a:lnSpc>
                <a:spcPct val="90000"/>
              </a:lnSpc>
              <a:spcAft>
                <a:spcPct val="35000"/>
              </a:spcAft>
            </a:pPr>
            <a:r>
              <a:rPr lang="fr-FR" sz="2400" dirty="0">
                <a:solidFill>
                  <a:schemeClr val="accent3"/>
                </a:solidFill>
                <a:latin typeface="Arial Black" panose="020B0A04020102020204" pitchFamily="34" charset="0"/>
              </a:rPr>
              <a:t>76,7%</a:t>
            </a:r>
            <a:br>
              <a:rPr lang="fr-FR" sz="2400" dirty="0">
                <a:solidFill>
                  <a:schemeClr val="tx2"/>
                </a:solidFill>
              </a:rPr>
            </a:br>
            <a:r>
              <a:rPr lang="fr-FR" sz="1000" i="1" dirty="0">
                <a:solidFill>
                  <a:schemeClr val="tx2"/>
                </a:solidFill>
              </a:rPr>
              <a:t>(2019 : 83,9% ; 2018 : 84,6% ; </a:t>
            </a:r>
            <a:r>
              <a:rPr lang="fr-FR" sz="1000" i="1" dirty="0">
                <a:solidFill>
                  <a:schemeClr val="tx1">
                    <a:lumMod val="50000"/>
                    <a:lumOff val="50000"/>
                  </a:schemeClr>
                </a:solidFill>
              </a:rPr>
              <a:t>2017 : 88,1% ; </a:t>
            </a:r>
            <a:r>
              <a:rPr lang="fr-FR" sz="1000" i="1" dirty="0">
                <a:solidFill>
                  <a:schemeClr val="tx2"/>
                </a:solidFill>
              </a:rPr>
              <a:t>2016 : 84,5% ; 2015 : 80,7% ; 2014 : 94,9%)</a:t>
            </a:r>
          </a:p>
        </p:txBody>
      </p:sp>
      <p:sp>
        <p:nvSpPr>
          <p:cNvPr id="8" name="Ellipse 4">
            <a:extLst>
              <a:ext uri="{FF2B5EF4-FFF2-40B4-BE49-F238E27FC236}">
                <a16:creationId xmlns:a16="http://schemas.microsoft.com/office/drawing/2014/main" id="{275BBE0C-8FAD-4536-9E2E-E8E5A28FEEA4}"/>
              </a:ext>
            </a:extLst>
          </p:cNvPr>
          <p:cNvSpPr/>
          <p:nvPr/>
        </p:nvSpPr>
        <p:spPr>
          <a:xfrm>
            <a:off x="4592873" y="2573332"/>
            <a:ext cx="2624936" cy="27274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778000">
              <a:lnSpc>
                <a:spcPct val="90000"/>
              </a:lnSpc>
              <a:spcAft>
                <a:spcPct val="35000"/>
              </a:spcAft>
            </a:pPr>
            <a:r>
              <a:rPr lang="fr-FR" sz="2800" b="1" kern="1200" baseline="0" dirty="0">
                <a:solidFill>
                  <a:schemeClr val="accent4"/>
                </a:solidFill>
                <a:latin typeface="Arial Black" panose="020B0A04020102020204" pitchFamily="34" charset="0"/>
              </a:rPr>
              <a:t>39,5%</a:t>
            </a:r>
            <a:br>
              <a:rPr lang="fr-FR" sz="2800" b="1" kern="1200" baseline="0" dirty="0">
                <a:solidFill>
                  <a:schemeClr val="accent4"/>
                </a:solidFill>
              </a:rPr>
            </a:br>
            <a:r>
              <a:rPr lang="fr-FR" sz="1000" i="1" dirty="0">
                <a:solidFill>
                  <a:schemeClr val="tx1">
                    <a:lumMod val="50000"/>
                    <a:lumOff val="50000"/>
                  </a:schemeClr>
                </a:solidFill>
              </a:rPr>
              <a:t>(2019 : 46,6% ; 2018 : 47,2% ; 2017 : 49,7% ; 2016 : 47,5% )</a:t>
            </a:r>
            <a:br>
              <a:rPr lang="fr-FR" sz="1200" i="1" dirty="0">
                <a:solidFill>
                  <a:schemeClr val="tx1">
                    <a:lumMod val="50000"/>
                    <a:lumOff val="50000"/>
                  </a:schemeClr>
                </a:solidFill>
              </a:rPr>
            </a:br>
            <a:r>
              <a:rPr lang="fr-FR" sz="1800" b="1" kern="1200" baseline="0" dirty="0">
                <a:solidFill>
                  <a:schemeClr val="accent4"/>
                </a:solidFill>
              </a:rPr>
              <a:t>de la population Française se déclare au final concernée par la question de l’alcool et de la conduite</a:t>
            </a:r>
          </a:p>
          <a:p>
            <a:pPr lvl="0" algn="ctr" defTabSz="1244600">
              <a:lnSpc>
                <a:spcPct val="90000"/>
              </a:lnSpc>
              <a:spcBef>
                <a:spcPct val="0"/>
              </a:spcBef>
              <a:spcAft>
                <a:spcPct val="35000"/>
              </a:spcAft>
            </a:pPr>
            <a:r>
              <a:rPr lang="fr-FR" sz="1800" b="1" kern="1200" baseline="0" dirty="0">
                <a:solidFill>
                  <a:schemeClr val="accent4"/>
                </a:solidFill>
              </a:rPr>
              <a:t>(pour eux-mêmes ou leur entourage) à l’occasion du prochain réveillon.</a:t>
            </a:r>
          </a:p>
          <a:p>
            <a:pPr lvl="0" algn="ctr" defTabSz="1244600">
              <a:lnSpc>
                <a:spcPct val="90000"/>
              </a:lnSpc>
              <a:spcBef>
                <a:spcPct val="0"/>
              </a:spcBef>
              <a:spcAft>
                <a:spcPct val="35000"/>
              </a:spcAft>
            </a:pPr>
            <a:endParaRPr lang="fr-FR" sz="1800" kern="1200" baseline="0" dirty="0">
              <a:solidFill>
                <a:schemeClr val="accent4"/>
              </a:solidFill>
            </a:endParaRPr>
          </a:p>
        </p:txBody>
      </p:sp>
      <p:sp>
        <p:nvSpPr>
          <p:cNvPr id="9" name="Rectangle 8">
            <a:extLst>
              <a:ext uri="{FF2B5EF4-FFF2-40B4-BE49-F238E27FC236}">
                <a16:creationId xmlns:a16="http://schemas.microsoft.com/office/drawing/2014/main" id="{BBE35282-CDDA-4675-8FF2-000348215F56}"/>
              </a:ext>
            </a:extLst>
          </p:cNvPr>
          <p:cNvSpPr/>
          <p:nvPr/>
        </p:nvSpPr>
        <p:spPr>
          <a:xfrm>
            <a:off x="1270672" y="1358086"/>
            <a:ext cx="2375175" cy="2646878"/>
          </a:xfrm>
          <a:prstGeom prst="rect">
            <a:avLst/>
          </a:prstGeom>
        </p:spPr>
        <p:txBody>
          <a:bodyPr wrap="square">
            <a:spAutoFit/>
          </a:bodyPr>
          <a:lstStyle/>
          <a:p>
            <a:pPr lvl="0" algn="ctr"/>
            <a:r>
              <a:rPr lang="fr-FR" sz="2800" dirty="0">
                <a:solidFill>
                  <a:schemeClr val="accent3"/>
                </a:solidFill>
                <a:latin typeface="Arial Black" panose="020B0A04020102020204" pitchFamily="34" charset="0"/>
              </a:rPr>
              <a:t>37,7% </a:t>
            </a:r>
          </a:p>
          <a:p>
            <a:pPr marL="0" lvl="2" algn="ctr"/>
            <a:r>
              <a:rPr lang="fr-FR" sz="1000" i="1" dirty="0">
                <a:solidFill>
                  <a:schemeClr val="tx1">
                    <a:lumMod val="50000"/>
                    <a:lumOff val="50000"/>
                  </a:schemeClr>
                </a:solidFill>
                <a:latin typeface="+mn-lt"/>
              </a:rPr>
              <a:t>(2019 : 44,6% ; 2018 : 41,5% ; </a:t>
            </a:r>
            <a:r>
              <a:rPr lang="fr-FR" sz="1000" i="1" dirty="0">
                <a:solidFill>
                  <a:schemeClr val="tx1">
                    <a:lumMod val="50000"/>
                    <a:lumOff val="50000"/>
                  </a:schemeClr>
                </a:solidFill>
              </a:rPr>
              <a:t>2017 : 42,7% ; </a:t>
            </a:r>
            <a:r>
              <a:rPr lang="fr-FR" sz="1000" i="1" dirty="0">
                <a:solidFill>
                  <a:schemeClr val="tx1">
                    <a:lumMod val="50000"/>
                    <a:lumOff val="50000"/>
                  </a:schemeClr>
                </a:solidFill>
                <a:latin typeface="+mn-lt"/>
              </a:rPr>
              <a:t>2016 : 45,8% ; 2015 : 41,3% ; 2014 : 41,8%)</a:t>
            </a:r>
          </a:p>
          <a:p>
            <a:pPr lvl="0" algn="ctr"/>
            <a:r>
              <a:rPr lang="fr-FR" dirty="0">
                <a:solidFill>
                  <a:schemeClr val="accent3"/>
                </a:solidFill>
              </a:rPr>
              <a:t>de la population Française passera la soirée du réveillon avec des personnes qui se déplaceront en véhicule personnel</a:t>
            </a:r>
          </a:p>
        </p:txBody>
      </p:sp>
      <p:sp>
        <p:nvSpPr>
          <p:cNvPr id="10" name="Rectangle 9">
            <a:extLst>
              <a:ext uri="{FF2B5EF4-FFF2-40B4-BE49-F238E27FC236}">
                <a16:creationId xmlns:a16="http://schemas.microsoft.com/office/drawing/2014/main" id="{127D93CA-D9B2-4B22-8C0C-1376EFF506DA}"/>
              </a:ext>
            </a:extLst>
          </p:cNvPr>
          <p:cNvSpPr/>
          <p:nvPr/>
        </p:nvSpPr>
        <p:spPr>
          <a:xfrm>
            <a:off x="8612827" y="1919791"/>
            <a:ext cx="2375175" cy="2683812"/>
          </a:xfrm>
          <a:prstGeom prst="rect">
            <a:avLst/>
          </a:prstGeom>
        </p:spPr>
        <p:txBody>
          <a:bodyPr wrap="square">
            <a:spAutoFit/>
          </a:bodyPr>
          <a:lstStyle/>
          <a:p>
            <a:pPr lvl="0" algn="ctr"/>
            <a:r>
              <a:rPr lang="fr-FR" sz="2800" dirty="0">
                <a:solidFill>
                  <a:schemeClr val="accent3"/>
                </a:solidFill>
                <a:latin typeface="Arial Black" panose="020B0A04020102020204" pitchFamily="34" charset="0"/>
              </a:rPr>
              <a:t>24,9%</a:t>
            </a:r>
          </a:p>
          <a:p>
            <a:pPr lvl="0" algn="ctr" defTabSz="1778000">
              <a:lnSpc>
                <a:spcPct val="90000"/>
              </a:lnSpc>
              <a:spcAft>
                <a:spcPct val="35000"/>
              </a:spcAft>
            </a:pPr>
            <a:r>
              <a:rPr lang="fr-FR" sz="1000" i="1" dirty="0">
                <a:solidFill>
                  <a:schemeClr val="tx1">
                    <a:lumMod val="50000"/>
                    <a:lumOff val="50000"/>
                  </a:schemeClr>
                </a:solidFill>
                <a:latin typeface="+mn-lt"/>
              </a:rPr>
              <a:t>(2019 : 25,1% ; 2018 : 26,2% ; </a:t>
            </a:r>
            <a:r>
              <a:rPr lang="fr-FR" sz="1000" i="1" dirty="0">
                <a:solidFill>
                  <a:schemeClr val="tx1">
                    <a:lumMod val="50000"/>
                    <a:lumOff val="50000"/>
                  </a:schemeClr>
                </a:solidFill>
              </a:rPr>
              <a:t>2017 : 25,6% ; </a:t>
            </a:r>
            <a:r>
              <a:rPr lang="fr-FR" sz="1000" i="1" dirty="0">
                <a:solidFill>
                  <a:schemeClr val="tx1">
                    <a:lumMod val="50000"/>
                    <a:lumOff val="50000"/>
                  </a:schemeClr>
                </a:solidFill>
                <a:latin typeface="+mn-lt"/>
              </a:rPr>
              <a:t>2016 : 24,5% ; 2015 : 27,2% ; 2014 : 24,1%)</a:t>
            </a:r>
            <a:br>
              <a:rPr lang="fr-FR" sz="1200" i="1" dirty="0">
                <a:solidFill>
                  <a:schemeClr val="tx1">
                    <a:lumMod val="50000"/>
                    <a:lumOff val="50000"/>
                  </a:schemeClr>
                </a:solidFill>
                <a:latin typeface="+mn-lt"/>
              </a:rPr>
            </a:br>
            <a:r>
              <a:rPr lang="fr-FR" dirty="0">
                <a:solidFill>
                  <a:schemeClr val="accent3"/>
                </a:solidFill>
              </a:rPr>
              <a:t>de la population Française prévoit de se déplacer avec un véhicule personnel (en tant que conducteur ou passager)</a:t>
            </a:r>
          </a:p>
        </p:txBody>
      </p:sp>
      <p:pic>
        <p:nvPicPr>
          <p:cNvPr id="16" name="Image 15">
            <a:extLst>
              <a:ext uri="{FF2B5EF4-FFF2-40B4-BE49-F238E27FC236}">
                <a16:creationId xmlns:a16="http://schemas.microsoft.com/office/drawing/2014/main" id="{5FF53543-A52C-46B2-A61A-97D1F9F85796}"/>
              </a:ext>
            </a:extLst>
          </p:cNvPr>
          <p:cNvPicPr>
            <a:picLocks noChangeAspect="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41004" y="1294370"/>
            <a:ext cx="747604" cy="669705"/>
          </a:xfrm>
          <a:prstGeom prst="rect">
            <a:avLst/>
          </a:prstGeom>
        </p:spPr>
      </p:pic>
      <p:pic>
        <p:nvPicPr>
          <p:cNvPr id="17" name="Image 16">
            <a:extLst>
              <a:ext uri="{FF2B5EF4-FFF2-40B4-BE49-F238E27FC236}">
                <a16:creationId xmlns:a16="http://schemas.microsoft.com/office/drawing/2014/main" id="{0C5A7384-F755-4315-866F-C6D71CC8529F}"/>
              </a:ext>
            </a:extLst>
          </p:cNvPr>
          <p:cNvPicPr>
            <a:picLocks noChangeAspect="1"/>
          </p:cNvPicPr>
          <p:nvPr/>
        </p:nvPicPr>
        <p:blipFill>
          <a:blip r:embed="rId3">
            <a:clrChange>
              <a:clrFrom>
                <a:srgbClr val="F1F3F2"/>
              </a:clrFrom>
              <a:clrTo>
                <a:srgbClr val="F1F3F2">
                  <a:alpha val="0"/>
                </a:srgbClr>
              </a:clrTo>
            </a:clrChange>
            <a:duotone>
              <a:schemeClr val="accent2">
                <a:shade val="45000"/>
                <a:satMod val="135000"/>
              </a:schemeClr>
              <a:prstClr val="white"/>
            </a:duotone>
          </a:blip>
          <a:stretch>
            <a:fillRect/>
          </a:stretch>
        </p:blipFill>
        <p:spPr>
          <a:xfrm>
            <a:off x="6039319" y="958899"/>
            <a:ext cx="947018" cy="1206819"/>
          </a:xfrm>
          <a:prstGeom prst="rect">
            <a:avLst/>
          </a:prstGeom>
        </p:spPr>
      </p:pic>
      <p:pic>
        <p:nvPicPr>
          <p:cNvPr id="18" name="Image 17">
            <a:extLst>
              <a:ext uri="{FF2B5EF4-FFF2-40B4-BE49-F238E27FC236}">
                <a16:creationId xmlns:a16="http://schemas.microsoft.com/office/drawing/2014/main" id="{53AA53BB-A96B-474A-8DA4-3C986E847E0C}"/>
              </a:ext>
            </a:extLst>
          </p:cNvPr>
          <p:cNvPicPr>
            <a:picLocks noChangeAspect="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52269" y="4959727"/>
            <a:ext cx="747604" cy="669705"/>
          </a:xfrm>
          <a:prstGeom prst="rect">
            <a:avLst/>
          </a:prstGeom>
        </p:spPr>
      </p:pic>
      <p:pic>
        <p:nvPicPr>
          <p:cNvPr id="19" name="Image 18">
            <a:extLst>
              <a:ext uri="{FF2B5EF4-FFF2-40B4-BE49-F238E27FC236}">
                <a16:creationId xmlns:a16="http://schemas.microsoft.com/office/drawing/2014/main" id="{6E813EA8-597E-4E3D-8806-FCEFB4C9D9ED}"/>
              </a:ext>
            </a:extLst>
          </p:cNvPr>
          <p:cNvPicPr>
            <a:picLocks noChangeAspect="1"/>
          </p:cNvPicPr>
          <p:nvPr/>
        </p:nvPicPr>
        <p:blipFill>
          <a:blip r:embed="rId4">
            <a:clrChange>
              <a:clrFrom>
                <a:srgbClr val="F1F3F2"/>
              </a:clrFrom>
              <a:clrTo>
                <a:srgbClr val="F1F3F2">
                  <a:alpha val="0"/>
                </a:srgbClr>
              </a:clrTo>
            </a:clrChange>
            <a:duotone>
              <a:schemeClr val="accent2">
                <a:shade val="45000"/>
                <a:satMod val="135000"/>
              </a:schemeClr>
              <a:prstClr val="white"/>
            </a:duotone>
          </a:blip>
          <a:stretch>
            <a:fillRect/>
          </a:stretch>
        </p:blipFill>
        <p:spPr>
          <a:xfrm>
            <a:off x="9218167" y="1255373"/>
            <a:ext cx="1034093" cy="742073"/>
          </a:xfrm>
          <a:prstGeom prst="rect">
            <a:avLst/>
          </a:prstGeom>
        </p:spPr>
      </p:pic>
      <p:pic>
        <p:nvPicPr>
          <p:cNvPr id="20" name="Graphique 19">
            <a:extLst>
              <a:ext uri="{FF2B5EF4-FFF2-40B4-BE49-F238E27FC236}">
                <a16:creationId xmlns:a16="http://schemas.microsoft.com/office/drawing/2014/main" id="{784FC0C5-F76A-4E48-9EC4-65E35465BD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3626419" y="3097224"/>
            <a:ext cx="684772" cy="648443"/>
          </a:xfrm>
          <a:prstGeom prst="rect">
            <a:avLst/>
          </a:prstGeom>
        </p:spPr>
      </p:pic>
      <p:pic>
        <p:nvPicPr>
          <p:cNvPr id="21" name="Graphique 20">
            <a:extLst>
              <a:ext uri="{FF2B5EF4-FFF2-40B4-BE49-F238E27FC236}">
                <a16:creationId xmlns:a16="http://schemas.microsoft.com/office/drawing/2014/main" id="{AC3CA142-F523-4E4E-A697-A1E89C1B1A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flipV="1">
            <a:off x="7921928" y="3098443"/>
            <a:ext cx="632029" cy="648443"/>
          </a:xfrm>
          <a:prstGeom prst="rect">
            <a:avLst/>
          </a:prstGeom>
        </p:spPr>
      </p:pic>
      <p:cxnSp>
        <p:nvCxnSpPr>
          <p:cNvPr id="23" name="Connecteur droit avec flèche 22">
            <a:extLst>
              <a:ext uri="{FF2B5EF4-FFF2-40B4-BE49-F238E27FC236}">
                <a16:creationId xmlns:a16="http://schemas.microsoft.com/office/drawing/2014/main" id="{8D195871-2438-42EC-9736-13D1E2556009}"/>
              </a:ext>
            </a:extLst>
          </p:cNvPr>
          <p:cNvCxnSpPr>
            <a:endCxn id="6" idx="0"/>
          </p:cNvCxnSpPr>
          <p:nvPr/>
        </p:nvCxnSpPr>
        <p:spPr>
          <a:xfrm>
            <a:off x="9800412" y="4528069"/>
            <a:ext cx="2" cy="346140"/>
          </a:xfrm>
          <a:prstGeom prst="straightConnector1">
            <a:avLst/>
          </a:prstGeom>
          <a:ln>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ZoneTexte 27">
            <a:extLst>
              <a:ext uri="{FF2B5EF4-FFF2-40B4-BE49-F238E27FC236}">
                <a16:creationId xmlns:a16="http://schemas.microsoft.com/office/drawing/2014/main" id="{54B864AE-9942-40A6-B2D0-FCE97A54427B}"/>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9" name="ZoneTexte 28">
            <a:extLst>
              <a:ext uri="{FF2B5EF4-FFF2-40B4-BE49-F238E27FC236}">
                <a16:creationId xmlns:a16="http://schemas.microsoft.com/office/drawing/2014/main" id="{8B1AAF2F-9640-4077-98AC-5C17F85DD7B1}"/>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30" name="ZoneTexte 29">
            <a:extLst>
              <a:ext uri="{FF2B5EF4-FFF2-40B4-BE49-F238E27FC236}">
                <a16:creationId xmlns:a16="http://schemas.microsoft.com/office/drawing/2014/main" id="{C8850A19-0A17-45FD-A6B1-42B00D504F4E}"/>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25" name="ZoneTexte 24">
            <a:extLst>
              <a:ext uri="{FF2B5EF4-FFF2-40B4-BE49-F238E27FC236}">
                <a16:creationId xmlns:a16="http://schemas.microsoft.com/office/drawing/2014/main" id="{2A7D059B-77E9-4928-9DA5-E6F78730A88A}"/>
              </a:ext>
            </a:extLst>
          </p:cNvPr>
          <p:cNvSpPr txBox="1"/>
          <p:nvPr/>
        </p:nvSpPr>
        <p:spPr>
          <a:xfrm>
            <a:off x="2980717" y="150512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6" name="ZoneTexte 25">
            <a:extLst>
              <a:ext uri="{FF2B5EF4-FFF2-40B4-BE49-F238E27FC236}">
                <a16:creationId xmlns:a16="http://schemas.microsoft.com/office/drawing/2014/main" id="{B4026B48-6496-4A1B-BDC4-A6EBFE11A26A}"/>
              </a:ext>
            </a:extLst>
          </p:cNvPr>
          <p:cNvSpPr txBox="1"/>
          <p:nvPr/>
        </p:nvSpPr>
        <p:spPr>
          <a:xfrm>
            <a:off x="2932330" y="4305482"/>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7" name="ZoneTexte 26">
            <a:extLst>
              <a:ext uri="{FF2B5EF4-FFF2-40B4-BE49-F238E27FC236}">
                <a16:creationId xmlns:a16="http://schemas.microsoft.com/office/drawing/2014/main" id="{AE6D94DB-CCDA-46AE-8467-9DA407BADAC1}"/>
              </a:ext>
            </a:extLst>
          </p:cNvPr>
          <p:cNvSpPr txBox="1"/>
          <p:nvPr/>
        </p:nvSpPr>
        <p:spPr>
          <a:xfrm>
            <a:off x="6422198" y="2334433"/>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31" name="Rectangle 30">
            <a:extLst>
              <a:ext uri="{FF2B5EF4-FFF2-40B4-BE49-F238E27FC236}">
                <a16:creationId xmlns:a16="http://schemas.microsoft.com/office/drawing/2014/main" id="{E006754C-525B-4F0B-981B-16B8193E1F48}"/>
              </a:ext>
            </a:extLst>
          </p:cNvPr>
          <p:cNvSpPr/>
          <p:nvPr/>
        </p:nvSpPr>
        <p:spPr>
          <a:xfrm>
            <a:off x="4159446" y="5398523"/>
            <a:ext cx="3482665" cy="1316432"/>
          </a:xfrm>
          <a:prstGeom prst="rect">
            <a:avLst/>
          </a:prstGeom>
          <a:noFill/>
          <a:ln>
            <a:solidFill>
              <a:srgbClr val="FF58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84486165-0D11-434A-BA6E-2D89166BFAFD}"/>
              </a:ext>
            </a:extLst>
          </p:cNvPr>
          <p:cNvSpPr txBox="1"/>
          <p:nvPr/>
        </p:nvSpPr>
        <p:spPr>
          <a:xfrm>
            <a:off x="4199375" y="5257562"/>
            <a:ext cx="3573658" cy="1600438"/>
          </a:xfrm>
          <a:prstGeom prst="rect">
            <a:avLst/>
          </a:prstGeom>
          <a:noFill/>
        </p:spPr>
        <p:txBody>
          <a:bodyPr wrap="square" rtlCol="0">
            <a:spAutoFit/>
          </a:bodyPr>
          <a:lstStyle/>
          <a:p>
            <a:endParaRPr lang="fr-FR" sz="1400" dirty="0">
              <a:solidFill>
                <a:schemeClr val="accent4"/>
              </a:solidFill>
            </a:endParaRPr>
          </a:p>
          <a:p>
            <a:r>
              <a:rPr lang="fr-FR" sz="1400" b="1" dirty="0">
                <a:solidFill>
                  <a:srgbClr val="FF0000"/>
                </a:solidFill>
              </a:rPr>
              <a:t>&gt; Uniquement 14,6% de la population Française envisage de prendre des dispositions pour prévenir les accidents de la route liés à la consommation d’alcool </a:t>
            </a:r>
            <a:r>
              <a:rPr lang="fr-FR" sz="1400" dirty="0">
                <a:solidFill>
                  <a:srgbClr val="FF0000"/>
                </a:solidFill>
              </a:rPr>
              <a:t>(20,3% en 2019).</a:t>
            </a:r>
          </a:p>
          <a:p>
            <a:r>
              <a:rPr lang="fr-FR" sz="1400" b="1" dirty="0">
                <a:solidFill>
                  <a:srgbClr val="FF0000"/>
                </a:solidFill>
              </a:rPr>
              <a:t> </a:t>
            </a:r>
          </a:p>
        </p:txBody>
      </p:sp>
    </p:spTree>
    <p:extLst>
      <p:ext uri="{BB962C8B-B14F-4D97-AF65-F5344CB8AC3E}">
        <p14:creationId xmlns:p14="http://schemas.microsoft.com/office/powerpoint/2010/main" val="376253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Ellipse 47">
            <a:extLst>
              <a:ext uri="{FF2B5EF4-FFF2-40B4-BE49-F238E27FC236}">
                <a16:creationId xmlns:a16="http://schemas.microsoft.com/office/drawing/2014/main" id="{E337EAB4-7ADB-4A0D-B160-E6310B5E4A46}"/>
              </a:ext>
            </a:extLst>
          </p:cNvPr>
          <p:cNvSpPr/>
          <p:nvPr/>
        </p:nvSpPr>
        <p:spPr>
          <a:xfrm>
            <a:off x="517391" y="3379345"/>
            <a:ext cx="960406" cy="960406"/>
          </a:xfrm>
          <a:prstGeom prst="ellipse">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8341725C-3561-45C9-B8BC-9CDCE83A608D}"/>
              </a:ext>
            </a:extLst>
          </p:cNvPr>
          <p:cNvSpPr/>
          <p:nvPr/>
        </p:nvSpPr>
        <p:spPr>
          <a:xfrm>
            <a:off x="1697701" y="2987382"/>
            <a:ext cx="657644" cy="657644"/>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85652D53-3865-4CDD-A58D-07DEA72C0E8C}"/>
              </a:ext>
            </a:extLst>
          </p:cNvPr>
          <p:cNvSpPr/>
          <p:nvPr/>
        </p:nvSpPr>
        <p:spPr>
          <a:xfrm>
            <a:off x="1697701" y="3667460"/>
            <a:ext cx="657644" cy="657644"/>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E413EA2F-2B66-45DA-9045-779930A8B191}"/>
              </a:ext>
            </a:extLst>
          </p:cNvPr>
          <p:cNvSpPr/>
          <p:nvPr/>
        </p:nvSpPr>
        <p:spPr>
          <a:xfrm>
            <a:off x="1697701" y="4347538"/>
            <a:ext cx="657644" cy="657644"/>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37400151-3970-4669-AC14-A3DCFDD2CF46}"/>
              </a:ext>
            </a:extLst>
          </p:cNvPr>
          <p:cNvSpPr/>
          <p:nvPr/>
        </p:nvSpPr>
        <p:spPr>
          <a:xfrm>
            <a:off x="1697701" y="5027616"/>
            <a:ext cx="657644" cy="657644"/>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AED41EF7-012D-4ABF-8C60-1B7DAE285E59}"/>
              </a:ext>
            </a:extLst>
          </p:cNvPr>
          <p:cNvSpPr/>
          <p:nvPr/>
        </p:nvSpPr>
        <p:spPr>
          <a:xfrm>
            <a:off x="1697701" y="2307304"/>
            <a:ext cx="657644" cy="657644"/>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Rectangle : coins arrondis 38">
            <a:extLst>
              <a:ext uri="{FF2B5EF4-FFF2-40B4-BE49-F238E27FC236}">
                <a16:creationId xmlns:a16="http://schemas.microsoft.com/office/drawing/2014/main" id="{4CC92B7C-CDF8-40C6-B40F-D155C989EC3D}"/>
              </a:ext>
            </a:extLst>
          </p:cNvPr>
          <p:cNvSpPr/>
          <p:nvPr/>
        </p:nvSpPr>
        <p:spPr>
          <a:xfrm>
            <a:off x="2584334" y="5229116"/>
            <a:ext cx="7641075" cy="246221"/>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Rectangle : coins arrondis 37">
            <a:extLst>
              <a:ext uri="{FF2B5EF4-FFF2-40B4-BE49-F238E27FC236}">
                <a16:creationId xmlns:a16="http://schemas.microsoft.com/office/drawing/2014/main" id="{AD9BFB7B-D785-41DF-B646-B03DF191DB0F}"/>
              </a:ext>
            </a:extLst>
          </p:cNvPr>
          <p:cNvSpPr/>
          <p:nvPr/>
        </p:nvSpPr>
        <p:spPr>
          <a:xfrm>
            <a:off x="2535983" y="4524606"/>
            <a:ext cx="7641075" cy="26333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Rectangle : coins arrondis 36">
            <a:extLst>
              <a:ext uri="{FF2B5EF4-FFF2-40B4-BE49-F238E27FC236}">
                <a16:creationId xmlns:a16="http://schemas.microsoft.com/office/drawing/2014/main" id="{A7F7296D-3DF5-4573-921F-B8740D80EACD}"/>
              </a:ext>
            </a:extLst>
          </p:cNvPr>
          <p:cNvSpPr/>
          <p:nvPr/>
        </p:nvSpPr>
        <p:spPr>
          <a:xfrm>
            <a:off x="2535983" y="3755845"/>
            <a:ext cx="7641075" cy="41642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 coins arrondis 35">
            <a:extLst>
              <a:ext uri="{FF2B5EF4-FFF2-40B4-BE49-F238E27FC236}">
                <a16:creationId xmlns:a16="http://schemas.microsoft.com/office/drawing/2014/main" id="{BC5EC9FC-F9E7-4B90-ABDE-01B233D981A1}"/>
              </a:ext>
            </a:extLst>
          </p:cNvPr>
          <p:cNvSpPr/>
          <p:nvPr/>
        </p:nvSpPr>
        <p:spPr>
          <a:xfrm>
            <a:off x="2511478" y="3140911"/>
            <a:ext cx="7641075" cy="246221"/>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Rectangle : coins arrondis 34">
            <a:extLst>
              <a:ext uri="{FF2B5EF4-FFF2-40B4-BE49-F238E27FC236}">
                <a16:creationId xmlns:a16="http://schemas.microsoft.com/office/drawing/2014/main" id="{238D804C-76E1-44B9-B278-F5D5667B4B71}"/>
              </a:ext>
            </a:extLst>
          </p:cNvPr>
          <p:cNvSpPr/>
          <p:nvPr/>
        </p:nvSpPr>
        <p:spPr>
          <a:xfrm>
            <a:off x="2502130" y="2477925"/>
            <a:ext cx="7641075" cy="246221"/>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C264D74-AEBA-473F-98EE-132BF0B96C92}"/>
              </a:ext>
            </a:extLst>
          </p:cNvPr>
          <p:cNvSpPr>
            <a:spLocks noGrp="1"/>
          </p:cNvSpPr>
          <p:nvPr>
            <p:ph type="title"/>
          </p:nvPr>
        </p:nvSpPr>
        <p:spPr/>
        <p:txBody>
          <a:bodyPr/>
          <a:lstStyle/>
          <a:p>
            <a:r>
              <a:rPr lang="fr-FR" dirty="0"/>
              <a:t>Comportements face à l’alcool</a:t>
            </a:r>
            <a:r>
              <a:rPr lang="fr-FR" dirty="0">
                <a:solidFill>
                  <a:schemeClr val="accent1"/>
                </a:solidFill>
              </a:rPr>
              <a:t>.</a:t>
            </a:r>
          </a:p>
        </p:txBody>
      </p:sp>
      <p:sp>
        <p:nvSpPr>
          <p:cNvPr id="3" name="Espace réservé du texte 2">
            <a:extLst>
              <a:ext uri="{FF2B5EF4-FFF2-40B4-BE49-F238E27FC236}">
                <a16:creationId xmlns:a16="http://schemas.microsoft.com/office/drawing/2014/main" id="{04B38FAA-BD5C-4245-B392-A83B0E7ABCFE}"/>
              </a:ext>
            </a:extLst>
          </p:cNvPr>
          <p:cNvSpPr>
            <a:spLocks noGrp="1"/>
          </p:cNvSpPr>
          <p:nvPr>
            <p:ph type="body" sz="quarter" idx="10"/>
          </p:nvPr>
        </p:nvSpPr>
        <p:spPr/>
        <p:txBody>
          <a:bodyPr/>
          <a:lstStyle/>
          <a:p>
            <a:pPr lvl="1"/>
            <a:r>
              <a:rPr lang="fr-FR" b="0" i="1" cap="none" dirty="0">
                <a:solidFill>
                  <a:schemeClr val="tx2"/>
                </a:solidFill>
              </a:rPr>
              <a:t>Base : Français de 18 ans et plus : 1030 personnes</a:t>
            </a:r>
          </a:p>
          <a:p>
            <a:pPr lvl="1"/>
            <a:endParaRPr lang="fr-FR" dirty="0"/>
          </a:p>
        </p:txBody>
      </p:sp>
      <p:sp>
        <p:nvSpPr>
          <p:cNvPr id="5" name="ZoneTexte 4">
            <a:extLst>
              <a:ext uri="{FF2B5EF4-FFF2-40B4-BE49-F238E27FC236}">
                <a16:creationId xmlns:a16="http://schemas.microsoft.com/office/drawing/2014/main" id="{A4019385-D2A3-4B2C-BEB6-031886B1A40C}"/>
              </a:ext>
            </a:extLst>
          </p:cNvPr>
          <p:cNvSpPr txBox="1"/>
          <p:nvPr/>
        </p:nvSpPr>
        <p:spPr>
          <a:xfrm>
            <a:off x="720000" y="1290622"/>
            <a:ext cx="1791478" cy="646331"/>
          </a:xfrm>
          <a:prstGeom prst="rect">
            <a:avLst/>
          </a:prstGeom>
          <a:noFill/>
        </p:spPr>
        <p:txBody>
          <a:bodyPr wrap="square" rtlCol="0">
            <a:spAutoFit/>
          </a:bodyPr>
          <a:lstStyle/>
          <a:p>
            <a:pPr algn="r"/>
            <a:r>
              <a:rPr lang="fr-FR" sz="3600" b="1" dirty="0">
                <a:solidFill>
                  <a:schemeClr val="accent1"/>
                </a:solidFill>
                <a:latin typeface="Arial Black" panose="020B0A04020102020204" pitchFamily="34" charset="0"/>
              </a:rPr>
              <a:t>96,5%</a:t>
            </a:r>
            <a:endParaRPr lang="fr-FR" sz="3600" b="1" dirty="0">
              <a:solidFill>
                <a:schemeClr val="accent1"/>
              </a:solidFill>
              <a:latin typeface="Arial Black" panose="020B0A04020102020204" pitchFamily="34" charset="0"/>
              <a:sym typeface="Wingdings"/>
            </a:endParaRPr>
          </a:p>
        </p:txBody>
      </p:sp>
      <p:sp>
        <p:nvSpPr>
          <p:cNvPr id="7" name="ZoneTexte 6">
            <a:extLst>
              <a:ext uri="{FF2B5EF4-FFF2-40B4-BE49-F238E27FC236}">
                <a16:creationId xmlns:a16="http://schemas.microsoft.com/office/drawing/2014/main" id="{B0B7CDDB-A606-4E0A-8263-3AE9D519A53A}"/>
              </a:ext>
            </a:extLst>
          </p:cNvPr>
          <p:cNvSpPr txBox="1"/>
          <p:nvPr/>
        </p:nvSpPr>
        <p:spPr>
          <a:xfrm>
            <a:off x="2511477" y="1239606"/>
            <a:ext cx="8061649" cy="738664"/>
          </a:xfrm>
          <a:prstGeom prst="rect">
            <a:avLst/>
          </a:prstGeom>
          <a:noFill/>
        </p:spPr>
        <p:txBody>
          <a:bodyPr wrap="square">
            <a:spAutoFit/>
          </a:bodyPr>
          <a:lstStyle/>
          <a:p>
            <a:r>
              <a:rPr lang="fr-FR" sz="1400" b="1" dirty="0">
                <a:solidFill>
                  <a:schemeClr val="accent1"/>
                </a:solidFill>
              </a:rPr>
              <a:t>des conducteurs, passagers ou des Français avec des convives qui se déplaceront en véhicule personnel, déclarent qu’ils prendront au moins une des dispositions citées. Les principales dispositions envisagées sont : </a:t>
            </a:r>
          </a:p>
        </p:txBody>
      </p:sp>
      <p:sp>
        <p:nvSpPr>
          <p:cNvPr id="8" name="Rectangle 7">
            <a:extLst>
              <a:ext uri="{FF2B5EF4-FFF2-40B4-BE49-F238E27FC236}">
                <a16:creationId xmlns:a16="http://schemas.microsoft.com/office/drawing/2014/main" id="{E9E3A332-1E40-4CF1-9FC8-F48E49D5CA4C}"/>
              </a:ext>
            </a:extLst>
          </p:cNvPr>
          <p:cNvSpPr/>
          <p:nvPr/>
        </p:nvSpPr>
        <p:spPr>
          <a:xfrm>
            <a:off x="2511478" y="1953145"/>
            <a:ext cx="5291833" cy="246221"/>
          </a:xfrm>
          <a:prstGeom prst="rect">
            <a:avLst/>
          </a:prstGeom>
        </p:spPr>
        <p:txBody>
          <a:bodyPr wrap="none">
            <a:spAutoFit/>
          </a:bodyPr>
          <a:lstStyle/>
          <a:p>
            <a:pPr lvl="0" algn="ctr"/>
            <a:r>
              <a:rPr lang="fr-FR" sz="1000" i="1" dirty="0">
                <a:solidFill>
                  <a:prstClr val="black">
                    <a:lumMod val="50000"/>
                    <a:lumOff val="50000"/>
                  </a:prstClr>
                </a:solidFill>
                <a:latin typeface="Arial"/>
              </a:rPr>
              <a:t>(2019 : 97,6% ; 2018 : 95,2% ; </a:t>
            </a:r>
            <a:r>
              <a:rPr lang="fr-FR" sz="1000" i="1" dirty="0">
                <a:solidFill>
                  <a:srgbClr val="7F7F7F"/>
                </a:solidFill>
                <a:cs typeface="Arial" pitchFamily="34" charset="0"/>
              </a:rPr>
              <a:t>2017 : 95,5% ; </a:t>
            </a:r>
            <a:r>
              <a:rPr lang="fr-FR" sz="1000" i="1" dirty="0">
                <a:solidFill>
                  <a:prstClr val="black">
                    <a:lumMod val="50000"/>
                    <a:lumOff val="50000"/>
                  </a:prstClr>
                </a:solidFill>
                <a:latin typeface="Arial"/>
              </a:rPr>
              <a:t>2016 : 99,2% ; 2015 : 95,2% ; 2014 : 96,7%) </a:t>
            </a:r>
          </a:p>
        </p:txBody>
      </p:sp>
      <p:sp>
        <p:nvSpPr>
          <p:cNvPr id="14" name="Rectangle 13">
            <a:extLst>
              <a:ext uri="{FF2B5EF4-FFF2-40B4-BE49-F238E27FC236}">
                <a16:creationId xmlns:a16="http://schemas.microsoft.com/office/drawing/2014/main" id="{500D2499-DFCA-491F-8A60-64303141351F}"/>
              </a:ext>
            </a:extLst>
          </p:cNvPr>
          <p:cNvSpPr/>
          <p:nvPr/>
        </p:nvSpPr>
        <p:spPr>
          <a:xfrm>
            <a:off x="2224295" y="2486732"/>
            <a:ext cx="7568216" cy="258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8966" tIns="35560" rIns="35560" bIns="35560" numCol="1" spcCol="1270" anchor="ctr" anchorCtr="0">
            <a:noAutofit/>
          </a:bodyPr>
          <a:lstStyle/>
          <a:p>
            <a:pPr lvl="0" algn="l" defTabSz="622300">
              <a:lnSpc>
                <a:spcPct val="90000"/>
              </a:lnSpc>
              <a:spcBef>
                <a:spcPct val="0"/>
              </a:spcBef>
              <a:spcAft>
                <a:spcPct val="35000"/>
              </a:spcAft>
            </a:pPr>
            <a:r>
              <a:rPr lang="fr-FR" sz="1400" kern="1200" dirty="0"/>
              <a:t>Attendre une durée suffisante avant de pouvoir prendre le volant</a:t>
            </a:r>
          </a:p>
        </p:txBody>
      </p:sp>
      <p:sp>
        <p:nvSpPr>
          <p:cNvPr id="17" name="Rectangle 16">
            <a:extLst>
              <a:ext uri="{FF2B5EF4-FFF2-40B4-BE49-F238E27FC236}">
                <a16:creationId xmlns:a16="http://schemas.microsoft.com/office/drawing/2014/main" id="{C40DE572-0034-4EAF-87F1-FABE482BECF0}"/>
              </a:ext>
            </a:extLst>
          </p:cNvPr>
          <p:cNvSpPr/>
          <p:nvPr/>
        </p:nvSpPr>
        <p:spPr>
          <a:xfrm>
            <a:off x="2230148" y="3151030"/>
            <a:ext cx="7272822" cy="259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8966" tIns="35560" rIns="35560" bIns="35560" numCol="1" spcCol="1270" anchor="ctr" anchorCtr="0">
            <a:noAutofit/>
          </a:bodyPr>
          <a:lstStyle/>
          <a:p>
            <a:pPr lvl="0" algn="l" defTabSz="622300">
              <a:lnSpc>
                <a:spcPct val="90000"/>
              </a:lnSpc>
              <a:spcBef>
                <a:spcPct val="0"/>
              </a:spcBef>
              <a:spcAft>
                <a:spcPct val="35000"/>
              </a:spcAft>
            </a:pPr>
            <a:r>
              <a:rPr lang="fr-FR" sz="1400" kern="1200" dirty="0"/>
              <a:t>Dormir sur place afin de ne pas avoir à conduire après avoir consommé de l’alcool</a:t>
            </a:r>
          </a:p>
        </p:txBody>
      </p:sp>
      <p:sp>
        <p:nvSpPr>
          <p:cNvPr id="20" name="Rectangle 19">
            <a:extLst>
              <a:ext uri="{FF2B5EF4-FFF2-40B4-BE49-F238E27FC236}">
                <a16:creationId xmlns:a16="http://schemas.microsoft.com/office/drawing/2014/main" id="{B721809C-6554-46FE-B27D-2E73D41894ED}"/>
              </a:ext>
            </a:extLst>
          </p:cNvPr>
          <p:cNvSpPr/>
          <p:nvPr/>
        </p:nvSpPr>
        <p:spPr>
          <a:xfrm>
            <a:off x="2292908" y="3520498"/>
            <a:ext cx="7325862" cy="8868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8966" tIns="35560" rIns="35560" bIns="35560" numCol="1" spcCol="1270" anchor="ctr" anchorCtr="0">
            <a:noAutofit/>
          </a:bodyPr>
          <a:lstStyle/>
          <a:p>
            <a:pPr defTabSz="622300">
              <a:lnSpc>
                <a:spcPct val="90000"/>
              </a:lnSpc>
              <a:spcAft>
                <a:spcPct val="35000"/>
              </a:spcAft>
            </a:pPr>
            <a:r>
              <a:rPr lang="fr-FR" sz="1400" dirty="0"/>
              <a:t>Désigner une personne qui ne boira pas d’alcool au cours de la soirée et c’est cette personne qui conduira</a:t>
            </a:r>
          </a:p>
        </p:txBody>
      </p:sp>
      <p:sp>
        <p:nvSpPr>
          <p:cNvPr id="23" name="Rectangle 22">
            <a:extLst>
              <a:ext uri="{FF2B5EF4-FFF2-40B4-BE49-F238E27FC236}">
                <a16:creationId xmlns:a16="http://schemas.microsoft.com/office/drawing/2014/main" id="{B17DFEF7-48D1-4943-8CA7-E40ADB3F347C}"/>
              </a:ext>
            </a:extLst>
          </p:cNvPr>
          <p:cNvSpPr/>
          <p:nvPr/>
        </p:nvSpPr>
        <p:spPr>
          <a:xfrm>
            <a:off x="2215549" y="4457792"/>
            <a:ext cx="7561764" cy="396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8966" tIns="35560" rIns="35560" bIns="35560" numCol="1" spcCol="1270" anchor="ctr" anchorCtr="0">
            <a:noAutofit/>
          </a:bodyPr>
          <a:lstStyle/>
          <a:p>
            <a:pPr lvl="0" defTabSz="622300">
              <a:lnSpc>
                <a:spcPct val="90000"/>
              </a:lnSpc>
              <a:spcAft>
                <a:spcPct val="35000"/>
              </a:spcAft>
            </a:pPr>
            <a:r>
              <a:rPr lang="fr-FR" sz="1400" dirty="0"/>
              <a:t>Limiter sa consommation d’alcool à un verre ou deux au cours de la soirée du réveillon</a:t>
            </a:r>
          </a:p>
        </p:txBody>
      </p:sp>
      <p:sp>
        <p:nvSpPr>
          <p:cNvPr id="24" name="Rectangle 6">
            <a:extLst>
              <a:ext uri="{FF2B5EF4-FFF2-40B4-BE49-F238E27FC236}">
                <a16:creationId xmlns:a16="http://schemas.microsoft.com/office/drawing/2014/main" id="{34C9AD1D-FC40-404A-A8A7-0441DFD5145B}"/>
              </a:ext>
            </a:extLst>
          </p:cNvPr>
          <p:cNvSpPr>
            <a:spLocks noChangeArrowheads="1"/>
          </p:cNvSpPr>
          <p:nvPr/>
        </p:nvSpPr>
        <p:spPr bwMode="auto">
          <a:xfrm>
            <a:off x="4848150" y="2764414"/>
            <a:ext cx="5180259" cy="15388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000" i="1" dirty="0">
                <a:solidFill>
                  <a:schemeClr val="tx1">
                    <a:lumMod val="50000"/>
                    <a:lumOff val="50000"/>
                  </a:schemeClr>
                </a:solidFill>
                <a:latin typeface="+mn-lt"/>
              </a:rPr>
              <a:t>(2019 : 73,8%; 2018 : 74,9% ; </a:t>
            </a:r>
            <a:r>
              <a:rPr lang="fr-FR" sz="1000" i="1" dirty="0">
                <a:solidFill>
                  <a:srgbClr val="7F7F7F"/>
                </a:solidFill>
                <a:cs typeface="Arial" pitchFamily="34" charset="0"/>
              </a:rPr>
              <a:t>2017 : 75,8% ; </a:t>
            </a:r>
            <a:r>
              <a:rPr lang="fr-FR" sz="1000" i="1" dirty="0">
                <a:solidFill>
                  <a:schemeClr val="tx1">
                    <a:lumMod val="50000"/>
                    <a:lumOff val="50000"/>
                  </a:schemeClr>
                </a:solidFill>
                <a:latin typeface="+mn-lt"/>
              </a:rPr>
              <a:t>2016 : 78,4% ; 2015 : 74,8% ; 2014 : 73,7%)</a:t>
            </a:r>
          </a:p>
        </p:txBody>
      </p:sp>
      <p:sp>
        <p:nvSpPr>
          <p:cNvPr id="25" name="Rectangle 6">
            <a:extLst>
              <a:ext uri="{FF2B5EF4-FFF2-40B4-BE49-F238E27FC236}">
                <a16:creationId xmlns:a16="http://schemas.microsoft.com/office/drawing/2014/main" id="{94489CA6-40F6-4172-885B-BDDF30403664}"/>
              </a:ext>
            </a:extLst>
          </p:cNvPr>
          <p:cNvSpPr>
            <a:spLocks noChangeArrowheads="1"/>
          </p:cNvSpPr>
          <p:nvPr/>
        </p:nvSpPr>
        <p:spPr bwMode="auto">
          <a:xfrm>
            <a:off x="4920158" y="3421362"/>
            <a:ext cx="5112569" cy="15388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000" i="1" dirty="0">
                <a:solidFill>
                  <a:schemeClr val="tx1">
                    <a:lumMod val="50000"/>
                    <a:lumOff val="50000"/>
                  </a:schemeClr>
                </a:solidFill>
                <a:latin typeface="+mn-lt"/>
              </a:rPr>
              <a:t>(2019 : 71,1% ; 2018 : 73,5% ; </a:t>
            </a:r>
            <a:r>
              <a:rPr lang="fr-FR" sz="1000" i="1" dirty="0">
                <a:solidFill>
                  <a:srgbClr val="7F7F7F"/>
                </a:solidFill>
                <a:cs typeface="Arial" pitchFamily="34" charset="0"/>
              </a:rPr>
              <a:t>2017 : 74,4% ; </a:t>
            </a:r>
            <a:r>
              <a:rPr lang="fr-FR" sz="1000" i="1" dirty="0">
                <a:solidFill>
                  <a:schemeClr val="tx1">
                    <a:lumMod val="50000"/>
                    <a:lumOff val="50000"/>
                  </a:schemeClr>
                </a:solidFill>
                <a:latin typeface="+mn-lt"/>
              </a:rPr>
              <a:t>2016 : 69,9% ; 2015 : 67,9% ; 2014 : 65,2%)</a:t>
            </a:r>
          </a:p>
        </p:txBody>
      </p:sp>
      <p:sp>
        <p:nvSpPr>
          <p:cNvPr id="26" name="Rectangle 6">
            <a:extLst>
              <a:ext uri="{FF2B5EF4-FFF2-40B4-BE49-F238E27FC236}">
                <a16:creationId xmlns:a16="http://schemas.microsoft.com/office/drawing/2014/main" id="{210726FB-F7B1-4A94-A189-4290C615E5DE}"/>
              </a:ext>
            </a:extLst>
          </p:cNvPr>
          <p:cNvSpPr>
            <a:spLocks noChangeArrowheads="1"/>
          </p:cNvSpPr>
          <p:nvPr/>
        </p:nvSpPr>
        <p:spPr bwMode="auto">
          <a:xfrm>
            <a:off x="4848150" y="4871503"/>
            <a:ext cx="5180259" cy="15388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000" i="1" dirty="0">
                <a:solidFill>
                  <a:srgbClr val="595959"/>
                </a:solidFill>
                <a:cs typeface="Arial" pitchFamily="34" charset="0"/>
              </a:rPr>
              <a:t>(2019 : 62,1% ; 2018 : 62,8% ; </a:t>
            </a:r>
            <a:r>
              <a:rPr lang="fr-FR" sz="1000" i="1" dirty="0">
                <a:solidFill>
                  <a:srgbClr val="7F7F7F"/>
                </a:solidFill>
                <a:cs typeface="Arial" pitchFamily="34" charset="0"/>
              </a:rPr>
              <a:t>2017 : 70,4% ; </a:t>
            </a:r>
            <a:r>
              <a:rPr lang="fr-FR" sz="1000" i="1" dirty="0">
                <a:solidFill>
                  <a:schemeClr val="tx1">
                    <a:lumMod val="50000"/>
                    <a:lumOff val="50000"/>
                  </a:schemeClr>
                </a:solidFill>
                <a:latin typeface="+mn-lt"/>
              </a:rPr>
              <a:t>2016 : 67,0% ; 2015 : 65,2% ; 2014 : 68,7%)</a:t>
            </a:r>
          </a:p>
        </p:txBody>
      </p:sp>
      <p:sp>
        <p:nvSpPr>
          <p:cNvPr id="27" name="Rectangle 6">
            <a:extLst>
              <a:ext uri="{FF2B5EF4-FFF2-40B4-BE49-F238E27FC236}">
                <a16:creationId xmlns:a16="http://schemas.microsoft.com/office/drawing/2014/main" id="{0E295343-2ADB-4E59-9CAD-B534A0DA7748}"/>
              </a:ext>
            </a:extLst>
          </p:cNvPr>
          <p:cNvSpPr>
            <a:spLocks noChangeArrowheads="1"/>
          </p:cNvSpPr>
          <p:nvPr/>
        </p:nvSpPr>
        <p:spPr bwMode="auto">
          <a:xfrm>
            <a:off x="4848150" y="4187654"/>
            <a:ext cx="5146657" cy="15388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000" i="1" dirty="0">
                <a:solidFill>
                  <a:srgbClr val="595959"/>
                </a:solidFill>
                <a:cs typeface="Arial" pitchFamily="34" charset="0"/>
              </a:rPr>
              <a:t>(2019 : 66,3% ; 2018 : 67,4% ; </a:t>
            </a:r>
            <a:r>
              <a:rPr lang="fr-FR" sz="1000" i="1" dirty="0">
                <a:solidFill>
                  <a:srgbClr val="7F7F7F"/>
                </a:solidFill>
                <a:cs typeface="Arial" pitchFamily="34" charset="0"/>
              </a:rPr>
              <a:t>2017 : 68,2% ; </a:t>
            </a:r>
            <a:r>
              <a:rPr lang="fr-FR" sz="1000" i="1" dirty="0">
                <a:solidFill>
                  <a:schemeClr val="tx1">
                    <a:lumMod val="50000"/>
                    <a:lumOff val="50000"/>
                  </a:schemeClr>
                </a:solidFill>
                <a:latin typeface="+mn-lt"/>
              </a:rPr>
              <a:t>2016 : 65,6% ; 2015 : 63,4% ; 2014 : 65,9%)</a:t>
            </a:r>
          </a:p>
        </p:txBody>
      </p:sp>
      <p:sp>
        <p:nvSpPr>
          <p:cNvPr id="28" name="ZoneTexte 27">
            <a:extLst>
              <a:ext uri="{FF2B5EF4-FFF2-40B4-BE49-F238E27FC236}">
                <a16:creationId xmlns:a16="http://schemas.microsoft.com/office/drawing/2014/main" id="{ED5B1276-8693-413C-B5B3-E0D471E71DF8}"/>
              </a:ext>
            </a:extLst>
          </p:cNvPr>
          <p:cNvSpPr txBox="1"/>
          <p:nvPr/>
        </p:nvSpPr>
        <p:spPr>
          <a:xfrm>
            <a:off x="1666483" y="2479201"/>
            <a:ext cx="720080" cy="261610"/>
          </a:xfrm>
          <a:prstGeom prst="rect">
            <a:avLst/>
          </a:prstGeom>
          <a:noFill/>
        </p:spPr>
        <p:txBody>
          <a:bodyPr wrap="square" rtlCol="0">
            <a:spAutoFit/>
          </a:bodyPr>
          <a:lstStyle/>
          <a:p>
            <a:pPr algn="ctr"/>
            <a:r>
              <a:rPr lang="fr-FR" sz="1100" b="1" dirty="0"/>
              <a:t>75,3% </a:t>
            </a:r>
          </a:p>
        </p:txBody>
      </p:sp>
      <p:sp>
        <p:nvSpPr>
          <p:cNvPr id="29" name="ZoneTexte 28">
            <a:extLst>
              <a:ext uri="{FF2B5EF4-FFF2-40B4-BE49-F238E27FC236}">
                <a16:creationId xmlns:a16="http://schemas.microsoft.com/office/drawing/2014/main" id="{D1606771-C13F-46CF-8F42-BB636E10880B}"/>
              </a:ext>
            </a:extLst>
          </p:cNvPr>
          <p:cNvSpPr txBox="1"/>
          <p:nvPr/>
        </p:nvSpPr>
        <p:spPr>
          <a:xfrm>
            <a:off x="1674412" y="3180898"/>
            <a:ext cx="720080" cy="261610"/>
          </a:xfrm>
          <a:prstGeom prst="rect">
            <a:avLst/>
          </a:prstGeom>
          <a:noFill/>
        </p:spPr>
        <p:txBody>
          <a:bodyPr wrap="square" rtlCol="0">
            <a:spAutoFit/>
          </a:bodyPr>
          <a:lstStyle/>
          <a:p>
            <a:pPr algn="ctr"/>
            <a:r>
              <a:rPr lang="fr-FR" sz="1100" b="1" dirty="0"/>
              <a:t>73,5% </a:t>
            </a:r>
          </a:p>
        </p:txBody>
      </p:sp>
      <p:sp>
        <p:nvSpPr>
          <p:cNvPr id="30" name="ZoneTexte 29">
            <a:extLst>
              <a:ext uri="{FF2B5EF4-FFF2-40B4-BE49-F238E27FC236}">
                <a16:creationId xmlns:a16="http://schemas.microsoft.com/office/drawing/2014/main" id="{02195A93-3CDF-41F4-9224-DCB21614DC7E}"/>
              </a:ext>
            </a:extLst>
          </p:cNvPr>
          <p:cNvSpPr txBox="1"/>
          <p:nvPr/>
        </p:nvSpPr>
        <p:spPr>
          <a:xfrm>
            <a:off x="1700823" y="3846547"/>
            <a:ext cx="720080" cy="261610"/>
          </a:xfrm>
          <a:prstGeom prst="rect">
            <a:avLst/>
          </a:prstGeom>
          <a:noFill/>
        </p:spPr>
        <p:txBody>
          <a:bodyPr wrap="square" rtlCol="0">
            <a:spAutoFit/>
          </a:bodyPr>
          <a:lstStyle/>
          <a:p>
            <a:pPr algn="ctr"/>
            <a:r>
              <a:rPr lang="fr-FR" sz="1100" b="1" dirty="0"/>
              <a:t>64,6% </a:t>
            </a:r>
          </a:p>
        </p:txBody>
      </p:sp>
      <p:sp>
        <p:nvSpPr>
          <p:cNvPr id="31" name="ZoneTexte 30">
            <a:extLst>
              <a:ext uri="{FF2B5EF4-FFF2-40B4-BE49-F238E27FC236}">
                <a16:creationId xmlns:a16="http://schemas.microsoft.com/office/drawing/2014/main" id="{08579EA1-9764-4935-B832-B844FE9CEA2B}"/>
              </a:ext>
            </a:extLst>
          </p:cNvPr>
          <p:cNvSpPr txBox="1"/>
          <p:nvPr/>
        </p:nvSpPr>
        <p:spPr>
          <a:xfrm>
            <a:off x="1682161" y="4514240"/>
            <a:ext cx="720080" cy="261610"/>
          </a:xfrm>
          <a:prstGeom prst="rect">
            <a:avLst/>
          </a:prstGeom>
          <a:noFill/>
        </p:spPr>
        <p:txBody>
          <a:bodyPr wrap="square" rtlCol="0">
            <a:spAutoFit/>
          </a:bodyPr>
          <a:lstStyle/>
          <a:p>
            <a:pPr algn="ctr"/>
            <a:r>
              <a:rPr lang="fr-FR" sz="1100" b="1" dirty="0"/>
              <a:t>60,2% </a:t>
            </a:r>
          </a:p>
        </p:txBody>
      </p:sp>
      <p:sp>
        <p:nvSpPr>
          <p:cNvPr id="32" name="ZoneTexte 31">
            <a:extLst>
              <a:ext uri="{FF2B5EF4-FFF2-40B4-BE49-F238E27FC236}">
                <a16:creationId xmlns:a16="http://schemas.microsoft.com/office/drawing/2014/main" id="{24C50EAF-571D-4642-8AB3-4958A594DC36}"/>
              </a:ext>
            </a:extLst>
          </p:cNvPr>
          <p:cNvSpPr txBox="1"/>
          <p:nvPr/>
        </p:nvSpPr>
        <p:spPr>
          <a:xfrm>
            <a:off x="1666483" y="5204731"/>
            <a:ext cx="720080" cy="261610"/>
          </a:xfrm>
          <a:prstGeom prst="rect">
            <a:avLst/>
          </a:prstGeom>
          <a:noFill/>
        </p:spPr>
        <p:txBody>
          <a:bodyPr wrap="square" rtlCol="0">
            <a:spAutoFit/>
          </a:bodyPr>
          <a:lstStyle/>
          <a:p>
            <a:pPr algn="ctr"/>
            <a:r>
              <a:rPr lang="fr-FR" sz="1100" b="1" dirty="0"/>
              <a:t>48,7%</a:t>
            </a:r>
          </a:p>
        </p:txBody>
      </p:sp>
      <p:sp>
        <p:nvSpPr>
          <p:cNvPr id="33" name="ZoneTexte 32">
            <a:extLst>
              <a:ext uri="{FF2B5EF4-FFF2-40B4-BE49-F238E27FC236}">
                <a16:creationId xmlns:a16="http://schemas.microsoft.com/office/drawing/2014/main" id="{C4D56B28-1B11-4496-9EE1-0021145C068A}"/>
              </a:ext>
            </a:extLst>
          </p:cNvPr>
          <p:cNvSpPr txBox="1"/>
          <p:nvPr/>
        </p:nvSpPr>
        <p:spPr>
          <a:xfrm>
            <a:off x="587544" y="3556237"/>
            <a:ext cx="792088" cy="646331"/>
          </a:xfrm>
          <a:prstGeom prst="rect">
            <a:avLst/>
          </a:prstGeom>
          <a:noFill/>
        </p:spPr>
        <p:txBody>
          <a:bodyPr wrap="square" rtlCol="0">
            <a:spAutoFit/>
          </a:bodyPr>
          <a:lstStyle/>
          <a:p>
            <a:pPr algn="ctr"/>
            <a:r>
              <a:rPr lang="fr-FR" sz="900" dirty="0">
                <a:solidFill>
                  <a:schemeClr val="tx1">
                    <a:lumMod val="75000"/>
                    <a:lumOff val="25000"/>
                  </a:schemeClr>
                </a:solidFill>
              </a:rPr>
              <a:t>% de ‘Vrai’ en Q11 ou Q12 ou Q13</a:t>
            </a:r>
          </a:p>
        </p:txBody>
      </p:sp>
      <p:sp>
        <p:nvSpPr>
          <p:cNvPr id="34" name="Rectangle 6">
            <a:extLst>
              <a:ext uri="{FF2B5EF4-FFF2-40B4-BE49-F238E27FC236}">
                <a16:creationId xmlns:a16="http://schemas.microsoft.com/office/drawing/2014/main" id="{A8E40695-35FD-4876-8644-3DB0D7E6855A}"/>
              </a:ext>
            </a:extLst>
          </p:cNvPr>
          <p:cNvSpPr>
            <a:spLocks noChangeArrowheads="1"/>
          </p:cNvSpPr>
          <p:nvPr/>
        </p:nvSpPr>
        <p:spPr bwMode="auto">
          <a:xfrm>
            <a:off x="4848150" y="5543992"/>
            <a:ext cx="5146657" cy="15388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000" i="1" dirty="0">
                <a:solidFill>
                  <a:srgbClr val="595959"/>
                </a:solidFill>
                <a:cs typeface="Arial" pitchFamily="34" charset="0"/>
              </a:rPr>
              <a:t>(2019 : 49,7% ; 2018 : 52,1% ; </a:t>
            </a:r>
            <a:r>
              <a:rPr lang="fr-FR" sz="1000" i="1" dirty="0">
                <a:solidFill>
                  <a:srgbClr val="7F7F7F"/>
                </a:solidFill>
                <a:cs typeface="Arial" pitchFamily="34" charset="0"/>
              </a:rPr>
              <a:t>2017 : 52,1% ; </a:t>
            </a:r>
            <a:r>
              <a:rPr lang="fr-FR" sz="1000" i="1" dirty="0">
                <a:solidFill>
                  <a:schemeClr val="tx1">
                    <a:lumMod val="50000"/>
                    <a:lumOff val="50000"/>
                  </a:schemeClr>
                </a:solidFill>
                <a:latin typeface="+mn-lt"/>
              </a:rPr>
              <a:t>2016 : 51,4% ; 2015 : 45,8%; 2014 : 48,7%)</a:t>
            </a:r>
          </a:p>
        </p:txBody>
      </p:sp>
      <p:sp>
        <p:nvSpPr>
          <p:cNvPr id="42" name="Rectangle 41">
            <a:extLst>
              <a:ext uri="{FF2B5EF4-FFF2-40B4-BE49-F238E27FC236}">
                <a16:creationId xmlns:a16="http://schemas.microsoft.com/office/drawing/2014/main" id="{2AC354C1-2CE8-438C-8DD5-43B80E555CF8}"/>
              </a:ext>
            </a:extLst>
          </p:cNvPr>
          <p:cNvSpPr/>
          <p:nvPr/>
        </p:nvSpPr>
        <p:spPr>
          <a:xfrm>
            <a:off x="2275267" y="5118292"/>
            <a:ext cx="7804115" cy="458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8966" tIns="35560" rIns="35560" bIns="35560" numCol="1" spcCol="1270" anchor="ctr" anchorCtr="0">
            <a:noAutofit/>
          </a:bodyPr>
          <a:lstStyle/>
          <a:p>
            <a:pPr lvl="0"/>
            <a:r>
              <a:rPr lang="fr-FR" sz="1400" dirty="0">
                <a:solidFill>
                  <a:schemeClr val="bg1"/>
                </a:solidFill>
                <a:cs typeface="Arial" pitchFamily="34" charset="0"/>
              </a:rPr>
              <a:t>Tester son niveau d’alcoolémie avec un éthylotest avant de prendre le volant</a:t>
            </a:r>
          </a:p>
        </p:txBody>
      </p:sp>
      <p:sp>
        <p:nvSpPr>
          <p:cNvPr id="50" name="ZoneTexte 49">
            <a:extLst>
              <a:ext uri="{FF2B5EF4-FFF2-40B4-BE49-F238E27FC236}">
                <a16:creationId xmlns:a16="http://schemas.microsoft.com/office/drawing/2014/main" id="{FB281993-44B3-4C13-AD98-95B368F2062F}"/>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51" name="ZoneTexte 50">
            <a:extLst>
              <a:ext uri="{FF2B5EF4-FFF2-40B4-BE49-F238E27FC236}">
                <a16:creationId xmlns:a16="http://schemas.microsoft.com/office/drawing/2014/main" id="{C431F1C3-3776-4756-9ABB-F3A015FF398C}"/>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52" name="ZoneTexte 51">
            <a:extLst>
              <a:ext uri="{FF2B5EF4-FFF2-40B4-BE49-F238E27FC236}">
                <a16:creationId xmlns:a16="http://schemas.microsoft.com/office/drawing/2014/main" id="{8205AFED-2727-4DFE-A335-B77EF5A6998E}"/>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Tree>
    <p:extLst>
      <p:ext uri="{BB962C8B-B14F-4D97-AF65-F5344CB8AC3E}">
        <p14:creationId xmlns:p14="http://schemas.microsoft.com/office/powerpoint/2010/main" val="3056614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 coins arrondis 19">
            <a:extLst>
              <a:ext uri="{FF2B5EF4-FFF2-40B4-BE49-F238E27FC236}">
                <a16:creationId xmlns:a16="http://schemas.microsoft.com/office/drawing/2014/main" id="{03E0BC74-72E6-4EA0-A87D-99E5C6F5950E}"/>
              </a:ext>
            </a:extLst>
          </p:cNvPr>
          <p:cNvSpPr/>
          <p:nvPr/>
        </p:nvSpPr>
        <p:spPr>
          <a:xfrm rot="10800000">
            <a:off x="5431669" y="3540930"/>
            <a:ext cx="4217190" cy="2254708"/>
          </a:xfrm>
          <a:prstGeom prst="roundRect">
            <a:avLst>
              <a:gd name="adj" fmla="val 26904"/>
            </a:avLst>
          </a:prstGeom>
          <a:solidFill>
            <a:schemeClr val="bg1"/>
          </a:solid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 coins arrondis 20">
            <a:extLst>
              <a:ext uri="{FF2B5EF4-FFF2-40B4-BE49-F238E27FC236}">
                <a16:creationId xmlns:a16="http://schemas.microsoft.com/office/drawing/2014/main" id="{35DD4CD0-45E8-4B36-A3CE-E49804ED7120}"/>
              </a:ext>
            </a:extLst>
          </p:cNvPr>
          <p:cNvSpPr/>
          <p:nvPr/>
        </p:nvSpPr>
        <p:spPr>
          <a:xfrm rot="10800000">
            <a:off x="883848" y="3529458"/>
            <a:ext cx="4217190" cy="2266181"/>
          </a:xfrm>
          <a:prstGeom prst="roundRect">
            <a:avLst>
              <a:gd name="adj" fmla="val 26904"/>
            </a:avLst>
          </a:prstGeom>
          <a:solidFill>
            <a:schemeClr val="bg1"/>
          </a:solid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C264D74-AEBA-473F-98EE-132BF0B96C92}"/>
              </a:ext>
            </a:extLst>
          </p:cNvPr>
          <p:cNvSpPr>
            <a:spLocks noGrp="1"/>
          </p:cNvSpPr>
          <p:nvPr>
            <p:ph type="title"/>
          </p:nvPr>
        </p:nvSpPr>
        <p:spPr/>
        <p:txBody>
          <a:bodyPr/>
          <a:lstStyle/>
          <a:p>
            <a:r>
              <a:rPr lang="fr-FR" dirty="0"/>
              <a:t>Comportements face à l’alcool</a:t>
            </a:r>
            <a:r>
              <a:rPr lang="fr-FR" dirty="0">
                <a:solidFill>
                  <a:schemeClr val="accent1"/>
                </a:solidFill>
              </a:rPr>
              <a:t>.</a:t>
            </a:r>
          </a:p>
        </p:txBody>
      </p:sp>
      <p:sp>
        <p:nvSpPr>
          <p:cNvPr id="3" name="Espace réservé du texte 2">
            <a:extLst>
              <a:ext uri="{FF2B5EF4-FFF2-40B4-BE49-F238E27FC236}">
                <a16:creationId xmlns:a16="http://schemas.microsoft.com/office/drawing/2014/main" id="{04B38FAA-BD5C-4245-B392-A83B0E7ABCFE}"/>
              </a:ext>
            </a:extLst>
          </p:cNvPr>
          <p:cNvSpPr>
            <a:spLocks noGrp="1"/>
          </p:cNvSpPr>
          <p:nvPr>
            <p:ph type="body" sz="quarter" idx="10"/>
          </p:nvPr>
        </p:nvSpPr>
        <p:spPr/>
        <p:txBody>
          <a:bodyPr/>
          <a:lstStyle/>
          <a:p>
            <a:pPr lvl="1"/>
            <a:r>
              <a:rPr lang="fr-FR" b="0" i="1" cap="none" dirty="0">
                <a:solidFill>
                  <a:schemeClr val="tx2"/>
                </a:solidFill>
              </a:rPr>
              <a:t>Base : Français de 18 ans et plus : 1030 personnes</a:t>
            </a:r>
          </a:p>
          <a:p>
            <a:pPr lvl="1"/>
            <a:endParaRPr lang="fr-FR" dirty="0"/>
          </a:p>
        </p:txBody>
      </p:sp>
      <p:sp>
        <p:nvSpPr>
          <p:cNvPr id="40" name="ZoneTexte 39">
            <a:extLst>
              <a:ext uri="{FF2B5EF4-FFF2-40B4-BE49-F238E27FC236}">
                <a16:creationId xmlns:a16="http://schemas.microsoft.com/office/drawing/2014/main" id="{394B4605-13CF-4B71-A843-7AF7A796A790}"/>
              </a:ext>
            </a:extLst>
          </p:cNvPr>
          <p:cNvSpPr txBox="1"/>
          <p:nvPr/>
        </p:nvSpPr>
        <p:spPr>
          <a:xfrm>
            <a:off x="858417" y="1538061"/>
            <a:ext cx="1791478" cy="646331"/>
          </a:xfrm>
          <a:prstGeom prst="rect">
            <a:avLst/>
          </a:prstGeom>
          <a:noFill/>
        </p:spPr>
        <p:txBody>
          <a:bodyPr wrap="square" rtlCol="0">
            <a:spAutoFit/>
          </a:bodyPr>
          <a:lstStyle/>
          <a:p>
            <a:pPr algn="r"/>
            <a:r>
              <a:rPr lang="fr-FR" sz="3600" b="1" dirty="0">
                <a:solidFill>
                  <a:schemeClr val="accent1"/>
                </a:solidFill>
                <a:latin typeface="Arial Black" panose="020B0A04020102020204" pitchFamily="34" charset="0"/>
              </a:rPr>
              <a:t>32,7%</a:t>
            </a:r>
            <a:endParaRPr lang="fr-FR" sz="3600" b="1" dirty="0">
              <a:solidFill>
                <a:schemeClr val="accent1"/>
              </a:solidFill>
              <a:latin typeface="Arial Black" panose="020B0A04020102020204" pitchFamily="34" charset="0"/>
              <a:sym typeface="Wingdings"/>
            </a:endParaRPr>
          </a:p>
        </p:txBody>
      </p:sp>
      <p:sp>
        <p:nvSpPr>
          <p:cNvPr id="41" name="ZoneTexte 40">
            <a:extLst>
              <a:ext uri="{FF2B5EF4-FFF2-40B4-BE49-F238E27FC236}">
                <a16:creationId xmlns:a16="http://schemas.microsoft.com/office/drawing/2014/main" id="{0DE3B0D4-BF1F-46AE-B7D2-C3039768F4CC}"/>
              </a:ext>
            </a:extLst>
          </p:cNvPr>
          <p:cNvSpPr txBox="1"/>
          <p:nvPr/>
        </p:nvSpPr>
        <p:spPr>
          <a:xfrm>
            <a:off x="2649894" y="1487045"/>
            <a:ext cx="6892211" cy="1477328"/>
          </a:xfrm>
          <a:prstGeom prst="rect">
            <a:avLst/>
          </a:prstGeom>
          <a:noFill/>
        </p:spPr>
        <p:txBody>
          <a:bodyPr wrap="square">
            <a:spAutoFit/>
          </a:bodyPr>
          <a:lstStyle/>
          <a:p>
            <a:r>
              <a:rPr lang="fr-FR" b="1" dirty="0">
                <a:solidFill>
                  <a:schemeClr val="accent1"/>
                </a:solidFill>
              </a:rPr>
              <a:t>des Français énoncent au moins une « fausse solution* » comme étant vraie pour éviter les risques liés à l’alcool sur la route pour eux-mêmes (en tant que conducteurs ou passagers d’un véhicule personnel à l’occasion du réveillon du nouvel an) ou pour leurs convives. </a:t>
            </a:r>
            <a:endParaRPr lang="fr-FR" dirty="0">
              <a:solidFill>
                <a:schemeClr val="accent1"/>
              </a:solidFill>
            </a:endParaRPr>
          </a:p>
        </p:txBody>
      </p:sp>
      <p:sp>
        <p:nvSpPr>
          <p:cNvPr id="49" name="Rectangle 48">
            <a:extLst>
              <a:ext uri="{FF2B5EF4-FFF2-40B4-BE49-F238E27FC236}">
                <a16:creationId xmlns:a16="http://schemas.microsoft.com/office/drawing/2014/main" id="{D8C385E0-EBD1-42B3-8995-384E11905CE9}"/>
              </a:ext>
            </a:extLst>
          </p:cNvPr>
          <p:cNvSpPr/>
          <p:nvPr/>
        </p:nvSpPr>
        <p:spPr>
          <a:xfrm>
            <a:off x="2649895" y="2985032"/>
            <a:ext cx="5291833" cy="246221"/>
          </a:xfrm>
          <a:prstGeom prst="rect">
            <a:avLst/>
          </a:prstGeom>
        </p:spPr>
        <p:txBody>
          <a:bodyPr wrap="none">
            <a:spAutoFit/>
          </a:bodyPr>
          <a:lstStyle/>
          <a:p>
            <a:r>
              <a:rPr lang="fr-FR" sz="1000" i="1" dirty="0">
                <a:solidFill>
                  <a:prstClr val="black">
                    <a:lumMod val="50000"/>
                    <a:lumOff val="50000"/>
                  </a:prstClr>
                </a:solidFill>
                <a:latin typeface="Arial"/>
              </a:rPr>
              <a:t>(2019 : 34,3% ; 2018 : 33,7% ; </a:t>
            </a:r>
            <a:r>
              <a:rPr lang="fr-FR" sz="1000" i="1" dirty="0">
                <a:solidFill>
                  <a:srgbClr val="7F7F7F"/>
                </a:solidFill>
                <a:cs typeface="Arial" pitchFamily="34" charset="0"/>
              </a:rPr>
              <a:t>2017 : 35,6% ; </a:t>
            </a:r>
            <a:r>
              <a:rPr lang="fr-FR" sz="1000" i="1" dirty="0">
                <a:solidFill>
                  <a:prstClr val="black">
                    <a:lumMod val="50000"/>
                    <a:lumOff val="50000"/>
                  </a:prstClr>
                </a:solidFill>
                <a:latin typeface="Arial"/>
              </a:rPr>
              <a:t>2016 : 38,4% ; 2015 : 32,7% ; 2014 : 31,4%) </a:t>
            </a:r>
            <a:endParaRPr lang="en-GB" sz="1000" dirty="0"/>
          </a:p>
        </p:txBody>
      </p:sp>
      <p:sp>
        <p:nvSpPr>
          <p:cNvPr id="50" name="ZoneTexte 49">
            <a:extLst>
              <a:ext uri="{FF2B5EF4-FFF2-40B4-BE49-F238E27FC236}">
                <a16:creationId xmlns:a16="http://schemas.microsoft.com/office/drawing/2014/main" id="{B082B4E5-CFF0-4486-8E44-29449999A9C9}"/>
              </a:ext>
            </a:extLst>
          </p:cNvPr>
          <p:cNvSpPr txBox="1"/>
          <p:nvPr/>
        </p:nvSpPr>
        <p:spPr>
          <a:xfrm>
            <a:off x="700674" y="5949280"/>
            <a:ext cx="7920201" cy="400110"/>
          </a:xfrm>
          <a:prstGeom prst="rect">
            <a:avLst/>
          </a:prstGeom>
          <a:noFill/>
        </p:spPr>
        <p:txBody>
          <a:bodyPr wrap="square" rtlCol="0">
            <a:spAutoFit/>
          </a:bodyPr>
          <a:lstStyle/>
          <a:p>
            <a:pPr lvl="0" fontAlgn="base">
              <a:spcBef>
                <a:spcPct val="0"/>
              </a:spcBef>
              <a:spcAft>
                <a:spcPct val="0"/>
              </a:spcAft>
            </a:pPr>
            <a:r>
              <a:rPr lang="fr-FR" sz="1000" i="1" dirty="0">
                <a:solidFill>
                  <a:schemeClr val="tx1">
                    <a:lumMod val="50000"/>
                    <a:lumOff val="50000"/>
                  </a:schemeClr>
                </a:solidFill>
              </a:rPr>
              <a:t>* Fausses solutions : attendre une durée suffisante avant de pouvoir prendre le volant / emprunter des  petites routes peu fréquentées, ou conduire lentement </a:t>
            </a:r>
          </a:p>
        </p:txBody>
      </p:sp>
      <p:sp>
        <p:nvSpPr>
          <p:cNvPr id="51" name="ZoneTexte 50">
            <a:extLst>
              <a:ext uri="{FF2B5EF4-FFF2-40B4-BE49-F238E27FC236}">
                <a16:creationId xmlns:a16="http://schemas.microsoft.com/office/drawing/2014/main" id="{1832A4AA-1030-46D5-B591-9ECD58A4FC4A}"/>
              </a:ext>
            </a:extLst>
          </p:cNvPr>
          <p:cNvSpPr txBox="1"/>
          <p:nvPr/>
        </p:nvSpPr>
        <p:spPr>
          <a:xfrm>
            <a:off x="1301383" y="3664545"/>
            <a:ext cx="3096344" cy="475535"/>
          </a:xfrm>
          <a:prstGeom prst="rect">
            <a:avLst/>
          </a:prstGeom>
          <a:noFill/>
        </p:spPr>
        <p:txBody>
          <a:bodyPr wrap="square" rtlCol="0">
            <a:noAutofit/>
          </a:bodyPr>
          <a:lstStyle/>
          <a:p>
            <a:r>
              <a:rPr lang="fr-FR" sz="3000" b="1" dirty="0">
                <a:solidFill>
                  <a:srgbClr val="FF5859"/>
                </a:solidFill>
              </a:rPr>
              <a:t>++</a:t>
            </a:r>
          </a:p>
        </p:txBody>
      </p:sp>
      <p:sp>
        <p:nvSpPr>
          <p:cNvPr id="52" name="Rectangle 51">
            <a:extLst>
              <a:ext uri="{FF2B5EF4-FFF2-40B4-BE49-F238E27FC236}">
                <a16:creationId xmlns:a16="http://schemas.microsoft.com/office/drawing/2014/main" id="{705804CF-8489-4028-9D66-E8D67306A322}"/>
              </a:ext>
            </a:extLst>
          </p:cNvPr>
          <p:cNvSpPr/>
          <p:nvPr/>
        </p:nvSpPr>
        <p:spPr>
          <a:xfrm>
            <a:off x="1296708" y="4238183"/>
            <a:ext cx="2833909" cy="1384995"/>
          </a:xfrm>
          <a:prstGeom prst="rect">
            <a:avLst/>
          </a:prstGeom>
        </p:spPr>
        <p:txBody>
          <a:bodyPr wrap="square">
            <a:spAutoFit/>
          </a:bodyPr>
          <a:lstStyle/>
          <a:p>
            <a:r>
              <a:rPr lang="fr-FR" sz="1400" b="1" dirty="0">
                <a:solidFill>
                  <a:srgbClr val="FF5859"/>
                </a:solidFill>
              </a:rPr>
              <a:t>18-24 ans : 45,4%</a:t>
            </a:r>
          </a:p>
          <a:p>
            <a:r>
              <a:rPr lang="fr-FR" sz="1400" b="1" dirty="0">
                <a:solidFill>
                  <a:srgbClr val="FF5859"/>
                </a:solidFill>
              </a:rPr>
              <a:t>25-34 ans : 42,2%</a:t>
            </a:r>
          </a:p>
          <a:p>
            <a:r>
              <a:rPr lang="fr-FR" sz="1400" b="1" dirty="0">
                <a:solidFill>
                  <a:srgbClr val="FF5859"/>
                </a:solidFill>
              </a:rPr>
              <a:t>Artisan, commerçant : 69,4%</a:t>
            </a:r>
          </a:p>
          <a:p>
            <a:r>
              <a:rPr lang="fr-FR" sz="1400" b="1" dirty="0">
                <a:solidFill>
                  <a:srgbClr val="FF5859"/>
                </a:solidFill>
              </a:rPr>
              <a:t>Ouvrier : 43,7%</a:t>
            </a:r>
          </a:p>
          <a:p>
            <a:r>
              <a:rPr lang="fr-FR" sz="1400" b="1" dirty="0">
                <a:solidFill>
                  <a:srgbClr val="FF5859"/>
                </a:solidFill>
              </a:rPr>
              <a:t>1 enfant au foyer : 42,4% </a:t>
            </a:r>
          </a:p>
          <a:p>
            <a:r>
              <a:rPr lang="fr-FR" sz="1400" b="1" dirty="0">
                <a:solidFill>
                  <a:srgbClr val="FF5859"/>
                </a:solidFill>
              </a:rPr>
              <a:t>2 enfants au foyer : 43,3%</a:t>
            </a:r>
          </a:p>
        </p:txBody>
      </p:sp>
      <p:sp>
        <p:nvSpPr>
          <p:cNvPr id="53" name="ZoneTexte 52">
            <a:extLst>
              <a:ext uri="{FF2B5EF4-FFF2-40B4-BE49-F238E27FC236}">
                <a16:creationId xmlns:a16="http://schemas.microsoft.com/office/drawing/2014/main" id="{6265EB87-BA15-4524-8A22-7D0C4A8387F9}"/>
              </a:ext>
            </a:extLst>
          </p:cNvPr>
          <p:cNvSpPr txBox="1"/>
          <p:nvPr/>
        </p:nvSpPr>
        <p:spPr>
          <a:xfrm>
            <a:off x="5931784" y="3618572"/>
            <a:ext cx="3096344" cy="1282266"/>
          </a:xfrm>
          <a:prstGeom prst="rect">
            <a:avLst/>
          </a:prstGeom>
          <a:noFill/>
        </p:spPr>
        <p:txBody>
          <a:bodyPr wrap="square" rtlCol="0">
            <a:noAutofit/>
          </a:bodyPr>
          <a:lstStyle/>
          <a:p>
            <a:r>
              <a:rPr lang="fr-FR" sz="3000" b="1" dirty="0">
                <a:solidFill>
                  <a:srgbClr val="00B050"/>
                </a:solidFill>
              </a:rPr>
              <a:t>- -</a:t>
            </a:r>
          </a:p>
        </p:txBody>
      </p:sp>
      <p:sp>
        <p:nvSpPr>
          <p:cNvPr id="54" name="Rectangle 53">
            <a:extLst>
              <a:ext uri="{FF2B5EF4-FFF2-40B4-BE49-F238E27FC236}">
                <a16:creationId xmlns:a16="http://schemas.microsoft.com/office/drawing/2014/main" id="{09696180-1BF3-4A67-B52B-51223F5DF1E1}"/>
              </a:ext>
            </a:extLst>
          </p:cNvPr>
          <p:cNvSpPr/>
          <p:nvPr/>
        </p:nvSpPr>
        <p:spPr>
          <a:xfrm>
            <a:off x="5790888" y="4269594"/>
            <a:ext cx="3096344" cy="1384995"/>
          </a:xfrm>
          <a:prstGeom prst="rect">
            <a:avLst/>
          </a:prstGeom>
        </p:spPr>
        <p:txBody>
          <a:bodyPr wrap="square">
            <a:spAutoFit/>
          </a:bodyPr>
          <a:lstStyle/>
          <a:p>
            <a:r>
              <a:rPr lang="fr-FR" sz="1400" b="1" dirty="0">
                <a:solidFill>
                  <a:srgbClr val="00B050"/>
                </a:solidFill>
              </a:rPr>
              <a:t>50 ans et plus : 25,4%</a:t>
            </a:r>
          </a:p>
          <a:p>
            <a:r>
              <a:rPr lang="fr-FR" sz="1400" b="1" dirty="0">
                <a:solidFill>
                  <a:srgbClr val="00B050"/>
                </a:solidFill>
              </a:rPr>
              <a:t>Retraités : 22,1%</a:t>
            </a:r>
          </a:p>
          <a:p>
            <a:r>
              <a:rPr lang="fr-FR" sz="1400" b="1" dirty="0">
                <a:solidFill>
                  <a:srgbClr val="00B050"/>
                </a:solidFill>
              </a:rPr>
              <a:t>Communes de 2 000 à 19 999 habitants : 22,6%</a:t>
            </a:r>
          </a:p>
          <a:p>
            <a:r>
              <a:rPr lang="fr-FR" sz="1400" b="1" dirty="0">
                <a:solidFill>
                  <a:srgbClr val="00B050"/>
                </a:solidFill>
              </a:rPr>
              <a:t>1 seule personne au foyer : 26,9%</a:t>
            </a:r>
          </a:p>
          <a:p>
            <a:r>
              <a:rPr lang="fr-FR" sz="1400" b="1" dirty="0">
                <a:solidFill>
                  <a:srgbClr val="00B050"/>
                </a:solidFill>
              </a:rPr>
              <a:t>0 enfant au foyer : 28,2%</a:t>
            </a:r>
          </a:p>
        </p:txBody>
      </p:sp>
      <p:sp>
        <p:nvSpPr>
          <p:cNvPr id="17" name="ZoneTexte 16">
            <a:extLst>
              <a:ext uri="{FF2B5EF4-FFF2-40B4-BE49-F238E27FC236}">
                <a16:creationId xmlns:a16="http://schemas.microsoft.com/office/drawing/2014/main" id="{F533A15A-2350-4BAD-8921-CC148BBF8AB5}"/>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18" name="ZoneTexte 17">
            <a:extLst>
              <a:ext uri="{FF2B5EF4-FFF2-40B4-BE49-F238E27FC236}">
                <a16:creationId xmlns:a16="http://schemas.microsoft.com/office/drawing/2014/main" id="{27FB2415-E08A-4403-8B98-AD92178E3437}"/>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19" name="ZoneTexte 18">
            <a:extLst>
              <a:ext uri="{FF2B5EF4-FFF2-40B4-BE49-F238E27FC236}">
                <a16:creationId xmlns:a16="http://schemas.microsoft.com/office/drawing/2014/main" id="{D5AE7F2B-E27C-42A9-BFD9-5006724ADE0F}"/>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Tree>
    <p:extLst>
      <p:ext uri="{BB962C8B-B14F-4D97-AF65-F5344CB8AC3E}">
        <p14:creationId xmlns:p14="http://schemas.microsoft.com/office/powerpoint/2010/main" val="406480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98EED0F7-6CD0-4CE4-8725-AAF224595140}"/>
              </a:ext>
            </a:extLst>
          </p:cNvPr>
          <p:cNvSpPr/>
          <p:nvPr/>
        </p:nvSpPr>
        <p:spPr>
          <a:xfrm>
            <a:off x="842140" y="1797610"/>
            <a:ext cx="2791581" cy="27915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DFE4482-A129-454B-B37D-1FCB58210426}"/>
              </a:ext>
            </a:extLst>
          </p:cNvPr>
          <p:cNvSpPr>
            <a:spLocks noGrp="1"/>
          </p:cNvSpPr>
          <p:nvPr>
            <p:ph type="title"/>
          </p:nvPr>
        </p:nvSpPr>
        <p:spPr/>
        <p:txBody>
          <a:bodyPr/>
          <a:lstStyle/>
          <a:p>
            <a:r>
              <a:rPr lang="fr-FR" dirty="0"/>
              <a:t>Présence à l’occasion d’une situation à risque</a:t>
            </a:r>
            <a:r>
              <a:rPr lang="fr-FR" dirty="0">
                <a:solidFill>
                  <a:schemeClr val="accent1"/>
                </a:solidFill>
              </a:rPr>
              <a:t>.</a:t>
            </a:r>
            <a:br>
              <a:rPr lang="fr-FR" dirty="0"/>
            </a:br>
            <a:endParaRPr lang="fr-FR" dirty="0"/>
          </a:p>
        </p:txBody>
      </p:sp>
      <p:sp>
        <p:nvSpPr>
          <p:cNvPr id="3" name="Espace réservé du texte 2">
            <a:extLst>
              <a:ext uri="{FF2B5EF4-FFF2-40B4-BE49-F238E27FC236}">
                <a16:creationId xmlns:a16="http://schemas.microsoft.com/office/drawing/2014/main" id="{E0A6D9EE-2091-49AC-9B5B-8BE78A3402E7}"/>
              </a:ext>
            </a:extLst>
          </p:cNvPr>
          <p:cNvSpPr>
            <a:spLocks noGrp="1"/>
          </p:cNvSpPr>
          <p:nvPr>
            <p:ph type="body" sz="quarter" idx="10"/>
          </p:nvPr>
        </p:nvSpPr>
        <p:spPr/>
        <p:txBody>
          <a:bodyPr/>
          <a:lstStyle/>
          <a:p>
            <a:pPr lvl="1"/>
            <a:r>
              <a:rPr lang="fr-FR" b="0" i="1" cap="none" dirty="0">
                <a:solidFill>
                  <a:schemeClr val="tx2"/>
                </a:solidFill>
              </a:rPr>
              <a:t>Base : Français de 18 ans et plus : 1030 personnes</a:t>
            </a:r>
          </a:p>
          <a:p>
            <a:pPr lvl="1"/>
            <a:endParaRPr lang="fr-FR" dirty="0"/>
          </a:p>
        </p:txBody>
      </p:sp>
      <p:sp>
        <p:nvSpPr>
          <p:cNvPr id="5" name="ZoneTexte 4">
            <a:extLst>
              <a:ext uri="{FF2B5EF4-FFF2-40B4-BE49-F238E27FC236}">
                <a16:creationId xmlns:a16="http://schemas.microsoft.com/office/drawing/2014/main" id="{CFE8A3D4-D0D9-4B20-AB31-39726BFBD9A8}"/>
              </a:ext>
            </a:extLst>
          </p:cNvPr>
          <p:cNvSpPr txBox="1"/>
          <p:nvPr/>
        </p:nvSpPr>
        <p:spPr>
          <a:xfrm>
            <a:off x="3939450" y="2674669"/>
            <a:ext cx="6851707" cy="1754326"/>
          </a:xfrm>
          <a:prstGeom prst="rect">
            <a:avLst/>
          </a:prstGeom>
          <a:noFill/>
        </p:spPr>
        <p:txBody>
          <a:bodyPr wrap="square" rtlCol="0">
            <a:spAutoFit/>
          </a:bodyPr>
          <a:lstStyle/>
          <a:p>
            <a:r>
              <a:rPr lang="fr-FR" sz="4800" b="1" dirty="0">
                <a:solidFill>
                  <a:schemeClr val="accent2"/>
                </a:solidFill>
                <a:latin typeface="Arial Black" panose="020B0A04020102020204" pitchFamily="34" charset="0"/>
              </a:rPr>
              <a:t>23,4%</a:t>
            </a:r>
            <a:r>
              <a:rPr lang="fr-FR" sz="1400" b="1" dirty="0">
                <a:solidFill>
                  <a:schemeClr val="accent2"/>
                </a:solidFill>
                <a:latin typeface="Arial Black" panose="020B0A04020102020204" pitchFamily="34" charset="0"/>
              </a:rPr>
              <a:t> </a:t>
            </a:r>
            <a:r>
              <a:rPr lang="fr-FR" sz="1200" i="1" dirty="0">
                <a:solidFill>
                  <a:schemeClr val="tx1">
                    <a:lumMod val="50000"/>
                    <a:lumOff val="50000"/>
                  </a:schemeClr>
                </a:solidFill>
                <a:latin typeface="+mn-lt"/>
              </a:rPr>
              <a:t>(2019 : 31,1% ; 2018 : 38,4% ; </a:t>
            </a:r>
            <a:r>
              <a:rPr lang="fr-FR" sz="1200" i="1" dirty="0">
                <a:solidFill>
                  <a:schemeClr val="tx1">
                    <a:lumMod val="50000"/>
                    <a:lumOff val="50000"/>
                  </a:schemeClr>
                </a:solidFill>
              </a:rPr>
              <a:t>2017 : 36,0% ; </a:t>
            </a:r>
            <a:r>
              <a:rPr lang="fr-FR" sz="1200" i="1" dirty="0">
                <a:solidFill>
                  <a:schemeClr val="tx1">
                    <a:lumMod val="50000"/>
                    <a:lumOff val="50000"/>
                  </a:schemeClr>
                </a:solidFill>
                <a:latin typeface="+mn-lt"/>
              </a:rPr>
              <a:t>2016 : 33,9%)  </a:t>
            </a:r>
            <a:r>
              <a:rPr lang="fr-FR" sz="2000" b="1" dirty="0">
                <a:solidFill>
                  <a:schemeClr val="accent2"/>
                </a:solidFill>
              </a:rPr>
              <a:t>des Français pensent avoir déjà passé un réveillon du nouvel an avec une personne ayant repris le volant en ayant dépasser le taux d’alcool légal autorisé. </a:t>
            </a:r>
          </a:p>
        </p:txBody>
      </p:sp>
      <p:sp>
        <p:nvSpPr>
          <p:cNvPr id="8" name="Rectangle 7">
            <a:extLst>
              <a:ext uri="{FF2B5EF4-FFF2-40B4-BE49-F238E27FC236}">
                <a16:creationId xmlns:a16="http://schemas.microsoft.com/office/drawing/2014/main" id="{DB876581-0857-4C96-AFCB-11B26CBA435D}"/>
              </a:ext>
            </a:extLst>
          </p:cNvPr>
          <p:cNvSpPr/>
          <p:nvPr/>
        </p:nvSpPr>
        <p:spPr>
          <a:xfrm>
            <a:off x="2929203" y="1797610"/>
            <a:ext cx="7861954" cy="707886"/>
          </a:xfrm>
          <a:prstGeom prst="rect">
            <a:avLst/>
          </a:prstGeom>
        </p:spPr>
        <p:txBody>
          <a:bodyPr wrap="square">
            <a:spAutoFit/>
          </a:bodyPr>
          <a:lstStyle/>
          <a:p>
            <a:pPr lvl="2"/>
            <a:r>
              <a:rPr lang="fr-FR" sz="2000" b="1" dirty="0">
                <a:solidFill>
                  <a:schemeClr val="accent1"/>
                </a:solidFill>
              </a:rPr>
              <a:t>Si les Français ont été moins exposés à des situations à risque cette année, toutefois le risque reste bien réel : </a:t>
            </a:r>
          </a:p>
        </p:txBody>
      </p:sp>
      <p:pic>
        <p:nvPicPr>
          <p:cNvPr id="11" name="Image 10">
            <a:extLst>
              <a:ext uri="{FF2B5EF4-FFF2-40B4-BE49-F238E27FC236}">
                <a16:creationId xmlns:a16="http://schemas.microsoft.com/office/drawing/2014/main" id="{767B0D5F-E4AD-4B1C-A9B9-DBD006186559}"/>
              </a:ext>
            </a:extLst>
          </p:cNvPr>
          <p:cNvPicPr>
            <a:picLocks noChangeAspect="1"/>
          </p:cNvPicPr>
          <p:nvPr/>
        </p:nvPicPr>
        <p:blipFill>
          <a:blip r:embed="rId2">
            <a:clrChange>
              <a:clrFrom>
                <a:srgbClr val="F1F3F2"/>
              </a:clrFrom>
              <a:clrTo>
                <a:srgbClr val="F1F3F2">
                  <a:alpha val="0"/>
                </a:srgbClr>
              </a:clrTo>
            </a:clrChange>
            <a:duotone>
              <a:schemeClr val="accent2">
                <a:shade val="45000"/>
                <a:satMod val="135000"/>
              </a:schemeClr>
              <a:prstClr val="white"/>
            </a:duotone>
          </a:blip>
          <a:stretch>
            <a:fillRect/>
          </a:stretch>
        </p:blipFill>
        <p:spPr>
          <a:xfrm>
            <a:off x="1205748" y="2232634"/>
            <a:ext cx="2122244" cy="1827139"/>
          </a:xfrm>
          <a:prstGeom prst="rect">
            <a:avLst/>
          </a:prstGeom>
        </p:spPr>
      </p:pic>
      <p:sp>
        <p:nvSpPr>
          <p:cNvPr id="13" name="ZoneTexte 12">
            <a:extLst>
              <a:ext uri="{FF2B5EF4-FFF2-40B4-BE49-F238E27FC236}">
                <a16:creationId xmlns:a16="http://schemas.microsoft.com/office/drawing/2014/main" id="{A2B050BA-2D83-482E-BA3D-956A3087F7B7}"/>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14" name="ZoneTexte 13">
            <a:extLst>
              <a:ext uri="{FF2B5EF4-FFF2-40B4-BE49-F238E27FC236}">
                <a16:creationId xmlns:a16="http://schemas.microsoft.com/office/drawing/2014/main" id="{DDE1538F-84D7-4184-9830-B429B99A932F}"/>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15" name="ZoneTexte 14">
            <a:extLst>
              <a:ext uri="{FF2B5EF4-FFF2-40B4-BE49-F238E27FC236}">
                <a16:creationId xmlns:a16="http://schemas.microsoft.com/office/drawing/2014/main" id="{031167D6-4F76-48B5-9456-8AEDAE51ABCC}"/>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12" name="ZoneTexte 11">
            <a:extLst>
              <a:ext uri="{FF2B5EF4-FFF2-40B4-BE49-F238E27FC236}">
                <a16:creationId xmlns:a16="http://schemas.microsoft.com/office/drawing/2014/main" id="{2DC1502C-6B65-4EF4-9ECA-DC27366D38AF}"/>
              </a:ext>
            </a:extLst>
          </p:cNvPr>
          <p:cNvSpPr txBox="1"/>
          <p:nvPr/>
        </p:nvSpPr>
        <p:spPr>
          <a:xfrm>
            <a:off x="5908601" y="278400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376046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A9531CB6-4184-48EC-8E8D-C5AB9A5C63F8}"/>
              </a:ext>
            </a:extLst>
          </p:cNvPr>
          <p:cNvSpPr/>
          <p:nvPr/>
        </p:nvSpPr>
        <p:spPr>
          <a:xfrm>
            <a:off x="888274" y="2364123"/>
            <a:ext cx="791916" cy="246221"/>
          </a:xfrm>
          <a:prstGeom prst="roundRect">
            <a:avLst>
              <a:gd name="adj" fmla="val 45467"/>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18269052-BCF3-4D46-90AF-17FF248C30F9}"/>
              </a:ext>
            </a:extLst>
          </p:cNvPr>
          <p:cNvSpPr/>
          <p:nvPr/>
        </p:nvSpPr>
        <p:spPr>
          <a:xfrm>
            <a:off x="888274" y="3164505"/>
            <a:ext cx="791916" cy="246221"/>
          </a:xfrm>
          <a:prstGeom prst="roundRect">
            <a:avLst>
              <a:gd name="adj" fmla="val 45467"/>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FFC1CFEA-65CE-4269-9243-DF1338CA604D}"/>
              </a:ext>
            </a:extLst>
          </p:cNvPr>
          <p:cNvSpPr/>
          <p:nvPr/>
        </p:nvSpPr>
        <p:spPr>
          <a:xfrm>
            <a:off x="888274" y="3984600"/>
            <a:ext cx="791916" cy="246221"/>
          </a:xfrm>
          <a:prstGeom prst="roundRect">
            <a:avLst>
              <a:gd name="adj" fmla="val 45467"/>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texte 1">
            <a:extLst>
              <a:ext uri="{FF2B5EF4-FFF2-40B4-BE49-F238E27FC236}">
                <a16:creationId xmlns:a16="http://schemas.microsoft.com/office/drawing/2014/main" id="{540F7278-A449-40D6-9C69-1810A5E7738B}"/>
              </a:ext>
            </a:extLst>
          </p:cNvPr>
          <p:cNvSpPr txBox="1">
            <a:spLocks/>
          </p:cNvSpPr>
          <p:nvPr/>
        </p:nvSpPr>
        <p:spPr>
          <a:xfrm>
            <a:off x="520876" y="1796443"/>
            <a:ext cx="10106691" cy="5484531"/>
          </a:xfrm>
          <a:prstGeom prst="rect">
            <a:avLst/>
          </a:prstGeom>
        </p:spPr>
        <p:txBody>
          <a:bodyPr vert="horz" lIns="91440" tIns="45720" rIns="91440" bIns="45720" rtlCol="0">
            <a:noAutofit/>
          </a:bodyPr>
          <a:lstStyle>
            <a:lvl1pPr marL="0" indent="0" algn="just" defTabSz="609570" rtl="0" eaLnBrk="1" latinLnBrk="0" hangingPunct="1">
              <a:spcBef>
                <a:spcPts val="0"/>
              </a:spcBef>
              <a:spcAft>
                <a:spcPts val="600"/>
              </a:spcAft>
              <a:buClr>
                <a:schemeClr val="accent3"/>
              </a:buClr>
              <a:buFontTx/>
              <a:buNone/>
              <a:defRPr sz="1400" b="1" kern="1200">
                <a:solidFill>
                  <a:schemeClr val="accent2"/>
                </a:solidFill>
                <a:latin typeface="Arial"/>
                <a:ea typeface="+mn-ea"/>
                <a:cs typeface="Arial"/>
              </a:defRPr>
            </a:lvl1pPr>
            <a:lvl2pPr marL="0" indent="0" algn="just" defTabSz="609570" rtl="0" eaLnBrk="1" latinLnBrk="0" hangingPunct="1">
              <a:spcBef>
                <a:spcPts val="0"/>
              </a:spcBef>
              <a:spcAft>
                <a:spcPts val="600"/>
              </a:spcAft>
              <a:buFontTx/>
              <a:buNone/>
              <a:defRPr sz="1200" kern="1200">
                <a:solidFill>
                  <a:schemeClr val="accent2"/>
                </a:solidFill>
                <a:latin typeface="Arial"/>
                <a:ea typeface="+mn-ea"/>
                <a:cs typeface="Arial"/>
              </a:defRPr>
            </a:lvl2pPr>
            <a:lvl3pPr marL="357188" indent="-179388" algn="just" defTabSz="609570" rtl="0" eaLnBrk="1" latinLnBrk="0" hangingPunct="1">
              <a:spcBef>
                <a:spcPts val="0"/>
              </a:spcBef>
              <a:spcAft>
                <a:spcPts val="600"/>
              </a:spcAft>
              <a:buClr>
                <a:schemeClr val="accent1"/>
              </a:buClr>
              <a:buSzPct val="100000"/>
              <a:buFont typeface="Arial" panose="020B0604020202020204" pitchFamily="34" charset="0"/>
              <a:buChar char="•"/>
              <a:defRPr sz="1200" kern="1200">
                <a:solidFill>
                  <a:schemeClr val="accent2"/>
                </a:solidFill>
                <a:latin typeface="Arial"/>
                <a:ea typeface="+mn-ea"/>
                <a:cs typeface="Arial"/>
              </a:defRPr>
            </a:lvl3pPr>
            <a:lvl4pPr marL="357188" indent="-179388" algn="just" defTabSz="609570" rtl="0" eaLnBrk="1" latinLnBrk="0" hangingPunct="1">
              <a:spcBef>
                <a:spcPts val="0"/>
              </a:spcBef>
              <a:spcAft>
                <a:spcPts val="600"/>
              </a:spcAft>
              <a:buFont typeface="Arial" panose="020B0604020202020204" pitchFamily="34" charset="0"/>
              <a:buChar char="•"/>
              <a:defRPr sz="1200" kern="1200">
                <a:solidFill>
                  <a:schemeClr val="accent2"/>
                </a:solidFill>
                <a:latin typeface="Arial"/>
                <a:ea typeface="+mn-ea"/>
                <a:cs typeface="Arial"/>
              </a:defRPr>
            </a:lvl4pPr>
            <a:lvl5pPr marL="357188" indent="-179388" algn="just" defTabSz="609570" rtl="0" eaLnBrk="1" latinLnBrk="0" hangingPunct="1">
              <a:spcBef>
                <a:spcPts val="0"/>
              </a:spcBef>
              <a:spcAft>
                <a:spcPts val="1200"/>
              </a:spcAft>
              <a:buClr>
                <a:schemeClr val="accent2"/>
              </a:buClr>
              <a:buFont typeface="Arial" panose="020B0604020202020204" pitchFamily="34" charset="0"/>
              <a:buChar char="«"/>
              <a:defRPr sz="1000" i="1" kern="1200">
                <a:solidFill>
                  <a:schemeClr val="accent2"/>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lvl="1" indent="-179388">
              <a:lnSpc>
                <a:spcPct val="150000"/>
              </a:lnSpc>
            </a:pPr>
            <a:r>
              <a:rPr lang="fr-FR" sz="1600" b="1" dirty="0">
                <a:solidFill>
                  <a:schemeClr val="accent1"/>
                </a:solidFill>
              </a:rPr>
              <a:t>Une connaissance toujours parcellaire sur l’alcoolémie et les risques encourus.</a:t>
            </a:r>
          </a:p>
          <a:p>
            <a:pPr marL="342900" lvl="2" indent="-342900">
              <a:lnSpc>
                <a:spcPct val="150000"/>
              </a:lnSpc>
            </a:pPr>
            <a:r>
              <a:rPr lang="fr-FR" sz="1600" b="1" dirty="0">
                <a:solidFill>
                  <a:schemeClr val="bg1"/>
                </a:solidFill>
                <a:latin typeface="Arial Black" panose="020B0A04020102020204" pitchFamily="34" charset="0"/>
              </a:rPr>
              <a:t>57,5%    </a:t>
            </a:r>
            <a:r>
              <a:rPr lang="fr-FR" sz="1600" b="1" dirty="0">
                <a:solidFill>
                  <a:schemeClr val="accent1"/>
                </a:solidFill>
              </a:rPr>
              <a:t>des Français pensent que même en limitant sa consommation d’alcool, le doute d’être au dessus du taux autorisé peut exister.</a:t>
            </a:r>
          </a:p>
          <a:p>
            <a:pPr marL="342900" lvl="2" indent="-342900">
              <a:lnSpc>
                <a:spcPct val="150000"/>
              </a:lnSpc>
            </a:pPr>
            <a:r>
              <a:rPr lang="fr-FR" sz="1600" b="1" dirty="0">
                <a:solidFill>
                  <a:schemeClr val="bg1"/>
                </a:solidFill>
                <a:latin typeface="Arial Black" panose="020B0A04020102020204" pitchFamily="34" charset="0"/>
              </a:rPr>
              <a:t>50,0%  </a:t>
            </a:r>
            <a:r>
              <a:rPr lang="fr-FR" sz="1600" b="1" dirty="0">
                <a:solidFill>
                  <a:schemeClr val="accent1"/>
                </a:solidFill>
              </a:rPr>
              <a:t>des Français ne connaissent pas le temps d’élimination de l’alcool (1 à 2 heures par verre d’alcool consommé)</a:t>
            </a:r>
          </a:p>
          <a:p>
            <a:pPr marL="342900" lvl="2" indent="-342900">
              <a:lnSpc>
                <a:spcPct val="150000"/>
              </a:lnSpc>
            </a:pPr>
            <a:r>
              <a:rPr lang="fr-FR" sz="1600" b="1" dirty="0">
                <a:solidFill>
                  <a:schemeClr val="bg1"/>
                </a:solidFill>
                <a:latin typeface="Arial Black" panose="020B0A04020102020204" pitchFamily="34" charset="0"/>
              </a:rPr>
              <a:t>76,9% </a:t>
            </a:r>
            <a:r>
              <a:rPr lang="fr-FR" sz="1600" b="1" dirty="0">
                <a:solidFill>
                  <a:schemeClr val="accent1"/>
                </a:solidFill>
              </a:rPr>
              <a:t>des Français croient savoir qu’après une soirée alcoolisée, si on a bien dormi et qu’on se sent bien on peut reprendre le volant sans problème.</a:t>
            </a:r>
          </a:p>
        </p:txBody>
      </p:sp>
      <p:sp>
        <p:nvSpPr>
          <p:cNvPr id="2" name="Titre 1">
            <a:extLst>
              <a:ext uri="{FF2B5EF4-FFF2-40B4-BE49-F238E27FC236}">
                <a16:creationId xmlns:a16="http://schemas.microsoft.com/office/drawing/2014/main" id="{7AE11B0A-6676-475D-AC2E-86F856C85EEF}"/>
              </a:ext>
            </a:extLst>
          </p:cNvPr>
          <p:cNvSpPr>
            <a:spLocks noGrp="1"/>
          </p:cNvSpPr>
          <p:nvPr>
            <p:ph type="title"/>
          </p:nvPr>
        </p:nvSpPr>
        <p:spPr/>
        <p:txBody>
          <a:bodyPr/>
          <a:lstStyle/>
          <a:p>
            <a:r>
              <a:rPr lang="fr-FR" dirty="0"/>
              <a:t>Connaissances des Français en matière d’alcool au volant</a:t>
            </a:r>
            <a:r>
              <a:rPr lang="fr-FR" dirty="0">
                <a:solidFill>
                  <a:schemeClr val="accent1"/>
                </a:solidFill>
              </a:rPr>
              <a:t>.</a:t>
            </a:r>
          </a:p>
        </p:txBody>
      </p:sp>
      <p:sp>
        <p:nvSpPr>
          <p:cNvPr id="3" name="Espace réservé du texte 2">
            <a:extLst>
              <a:ext uri="{FF2B5EF4-FFF2-40B4-BE49-F238E27FC236}">
                <a16:creationId xmlns:a16="http://schemas.microsoft.com/office/drawing/2014/main" id="{8468A17C-6003-4D34-BB94-09F5CDBDADBB}"/>
              </a:ext>
            </a:extLst>
          </p:cNvPr>
          <p:cNvSpPr>
            <a:spLocks noGrp="1"/>
          </p:cNvSpPr>
          <p:nvPr>
            <p:ph type="body" sz="quarter" idx="10"/>
          </p:nvPr>
        </p:nvSpPr>
        <p:spPr>
          <a:xfrm>
            <a:off x="720000" y="1156703"/>
            <a:ext cx="10800000" cy="180975"/>
          </a:xfrm>
        </p:spPr>
        <p:txBody>
          <a:bodyPr/>
          <a:lstStyle/>
          <a:p>
            <a:r>
              <a:rPr lang="fr-FR" sz="1100" b="0" i="1" cap="none" dirty="0">
                <a:solidFill>
                  <a:schemeClr val="tx2"/>
                </a:solidFill>
              </a:rPr>
              <a:t>Base : Français de 18 ans et plus : 1030 personnes</a:t>
            </a:r>
          </a:p>
          <a:p>
            <a:endParaRPr lang="fr-FR" dirty="0"/>
          </a:p>
        </p:txBody>
      </p:sp>
      <p:sp>
        <p:nvSpPr>
          <p:cNvPr id="8" name="ZoneTexte 7">
            <a:extLst>
              <a:ext uri="{FF2B5EF4-FFF2-40B4-BE49-F238E27FC236}">
                <a16:creationId xmlns:a16="http://schemas.microsoft.com/office/drawing/2014/main" id="{54A9D9F8-A819-4E51-BEF0-D6AF5F910A2D}"/>
              </a:ext>
            </a:extLst>
          </p:cNvPr>
          <p:cNvSpPr txBox="1"/>
          <p:nvPr/>
        </p:nvSpPr>
        <p:spPr>
          <a:xfrm>
            <a:off x="4530013" y="2738550"/>
            <a:ext cx="6097554" cy="246221"/>
          </a:xfrm>
          <a:prstGeom prst="rect">
            <a:avLst/>
          </a:prstGeom>
          <a:noFill/>
        </p:spPr>
        <p:txBody>
          <a:bodyPr wrap="square">
            <a:spAutoFit/>
          </a:bodyPr>
          <a:lstStyle/>
          <a:p>
            <a:r>
              <a:rPr lang="fr-FR" sz="1000" i="1" dirty="0">
                <a:solidFill>
                  <a:schemeClr val="tx1">
                    <a:lumMod val="50000"/>
                    <a:lumOff val="50000"/>
                  </a:schemeClr>
                </a:solidFill>
              </a:rPr>
              <a:t>(2019 : 62,2% ; 2018 : 61,6% ; 2017 : 62,2% ; 2016 : 62,7% ; 2015 : 64,9% ; 2014 : 63,2%)</a:t>
            </a:r>
            <a:endParaRPr lang="fr-FR" sz="1000" dirty="0"/>
          </a:p>
        </p:txBody>
      </p:sp>
      <p:sp>
        <p:nvSpPr>
          <p:cNvPr id="10" name="ZoneTexte 9">
            <a:extLst>
              <a:ext uri="{FF2B5EF4-FFF2-40B4-BE49-F238E27FC236}">
                <a16:creationId xmlns:a16="http://schemas.microsoft.com/office/drawing/2014/main" id="{64AEEDE7-5E99-4AB5-BD7E-C7FD7633045C}"/>
              </a:ext>
            </a:extLst>
          </p:cNvPr>
          <p:cNvSpPr txBox="1"/>
          <p:nvPr/>
        </p:nvSpPr>
        <p:spPr>
          <a:xfrm>
            <a:off x="2936811" y="3529601"/>
            <a:ext cx="6097554" cy="246221"/>
          </a:xfrm>
          <a:prstGeom prst="rect">
            <a:avLst/>
          </a:prstGeom>
          <a:noFill/>
        </p:spPr>
        <p:txBody>
          <a:bodyPr wrap="square">
            <a:spAutoFit/>
          </a:bodyPr>
          <a:lstStyle/>
          <a:p>
            <a:r>
              <a:rPr lang="fr-FR" sz="1000" i="1" dirty="0">
                <a:solidFill>
                  <a:schemeClr val="tx1">
                    <a:lumMod val="50000"/>
                    <a:lumOff val="50000"/>
                  </a:schemeClr>
                </a:solidFill>
              </a:rPr>
              <a:t>(2019 : 50,2% ; 2018 : 51,6% ; 2017 : 47,7% ; 2016 : 51,1% ; 2015 : 50,9% ; 2014 : 54,9%) </a:t>
            </a:r>
            <a:endParaRPr lang="fr-FR" sz="1000" dirty="0"/>
          </a:p>
        </p:txBody>
      </p:sp>
      <p:sp>
        <p:nvSpPr>
          <p:cNvPr id="12" name="ZoneTexte 11">
            <a:extLst>
              <a:ext uri="{FF2B5EF4-FFF2-40B4-BE49-F238E27FC236}">
                <a16:creationId xmlns:a16="http://schemas.microsoft.com/office/drawing/2014/main" id="{8539F4F0-F8A1-4112-8678-E04AC15BB967}"/>
              </a:ext>
            </a:extLst>
          </p:cNvPr>
          <p:cNvSpPr txBox="1"/>
          <p:nvPr/>
        </p:nvSpPr>
        <p:spPr>
          <a:xfrm>
            <a:off x="818761" y="4576204"/>
            <a:ext cx="6097554" cy="246221"/>
          </a:xfrm>
          <a:prstGeom prst="rect">
            <a:avLst/>
          </a:prstGeom>
          <a:noFill/>
        </p:spPr>
        <p:txBody>
          <a:bodyPr wrap="square">
            <a:spAutoFit/>
          </a:bodyPr>
          <a:lstStyle/>
          <a:p>
            <a:r>
              <a:rPr lang="fr-FR" sz="1000" i="1" cap="all" dirty="0">
                <a:solidFill>
                  <a:prstClr val="black">
                    <a:lumMod val="50000"/>
                    <a:lumOff val="50000"/>
                  </a:prstClr>
                </a:solidFill>
              </a:rPr>
              <a:t>(2019 : 78,8% ; 2018 : 79,3% ; 2017 : 78,7% ; 2016 : 76,6% ; 2015 : 80,8% ; 2014 : 80,1%) </a:t>
            </a:r>
            <a:endParaRPr lang="fr-FR" sz="1000" dirty="0"/>
          </a:p>
        </p:txBody>
      </p:sp>
      <p:sp>
        <p:nvSpPr>
          <p:cNvPr id="14" name="ZoneTexte 13">
            <a:extLst>
              <a:ext uri="{FF2B5EF4-FFF2-40B4-BE49-F238E27FC236}">
                <a16:creationId xmlns:a16="http://schemas.microsoft.com/office/drawing/2014/main" id="{2033879B-EBA4-441B-AE2E-6057902E0CDC}"/>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15" name="ZoneTexte 14">
            <a:extLst>
              <a:ext uri="{FF2B5EF4-FFF2-40B4-BE49-F238E27FC236}">
                <a16:creationId xmlns:a16="http://schemas.microsoft.com/office/drawing/2014/main" id="{D80D1A1B-0B51-4F0D-9C28-1868CDE4EE8C}"/>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16" name="ZoneTexte 15">
            <a:extLst>
              <a:ext uri="{FF2B5EF4-FFF2-40B4-BE49-F238E27FC236}">
                <a16:creationId xmlns:a16="http://schemas.microsoft.com/office/drawing/2014/main" id="{866AC593-A4F1-46C6-92F9-CD08393525EC}"/>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19" name="ZoneTexte 18">
            <a:extLst>
              <a:ext uri="{FF2B5EF4-FFF2-40B4-BE49-F238E27FC236}">
                <a16:creationId xmlns:a16="http://schemas.microsoft.com/office/drawing/2014/main" id="{D2459EA6-7210-4D5C-842C-A71D93ED9C17}"/>
              </a:ext>
            </a:extLst>
          </p:cNvPr>
          <p:cNvSpPr txBox="1"/>
          <p:nvPr/>
        </p:nvSpPr>
        <p:spPr>
          <a:xfrm>
            <a:off x="1621583" y="2348538"/>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17577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descr="Une image contenant roue à vent, chaîne, très coloré, objet d’extérieur&#10;&#10;Description générée automatiquement">
            <a:extLst>
              <a:ext uri="{FF2B5EF4-FFF2-40B4-BE49-F238E27FC236}">
                <a16:creationId xmlns:a16="http://schemas.microsoft.com/office/drawing/2014/main" id="{326F90E2-D239-445A-8737-899A98C1C54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2295" b="32295"/>
          <a:stretch>
            <a:fillRect/>
          </a:stretch>
        </p:blipFill>
        <p:spPr/>
      </p:pic>
      <p:sp>
        <p:nvSpPr>
          <p:cNvPr id="6" name="Espace réservé du texte 5">
            <a:extLst>
              <a:ext uri="{FF2B5EF4-FFF2-40B4-BE49-F238E27FC236}">
                <a16:creationId xmlns:a16="http://schemas.microsoft.com/office/drawing/2014/main" id="{520F7B50-B79C-4E59-91C0-EA20F77D8C46}"/>
              </a:ext>
            </a:extLst>
          </p:cNvPr>
          <p:cNvSpPr>
            <a:spLocks noGrp="1"/>
          </p:cNvSpPr>
          <p:nvPr>
            <p:ph type="body" sz="quarter" idx="11"/>
          </p:nvPr>
        </p:nvSpPr>
        <p:spPr>
          <a:xfrm>
            <a:off x="696000" y="4378294"/>
            <a:ext cx="10800000" cy="1260000"/>
          </a:xfrm>
        </p:spPr>
        <p:txBody>
          <a:bodyPr/>
          <a:lstStyle/>
          <a:p>
            <a:r>
              <a:rPr lang="fr-FR" sz="1400" dirty="0"/>
              <a:t>Structure de l’échantillon national représentatif</a:t>
            </a:r>
          </a:p>
        </p:txBody>
      </p:sp>
      <p:sp>
        <p:nvSpPr>
          <p:cNvPr id="7" name="Espace réservé du texte 6">
            <a:extLst>
              <a:ext uri="{FF2B5EF4-FFF2-40B4-BE49-F238E27FC236}">
                <a16:creationId xmlns:a16="http://schemas.microsoft.com/office/drawing/2014/main" id="{BEEB7D5B-CD29-4CFE-9EF1-7CE9CA5A7B5B}"/>
              </a:ext>
            </a:extLst>
          </p:cNvPr>
          <p:cNvSpPr>
            <a:spLocks noGrp="1"/>
          </p:cNvSpPr>
          <p:nvPr>
            <p:ph type="body" sz="quarter" idx="12"/>
          </p:nvPr>
        </p:nvSpPr>
        <p:spPr/>
        <p:txBody>
          <a:bodyPr/>
          <a:lstStyle/>
          <a:p>
            <a:r>
              <a:rPr lang="fr-FR" sz="3200" b="1" dirty="0"/>
              <a:t>PRÉAMBULE</a:t>
            </a:r>
          </a:p>
          <a:p>
            <a:endParaRPr lang="fr-FR" dirty="0"/>
          </a:p>
        </p:txBody>
      </p:sp>
    </p:spTree>
    <p:extLst>
      <p:ext uri="{BB962C8B-B14F-4D97-AF65-F5344CB8AC3E}">
        <p14:creationId xmlns:p14="http://schemas.microsoft.com/office/powerpoint/2010/main" val="3629818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C2512B3B-9398-4FA0-8DBB-9E299C5D78AB}"/>
              </a:ext>
            </a:extLst>
          </p:cNvPr>
          <p:cNvSpPr/>
          <p:nvPr/>
        </p:nvSpPr>
        <p:spPr>
          <a:xfrm>
            <a:off x="402261" y="3756124"/>
            <a:ext cx="4808376" cy="26625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37F0C4D4-1EB7-47F8-9984-68DF9F0DF2F2}"/>
              </a:ext>
            </a:extLst>
          </p:cNvPr>
          <p:cNvSpPr/>
          <p:nvPr/>
        </p:nvSpPr>
        <p:spPr>
          <a:xfrm>
            <a:off x="402261" y="1217510"/>
            <a:ext cx="4808376" cy="26625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itre 5">
            <a:extLst>
              <a:ext uri="{FF2B5EF4-FFF2-40B4-BE49-F238E27FC236}">
                <a16:creationId xmlns:a16="http://schemas.microsoft.com/office/drawing/2014/main" id="{F2670AC2-50C2-40FC-8F50-FC2AE49BEE11}"/>
              </a:ext>
            </a:extLst>
          </p:cNvPr>
          <p:cNvSpPr>
            <a:spLocks noGrp="1"/>
          </p:cNvSpPr>
          <p:nvPr>
            <p:ph type="title"/>
          </p:nvPr>
        </p:nvSpPr>
        <p:spPr/>
        <p:txBody>
          <a:bodyPr/>
          <a:lstStyle/>
          <a:p>
            <a:r>
              <a:rPr lang="fr-FR" dirty="0"/>
              <a:t>Structure de l’échantillon national représentatif</a:t>
            </a:r>
            <a:r>
              <a:rPr lang="fr-FR" dirty="0">
                <a:solidFill>
                  <a:schemeClr val="accent1"/>
                </a:solidFill>
              </a:rPr>
              <a:t>.</a:t>
            </a:r>
          </a:p>
        </p:txBody>
      </p:sp>
      <p:sp>
        <p:nvSpPr>
          <p:cNvPr id="7" name="Espace réservé du texte 6">
            <a:extLst>
              <a:ext uri="{FF2B5EF4-FFF2-40B4-BE49-F238E27FC236}">
                <a16:creationId xmlns:a16="http://schemas.microsoft.com/office/drawing/2014/main" id="{DCE084F2-A884-48FE-949D-26EE82614DF1}"/>
              </a:ext>
            </a:extLst>
          </p:cNvPr>
          <p:cNvSpPr>
            <a:spLocks noGrp="1"/>
          </p:cNvSpPr>
          <p:nvPr>
            <p:ph type="body" sz="quarter" idx="10"/>
          </p:nvPr>
        </p:nvSpPr>
        <p:spPr/>
        <p:txBody>
          <a:bodyPr/>
          <a:lstStyle/>
          <a:p>
            <a:pPr lvl="1"/>
            <a:r>
              <a:rPr lang="fr-FR" b="0" dirty="0">
                <a:solidFill>
                  <a:schemeClr val="tx2"/>
                </a:solidFill>
              </a:rPr>
              <a:t>Base : Français de 18 ans et plus : 1030 personnes</a:t>
            </a:r>
          </a:p>
          <a:p>
            <a:pPr lvl="1"/>
            <a:endParaRPr lang="fr-FR" b="0" dirty="0">
              <a:solidFill>
                <a:schemeClr val="tx2"/>
              </a:solidFill>
            </a:endParaRPr>
          </a:p>
          <a:p>
            <a:pPr lvl="2"/>
            <a:endParaRPr lang="fr-FR" dirty="0"/>
          </a:p>
        </p:txBody>
      </p:sp>
      <p:sp>
        <p:nvSpPr>
          <p:cNvPr id="9" name="ZoneTexte 8">
            <a:extLst>
              <a:ext uri="{FF2B5EF4-FFF2-40B4-BE49-F238E27FC236}">
                <a16:creationId xmlns:a16="http://schemas.microsoft.com/office/drawing/2014/main" id="{A5030E5F-CD63-4B02-B758-BE7BD3EFE38B}"/>
              </a:ext>
            </a:extLst>
          </p:cNvPr>
          <p:cNvSpPr txBox="1"/>
          <p:nvPr/>
        </p:nvSpPr>
        <p:spPr>
          <a:xfrm>
            <a:off x="720000" y="1217510"/>
            <a:ext cx="3861829" cy="276999"/>
          </a:xfrm>
          <a:prstGeom prst="rect">
            <a:avLst/>
          </a:prstGeom>
          <a:noFill/>
        </p:spPr>
        <p:txBody>
          <a:bodyPr wrap="square" rtlCol="0">
            <a:spAutoFit/>
          </a:bodyPr>
          <a:lstStyle/>
          <a:p>
            <a:pPr algn="ctr"/>
            <a:r>
              <a:rPr lang="fr-FR" sz="1200" dirty="0">
                <a:solidFill>
                  <a:schemeClr val="bg1"/>
                </a:solidFill>
              </a:rPr>
              <a:t>SEXE, ÂGE ET PROFESSION DU RÉPONDANT</a:t>
            </a:r>
          </a:p>
        </p:txBody>
      </p:sp>
      <p:sp>
        <p:nvSpPr>
          <p:cNvPr id="10" name="ZoneTexte 9">
            <a:extLst>
              <a:ext uri="{FF2B5EF4-FFF2-40B4-BE49-F238E27FC236}">
                <a16:creationId xmlns:a16="http://schemas.microsoft.com/office/drawing/2014/main" id="{21B14176-F126-4848-B176-904F7401259E}"/>
              </a:ext>
            </a:extLst>
          </p:cNvPr>
          <p:cNvSpPr txBox="1"/>
          <p:nvPr/>
        </p:nvSpPr>
        <p:spPr>
          <a:xfrm>
            <a:off x="752667" y="3745491"/>
            <a:ext cx="4166582" cy="276999"/>
          </a:xfrm>
          <a:prstGeom prst="rect">
            <a:avLst/>
          </a:prstGeom>
          <a:noFill/>
        </p:spPr>
        <p:txBody>
          <a:bodyPr wrap="square" rtlCol="0">
            <a:spAutoFit/>
          </a:bodyPr>
          <a:lstStyle/>
          <a:p>
            <a:pPr algn="ctr"/>
            <a:r>
              <a:rPr lang="fr-FR" sz="1200" dirty="0">
                <a:solidFill>
                  <a:schemeClr val="bg1"/>
                </a:solidFill>
              </a:rPr>
              <a:t>AGE ET PROFESSION DU CHEF DE FAMILLE</a:t>
            </a:r>
          </a:p>
        </p:txBody>
      </p:sp>
      <p:grpSp>
        <p:nvGrpSpPr>
          <p:cNvPr id="13" name="Groupe 49">
            <a:extLst>
              <a:ext uri="{FF2B5EF4-FFF2-40B4-BE49-F238E27FC236}">
                <a16:creationId xmlns:a16="http://schemas.microsoft.com/office/drawing/2014/main" id="{029A2D9B-BFD2-4868-9C84-E700DC7C2404}"/>
              </a:ext>
            </a:extLst>
          </p:cNvPr>
          <p:cNvGrpSpPr>
            <a:grpSpLocks/>
          </p:cNvGrpSpPr>
          <p:nvPr/>
        </p:nvGrpSpPr>
        <p:grpSpPr bwMode="auto">
          <a:xfrm>
            <a:off x="884934" y="1660067"/>
            <a:ext cx="1237569" cy="430946"/>
            <a:chOff x="132627" y="1999023"/>
            <a:chExt cx="1316172" cy="462586"/>
          </a:xfrm>
        </p:grpSpPr>
        <p:sp>
          <p:nvSpPr>
            <p:cNvPr id="14" name="ZoneTexte 13">
              <a:extLst>
                <a:ext uri="{FF2B5EF4-FFF2-40B4-BE49-F238E27FC236}">
                  <a16:creationId xmlns:a16="http://schemas.microsoft.com/office/drawing/2014/main" id="{1DC6D958-9BD1-4E4F-9537-8C46C3509377}"/>
                </a:ext>
              </a:extLst>
            </p:cNvPr>
            <p:cNvSpPr txBox="1"/>
            <p:nvPr/>
          </p:nvSpPr>
          <p:spPr bwMode="auto">
            <a:xfrm>
              <a:off x="132627" y="1999923"/>
              <a:ext cx="755687" cy="461686"/>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chemeClr val="tx1">
                      <a:lumMod val="85000"/>
                      <a:lumOff val="15000"/>
                    </a:schemeClr>
                  </a:solidFill>
                  <a:effectLst/>
                  <a:uLnTx/>
                  <a:uFillTx/>
                </a:rPr>
                <a:t>Homme</a:t>
              </a:r>
            </a:p>
            <a:p>
              <a:pPr marL="0" marR="0" lvl="0" indent="0" algn="ctr" defTabSz="914400" eaLnBrk="1" fontAlgn="auto" latinLnBrk="0" hangingPunct="1">
                <a:lnSpc>
                  <a:spcPct val="100000"/>
                </a:lnSpc>
                <a:spcBef>
                  <a:spcPts val="0"/>
                </a:spcBef>
                <a:spcAft>
                  <a:spcPts val="0"/>
                </a:spcAft>
                <a:buClrTx/>
                <a:buSzTx/>
                <a:buFontTx/>
                <a:buNone/>
                <a:tabLst/>
                <a:defRPr/>
              </a:pPr>
              <a:r>
                <a:rPr lang="fr-FR" sz="1100" kern="0" dirty="0">
                  <a:solidFill>
                    <a:schemeClr val="tx1">
                      <a:lumMod val="85000"/>
                      <a:lumOff val="15000"/>
                    </a:schemeClr>
                  </a:solidFill>
                </a:rPr>
                <a:t>47,6</a:t>
              </a:r>
              <a:r>
                <a:rPr kumimoji="0" lang="fr-FR" sz="1100" b="0" i="0" u="none" strike="noStrike" kern="0" cap="none" spc="0" normalizeH="0" baseline="0" noProof="0" dirty="0">
                  <a:ln>
                    <a:noFill/>
                  </a:ln>
                  <a:solidFill>
                    <a:schemeClr val="tx1">
                      <a:lumMod val="85000"/>
                      <a:lumOff val="15000"/>
                    </a:schemeClr>
                  </a:solidFill>
                  <a:effectLst/>
                  <a:uLnTx/>
                  <a:uFillTx/>
                </a:rPr>
                <a:t>%</a:t>
              </a:r>
            </a:p>
          </p:txBody>
        </p:sp>
        <p:sp>
          <p:nvSpPr>
            <p:cNvPr id="15" name="ZoneTexte 16">
              <a:extLst>
                <a:ext uri="{FF2B5EF4-FFF2-40B4-BE49-F238E27FC236}">
                  <a16:creationId xmlns:a16="http://schemas.microsoft.com/office/drawing/2014/main" id="{EBFD8718-B235-495C-A723-30374733FB74}"/>
                </a:ext>
              </a:extLst>
            </p:cNvPr>
            <p:cNvSpPr txBox="1">
              <a:spLocks noChangeArrowheads="1"/>
            </p:cNvSpPr>
            <p:nvPr/>
          </p:nvSpPr>
          <p:spPr bwMode="auto">
            <a:xfrm>
              <a:off x="728799" y="1999023"/>
              <a:ext cx="7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00">
                  <a:solidFill>
                    <a:schemeClr val="tx1"/>
                  </a:solidFill>
                  <a:latin typeface="Helvetica" pitchFamily="34" charset="0"/>
                </a:defRPr>
              </a:lvl1pPr>
              <a:lvl2pPr marL="742950" indent="-285750">
                <a:defRPr sz="700">
                  <a:solidFill>
                    <a:schemeClr val="tx1"/>
                  </a:solidFill>
                  <a:latin typeface="Helvetica" pitchFamily="34" charset="0"/>
                </a:defRPr>
              </a:lvl2pPr>
              <a:lvl3pPr marL="1143000" indent="-228600">
                <a:defRPr sz="700">
                  <a:solidFill>
                    <a:schemeClr val="tx1"/>
                  </a:solidFill>
                  <a:latin typeface="Helvetica" pitchFamily="34" charset="0"/>
                </a:defRPr>
              </a:lvl3pPr>
              <a:lvl4pPr marL="1600200" indent="-228600">
                <a:defRPr sz="700">
                  <a:solidFill>
                    <a:schemeClr val="tx1"/>
                  </a:solidFill>
                  <a:latin typeface="Helvetica" pitchFamily="34" charset="0"/>
                </a:defRPr>
              </a:lvl4pPr>
              <a:lvl5pPr marL="2057400" indent="-228600">
                <a:defRPr sz="700">
                  <a:solidFill>
                    <a:schemeClr val="tx1"/>
                  </a:solidFill>
                  <a:latin typeface="Helvetica" pitchFamily="34" charset="0"/>
                </a:defRPr>
              </a:lvl5pPr>
              <a:lvl6pPr marL="2514600" indent="-228600" fontAlgn="base">
                <a:spcBef>
                  <a:spcPct val="0"/>
                </a:spcBef>
                <a:spcAft>
                  <a:spcPct val="0"/>
                </a:spcAft>
                <a:defRPr sz="700">
                  <a:solidFill>
                    <a:schemeClr val="tx1"/>
                  </a:solidFill>
                  <a:latin typeface="Helvetica" pitchFamily="34" charset="0"/>
                </a:defRPr>
              </a:lvl6pPr>
              <a:lvl7pPr marL="2971800" indent="-228600" fontAlgn="base">
                <a:spcBef>
                  <a:spcPct val="0"/>
                </a:spcBef>
                <a:spcAft>
                  <a:spcPct val="0"/>
                </a:spcAft>
                <a:defRPr sz="700">
                  <a:solidFill>
                    <a:schemeClr val="tx1"/>
                  </a:solidFill>
                  <a:latin typeface="Helvetica" pitchFamily="34" charset="0"/>
                </a:defRPr>
              </a:lvl7pPr>
              <a:lvl8pPr marL="3429000" indent="-228600" fontAlgn="base">
                <a:spcBef>
                  <a:spcPct val="0"/>
                </a:spcBef>
                <a:spcAft>
                  <a:spcPct val="0"/>
                </a:spcAft>
                <a:defRPr sz="700">
                  <a:solidFill>
                    <a:schemeClr val="tx1"/>
                  </a:solidFill>
                  <a:latin typeface="Helvetica" pitchFamily="34" charset="0"/>
                </a:defRPr>
              </a:lvl8pPr>
              <a:lvl9pPr marL="3886200" indent="-228600" fontAlgn="base">
                <a:spcBef>
                  <a:spcPct val="0"/>
                </a:spcBef>
                <a:spcAft>
                  <a:spcPct val="0"/>
                </a:spcAft>
                <a:defRPr sz="700">
                  <a:solidFill>
                    <a:schemeClr val="tx1"/>
                  </a:solidFill>
                  <a:latin typeface="Helvetic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chemeClr val="tx1">
                      <a:lumMod val="85000"/>
                      <a:lumOff val="15000"/>
                    </a:schemeClr>
                  </a:solidFill>
                  <a:effectLst/>
                  <a:uLnTx/>
                  <a:uFillTx/>
                  <a:latin typeface="Helvetica" pitchFamily="34" charset="0"/>
                </a:rPr>
                <a:t>Femme</a:t>
              </a:r>
            </a:p>
            <a:p>
              <a:pPr marL="0" marR="0" lvl="0" indent="0" algn="ctr" defTabSz="914400" eaLnBrk="1" fontAlgn="auto" latinLnBrk="0" hangingPunct="1">
                <a:lnSpc>
                  <a:spcPct val="100000"/>
                </a:lnSpc>
                <a:spcBef>
                  <a:spcPts val="0"/>
                </a:spcBef>
                <a:spcAft>
                  <a:spcPts val="0"/>
                </a:spcAft>
                <a:buClrTx/>
                <a:buSzTx/>
                <a:buFontTx/>
                <a:buNone/>
                <a:tabLst/>
                <a:defRPr/>
              </a:pPr>
              <a:r>
                <a:rPr lang="fr-FR" sz="1100" kern="0" dirty="0">
                  <a:solidFill>
                    <a:schemeClr val="tx1">
                      <a:lumMod val="85000"/>
                      <a:lumOff val="15000"/>
                    </a:schemeClr>
                  </a:solidFill>
                </a:rPr>
                <a:t>52,4</a:t>
              </a:r>
              <a:r>
                <a:rPr kumimoji="0" lang="fr-FR" sz="1100" b="0" i="0" u="none" strike="noStrike" kern="0" cap="none" spc="0" normalizeH="0" baseline="0" noProof="0" dirty="0">
                  <a:ln>
                    <a:noFill/>
                  </a:ln>
                  <a:solidFill>
                    <a:schemeClr val="tx1">
                      <a:lumMod val="85000"/>
                      <a:lumOff val="15000"/>
                    </a:schemeClr>
                  </a:solidFill>
                  <a:effectLst/>
                  <a:uLnTx/>
                  <a:uFillTx/>
                  <a:latin typeface="Helvetica" pitchFamily="34" charset="0"/>
                </a:rPr>
                <a:t>%</a:t>
              </a:r>
            </a:p>
          </p:txBody>
        </p:sp>
      </p:grpSp>
      <p:sp>
        <p:nvSpPr>
          <p:cNvPr id="16" name="ZoneTexte 15">
            <a:extLst>
              <a:ext uri="{FF2B5EF4-FFF2-40B4-BE49-F238E27FC236}">
                <a16:creationId xmlns:a16="http://schemas.microsoft.com/office/drawing/2014/main" id="{8BBDCC76-713C-4BDC-8123-40F523346724}"/>
              </a:ext>
            </a:extLst>
          </p:cNvPr>
          <p:cNvSpPr txBox="1"/>
          <p:nvPr/>
        </p:nvSpPr>
        <p:spPr bwMode="auto">
          <a:xfrm>
            <a:off x="3072517" y="1666546"/>
            <a:ext cx="957982" cy="43088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ysClr val="windowText" lastClr="000000">
                    <a:lumMod val="75000"/>
                    <a:lumOff val="25000"/>
                  </a:sysClr>
                </a:solidFill>
                <a:effectLst/>
                <a:uLnTx/>
                <a:uFillTx/>
              </a:rPr>
              <a:t>18-24 ans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595959"/>
                </a:solidFill>
                <a:effectLst/>
                <a:uLnTx/>
                <a:uFillTx/>
              </a:rPr>
              <a:t>10,3%</a:t>
            </a:r>
          </a:p>
        </p:txBody>
      </p:sp>
      <p:sp>
        <p:nvSpPr>
          <p:cNvPr id="17" name="ZoneTexte 16">
            <a:extLst>
              <a:ext uri="{FF2B5EF4-FFF2-40B4-BE49-F238E27FC236}">
                <a16:creationId xmlns:a16="http://schemas.microsoft.com/office/drawing/2014/main" id="{6A84C947-5FE9-4E88-BCF9-34C54A7637A3}"/>
              </a:ext>
            </a:extLst>
          </p:cNvPr>
          <p:cNvSpPr txBox="1"/>
          <p:nvPr/>
        </p:nvSpPr>
        <p:spPr bwMode="auto">
          <a:xfrm>
            <a:off x="3956698" y="1666545"/>
            <a:ext cx="1072670" cy="43088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ysClr val="windowText" lastClr="000000">
                    <a:lumMod val="75000"/>
                    <a:lumOff val="25000"/>
                  </a:sysClr>
                </a:solidFill>
                <a:effectLst/>
                <a:uLnTx/>
                <a:uFillTx/>
              </a:rPr>
              <a:t>25 à 34 ans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100" kern="0" dirty="0">
                <a:solidFill>
                  <a:srgbClr val="595959"/>
                </a:solidFill>
              </a:rPr>
              <a:t>14,6</a:t>
            </a:r>
            <a:r>
              <a:rPr kumimoji="0" lang="fr-FR" sz="1100" b="0" i="0" u="none" strike="noStrike" kern="0" cap="none" spc="0" normalizeH="0" baseline="0" noProof="0" dirty="0">
                <a:ln>
                  <a:noFill/>
                </a:ln>
                <a:solidFill>
                  <a:srgbClr val="595959"/>
                </a:solidFill>
                <a:effectLst/>
                <a:uLnTx/>
                <a:uFillTx/>
              </a:rPr>
              <a:t>%</a:t>
            </a:r>
          </a:p>
        </p:txBody>
      </p:sp>
      <p:sp>
        <p:nvSpPr>
          <p:cNvPr id="18" name="ZoneTexte 17">
            <a:extLst>
              <a:ext uri="{FF2B5EF4-FFF2-40B4-BE49-F238E27FC236}">
                <a16:creationId xmlns:a16="http://schemas.microsoft.com/office/drawing/2014/main" id="{9FFE941E-108F-417C-BE3C-062B43448F87}"/>
              </a:ext>
            </a:extLst>
          </p:cNvPr>
          <p:cNvSpPr txBox="1"/>
          <p:nvPr/>
        </p:nvSpPr>
        <p:spPr bwMode="auto">
          <a:xfrm>
            <a:off x="5028936" y="1666535"/>
            <a:ext cx="1009827" cy="43088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ysClr val="windowText" lastClr="000000">
                    <a:lumMod val="75000"/>
                    <a:lumOff val="25000"/>
                  </a:sysClr>
                </a:solidFill>
                <a:effectLst/>
                <a:uLnTx/>
                <a:uFillTx/>
              </a:rPr>
              <a:t>35 à 49 ans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100" kern="0" dirty="0">
                <a:solidFill>
                  <a:srgbClr val="595959"/>
                </a:solidFill>
              </a:rPr>
              <a:t>24,1</a:t>
            </a:r>
            <a:r>
              <a:rPr kumimoji="0" lang="fr-FR" sz="1100" b="0" i="0" u="none" strike="noStrike" kern="0" cap="none" spc="0" normalizeH="0" baseline="0" noProof="0" dirty="0">
                <a:ln>
                  <a:noFill/>
                </a:ln>
                <a:solidFill>
                  <a:srgbClr val="595959"/>
                </a:solidFill>
                <a:effectLst/>
                <a:uLnTx/>
                <a:uFillTx/>
              </a:rPr>
              <a:t>%</a:t>
            </a:r>
          </a:p>
        </p:txBody>
      </p:sp>
      <p:sp>
        <p:nvSpPr>
          <p:cNvPr id="19" name="ZoneTexte 18">
            <a:extLst>
              <a:ext uri="{FF2B5EF4-FFF2-40B4-BE49-F238E27FC236}">
                <a16:creationId xmlns:a16="http://schemas.microsoft.com/office/drawing/2014/main" id="{94A01965-A89C-465D-9524-49A838F4FB8D}"/>
              </a:ext>
            </a:extLst>
          </p:cNvPr>
          <p:cNvSpPr txBox="1"/>
          <p:nvPr/>
        </p:nvSpPr>
        <p:spPr bwMode="auto">
          <a:xfrm>
            <a:off x="6025593" y="1666534"/>
            <a:ext cx="1097051" cy="43088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ysClr val="windowText" lastClr="000000">
                    <a:lumMod val="75000"/>
                    <a:lumOff val="25000"/>
                  </a:sysClr>
                </a:solidFill>
                <a:effectLst/>
                <a:uLnTx/>
                <a:uFillTx/>
              </a:rPr>
              <a:t>50 ans 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595959"/>
                </a:solidFill>
                <a:effectLst/>
                <a:uLnTx/>
                <a:uFillTx/>
              </a:rPr>
              <a:t>51,0%</a:t>
            </a:r>
          </a:p>
        </p:txBody>
      </p:sp>
      <p:graphicFrame>
        <p:nvGraphicFramePr>
          <p:cNvPr id="20" name="Graphique 19">
            <a:extLst>
              <a:ext uri="{FF2B5EF4-FFF2-40B4-BE49-F238E27FC236}">
                <a16:creationId xmlns:a16="http://schemas.microsoft.com/office/drawing/2014/main" id="{C84BA654-A63C-4704-81D4-171B9C923DE2}"/>
              </a:ext>
            </a:extLst>
          </p:cNvPr>
          <p:cNvGraphicFramePr/>
          <p:nvPr>
            <p:extLst>
              <p:ext uri="{D42A27DB-BD31-4B8C-83A1-F6EECF244321}">
                <p14:modId xmlns:p14="http://schemas.microsoft.com/office/powerpoint/2010/main" val="903384614"/>
              </p:ext>
            </p:extLst>
          </p:nvPr>
        </p:nvGraphicFramePr>
        <p:xfrm>
          <a:off x="9768234" y="1542404"/>
          <a:ext cx="2633365" cy="2312093"/>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Connecteur droit 21">
            <a:extLst>
              <a:ext uri="{FF2B5EF4-FFF2-40B4-BE49-F238E27FC236}">
                <a16:creationId xmlns:a16="http://schemas.microsoft.com/office/drawing/2014/main" id="{8C8B1972-300C-408C-8199-C4CB9A638EB7}"/>
              </a:ext>
            </a:extLst>
          </p:cNvPr>
          <p:cNvCxnSpPr>
            <a:cxnSpLocks/>
          </p:cNvCxnSpPr>
          <p:nvPr/>
        </p:nvCxnSpPr>
        <p:spPr>
          <a:xfrm>
            <a:off x="7635202" y="1661387"/>
            <a:ext cx="0" cy="1767613"/>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6ADA52AC-6FCE-4EB7-BC32-D4B7B75FBB8B}"/>
              </a:ext>
            </a:extLst>
          </p:cNvPr>
          <p:cNvGrpSpPr/>
          <p:nvPr/>
        </p:nvGrpSpPr>
        <p:grpSpPr>
          <a:xfrm>
            <a:off x="4026417" y="2403927"/>
            <a:ext cx="1011770" cy="701313"/>
            <a:chOff x="2562046" y="2264623"/>
            <a:chExt cx="1011770" cy="701313"/>
          </a:xfrm>
        </p:grpSpPr>
        <p:pic>
          <p:nvPicPr>
            <p:cNvPr id="32" name="Graphique 21">
              <a:extLst>
                <a:ext uri="{FF2B5EF4-FFF2-40B4-BE49-F238E27FC236}">
                  <a16:creationId xmlns:a16="http://schemas.microsoft.com/office/drawing/2014/main" id="{BCCDDC67-0923-41E6-8887-CD24A26870E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527" r="-5556" b="63853"/>
            <a:stretch/>
          </p:blipFill>
          <p:spPr>
            <a:xfrm>
              <a:off x="2562046" y="2295346"/>
              <a:ext cx="576592" cy="666284"/>
            </a:xfrm>
            <a:prstGeom prst="rect">
              <a:avLst/>
            </a:prstGeom>
          </p:spPr>
        </p:pic>
        <p:pic>
          <p:nvPicPr>
            <p:cNvPr id="33" name="Graphique 22">
              <a:extLst>
                <a:ext uri="{FF2B5EF4-FFF2-40B4-BE49-F238E27FC236}">
                  <a16:creationId xmlns:a16="http://schemas.microsoft.com/office/drawing/2014/main" id="{A86FA11C-272A-4E2E-8A16-1D25EE31455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17033" b="59495"/>
            <a:stretch/>
          </p:blipFill>
          <p:spPr>
            <a:xfrm>
              <a:off x="2969932" y="2264623"/>
              <a:ext cx="603884" cy="701313"/>
            </a:xfrm>
            <a:prstGeom prst="rect">
              <a:avLst/>
            </a:prstGeom>
          </p:spPr>
        </p:pic>
      </p:grpSp>
      <p:grpSp>
        <p:nvGrpSpPr>
          <p:cNvPr id="36" name="Groupe 35">
            <a:extLst>
              <a:ext uri="{FF2B5EF4-FFF2-40B4-BE49-F238E27FC236}">
                <a16:creationId xmlns:a16="http://schemas.microsoft.com/office/drawing/2014/main" id="{70C44E47-2360-4842-8549-0077E9722ACF}"/>
              </a:ext>
            </a:extLst>
          </p:cNvPr>
          <p:cNvGrpSpPr/>
          <p:nvPr/>
        </p:nvGrpSpPr>
        <p:grpSpPr>
          <a:xfrm>
            <a:off x="5098246" y="2442818"/>
            <a:ext cx="851910" cy="679945"/>
            <a:chOff x="3613949" y="2292997"/>
            <a:chExt cx="851910" cy="679945"/>
          </a:xfrm>
        </p:grpSpPr>
        <p:pic>
          <p:nvPicPr>
            <p:cNvPr id="37" name="Graphique 13">
              <a:extLst>
                <a:ext uri="{FF2B5EF4-FFF2-40B4-BE49-F238E27FC236}">
                  <a16:creationId xmlns:a16="http://schemas.microsoft.com/office/drawing/2014/main" id="{B66F7327-4FE7-456A-A4D3-52043F3BC4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13949" y="2317032"/>
              <a:ext cx="499742" cy="655910"/>
            </a:xfrm>
            <a:prstGeom prst="rect">
              <a:avLst/>
            </a:prstGeom>
          </p:spPr>
        </p:pic>
        <p:pic>
          <p:nvPicPr>
            <p:cNvPr id="38" name="Graphique 18">
              <a:extLst>
                <a:ext uri="{FF2B5EF4-FFF2-40B4-BE49-F238E27FC236}">
                  <a16:creationId xmlns:a16="http://schemas.microsoft.com/office/drawing/2014/main" id="{3BB10FFE-340D-4B76-91B6-C14F258AF5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03650" y="2292997"/>
              <a:ext cx="562209" cy="666321"/>
            </a:xfrm>
            <a:prstGeom prst="rect">
              <a:avLst/>
            </a:prstGeom>
          </p:spPr>
        </p:pic>
      </p:grpSp>
      <p:grpSp>
        <p:nvGrpSpPr>
          <p:cNvPr id="39" name="Groupe 38">
            <a:extLst>
              <a:ext uri="{FF2B5EF4-FFF2-40B4-BE49-F238E27FC236}">
                <a16:creationId xmlns:a16="http://schemas.microsoft.com/office/drawing/2014/main" id="{28CB70BE-1F77-43C9-ACD3-D33E52CBE492}"/>
              </a:ext>
            </a:extLst>
          </p:cNvPr>
          <p:cNvGrpSpPr/>
          <p:nvPr/>
        </p:nvGrpSpPr>
        <p:grpSpPr>
          <a:xfrm>
            <a:off x="3114551" y="2428495"/>
            <a:ext cx="863846" cy="697395"/>
            <a:chOff x="1620484" y="2289093"/>
            <a:chExt cx="863846" cy="697395"/>
          </a:xfrm>
        </p:grpSpPr>
        <p:pic>
          <p:nvPicPr>
            <p:cNvPr id="40" name="Graphique 20">
              <a:extLst>
                <a:ext uri="{FF2B5EF4-FFF2-40B4-BE49-F238E27FC236}">
                  <a16:creationId xmlns:a16="http://schemas.microsoft.com/office/drawing/2014/main" id="{50F481F3-6EB8-41F3-8072-6FDD0CBCCD1F}"/>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1" r="-12971" b="58448"/>
            <a:stretch/>
          </p:blipFill>
          <p:spPr>
            <a:xfrm>
              <a:off x="1620484" y="2307432"/>
              <a:ext cx="543469" cy="670757"/>
            </a:xfrm>
            <a:prstGeom prst="rect">
              <a:avLst/>
            </a:prstGeom>
          </p:spPr>
        </p:pic>
        <p:pic>
          <p:nvPicPr>
            <p:cNvPr id="41" name="Graphique 19">
              <a:extLst>
                <a:ext uri="{FF2B5EF4-FFF2-40B4-BE49-F238E27FC236}">
                  <a16:creationId xmlns:a16="http://schemas.microsoft.com/office/drawing/2014/main" id="{635DA7AB-7772-43C8-8281-9A0DF650C483}"/>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b="61195"/>
            <a:stretch/>
          </p:blipFill>
          <p:spPr>
            <a:xfrm>
              <a:off x="1997594" y="2289093"/>
              <a:ext cx="486736" cy="697395"/>
            </a:xfrm>
            <a:prstGeom prst="rect">
              <a:avLst/>
            </a:prstGeom>
          </p:spPr>
        </p:pic>
      </p:grpSp>
      <p:grpSp>
        <p:nvGrpSpPr>
          <p:cNvPr id="42" name="Groupe 41">
            <a:extLst>
              <a:ext uri="{FF2B5EF4-FFF2-40B4-BE49-F238E27FC236}">
                <a16:creationId xmlns:a16="http://schemas.microsoft.com/office/drawing/2014/main" id="{C67B50A6-9CF4-4859-A455-336142A838D6}"/>
              </a:ext>
            </a:extLst>
          </p:cNvPr>
          <p:cNvGrpSpPr/>
          <p:nvPr/>
        </p:nvGrpSpPr>
        <p:grpSpPr>
          <a:xfrm>
            <a:off x="6125843" y="2410049"/>
            <a:ext cx="909822" cy="713052"/>
            <a:chOff x="4632031" y="2260988"/>
            <a:chExt cx="909822" cy="713052"/>
          </a:xfrm>
        </p:grpSpPr>
        <p:pic>
          <p:nvPicPr>
            <p:cNvPr id="43" name="Graphique 26">
              <a:extLst>
                <a:ext uri="{FF2B5EF4-FFF2-40B4-BE49-F238E27FC236}">
                  <a16:creationId xmlns:a16="http://schemas.microsoft.com/office/drawing/2014/main" id="{7F811806-97C7-4E7F-A0D0-69160576EBBD}"/>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r="-5796" b="57308"/>
            <a:stretch/>
          </p:blipFill>
          <p:spPr>
            <a:xfrm>
              <a:off x="4632031" y="2291961"/>
              <a:ext cx="517434" cy="682079"/>
            </a:xfrm>
            <a:prstGeom prst="rect">
              <a:avLst/>
            </a:prstGeom>
          </p:spPr>
        </p:pic>
        <p:pic>
          <p:nvPicPr>
            <p:cNvPr id="44" name="Graphique 25">
              <a:extLst>
                <a:ext uri="{FF2B5EF4-FFF2-40B4-BE49-F238E27FC236}">
                  <a16:creationId xmlns:a16="http://schemas.microsoft.com/office/drawing/2014/main" id="{B0C38F03-AB99-4064-ADDD-2C1CBEA100D2}"/>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b="60788"/>
            <a:stretch/>
          </p:blipFill>
          <p:spPr>
            <a:xfrm>
              <a:off x="5006340" y="2260988"/>
              <a:ext cx="535513" cy="698330"/>
            </a:xfrm>
            <a:prstGeom prst="rect">
              <a:avLst/>
            </a:prstGeom>
          </p:spPr>
        </p:pic>
      </p:grpSp>
      <p:cxnSp>
        <p:nvCxnSpPr>
          <p:cNvPr id="45" name="Connecteur droit 44">
            <a:extLst>
              <a:ext uri="{FF2B5EF4-FFF2-40B4-BE49-F238E27FC236}">
                <a16:creationId xmlns:a16="http://schemas.microsoft.com/office/drawing/2014/main" id="{9382382F-2A7A-4881-BC2A-44D613CEF7D6}"/>
              </a:ext>
            </a:extLst>
          </p:cNvPr>
          <p:cNvCxnSpPr>
            <a:cxnSpLocks/>
          </p:cNvCxnSpPr>
          <p:nvPr/>
        </p:nvCxnSpPr>
        <p:spPr>
          <a:xfrm>
            <a:off x="2538135" y="1581660"/>
            <a:ext cx="0" cy="1831357"/>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e 46">
            <a:extLst>
              <a:ext uri="{FF2B5EF4-FFF2-40B4-BE49-F238E27FC236}">
                <a16:creationId xmlns:a16="http://schemas.microsoft.com/office/drawing/2014/main" id="{6226D974-98C8-4CE7-A9C7-6EC59632290E}"/>
              </a:ext>
            </a:extLst>
          </p:cNvPr>
          <p:cNvGrpSpPr/>
          <p:nvPr/>
        </p:nvGrpSpPr>
        <p:grpSpPr>
          <a:xfrm>
            <a:off x="4614180" y="4870496"/>
            <a:ext cx="909822" cy="769994"/>
            <a:chOff x="4632031" y="2260988"/>
            <a:chExt cx="909822" cy="713052"/>
          </a:xfrm>
        </p:grpSpPr>
        <p:pic>
          <p:nvPicPr>
            <p:cNvPr id="48" name="Graphique 26">
              <a:extLst>
                <a:ext uri="{FF2B5EF4-FFF2-40B4-BE49-F238E27FC236}">
                  <a16:creationId xmlns:a16="http://schemas.microsoft.com/office/drawing/2014/main" id="{F939F1F7-3761-406D-97BC-DBBBC96675C3}"/>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r="-5796" b="57308"/>
            <a:stretch/>
          </p:blipFill>
          <p:spPr>
            <a:xfrm>
              <a:off x="4632031" y="2291961"/>
              <a:ext cx="517434" cy="682079"/>
            </a:xfrm>
            <a:prstGeom prst="rect">
              <a:avLst/>
            </a:prstGeom>
          </p:spPr>
        </p:pic>
        <p:pic>
          <p:nvPicPr>
            <p:cNvPr id="49" name="Graphique 25">
              <a:extLst>
                <a:ext uri="{FF2B5EF4-FFF2-40B4-BE49-F238E27FC236}">
                  <a16:creationId xmlns:a16="http://schemas.microsoft.com/office/drawing/2014/main" id="{B5DF433A-7F4B-4AF4-88E7-93D33751AA03}"/>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b="60788"/>
            <a:stretch/>
          </p:blipFill>
          <p:spPr>
            <a:xfrm>
              <a:off x="5006340" y="2260988"/>
              <a:ext cx="535513" cy="698330"/>
            </a:xfrm>
            <a:prstGeom prst="rect">
              <a:avLst/>
            </a:prstGeom>
          </p:spPr>
        </p:pic>
      </p:grpSp>
      <p:grpSp>
        <p:nvGrpSpPr>
          <p:cNvPr id="50" name="Groupe 49">
            <a:extLst>
              <a:ext uri="{FF2B5EF4-FFF2-40B4-BE49-F238E27FC236}">
                <a16:creationId xmlns:a16="http://schemas.microsoft.com/office/drawing/2014/main" id="{2DE5853F-6CAC-4DF9-B21E-3434524FDE52}"/>
              </a:ext>
            </a:extLst>
          </p:cNvPr>
          <p:cNvGrpSpPr/>
          <p:nvPr/>
        </p:nvGrpSpPr>
        <p:grpSpPr>
          <a:xfrm>
            <a:off x="1368069" y="4881776"/>
            <a:ext cx="863846" cy="753087"/>
            <a:chOff x="1620484" y="2289093"/>
            <a:chExt cx="863846" cy="697395"/>
          </a:xfrm>
        </p:grpSpPr>
        <p:pic>
          <p:nvPicPr>
            <p:cNvPr id="51" name="Graphique 20">
              <a:extLst>
                <a:ext uri="{FF2B5EF4-FFF2-40B4-BE49-F238E27FC236}">
                  <a16:creationId xmlns:a16="http://schemas.microsoft.com/office/drawing/2014/main" id="{7F6A3252-59FB-4DC0-9CB2-FE4A47ABA4D7}"/>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1" r="-12971" b="58448"/>
            <a:stretch/>
          </p:blipFill>
          <p:spPr>
            <a:xfrm>
              <a:off x="1620484" y="2307432"/>
              <a:ext cx="543469" cy="670757"/>
            </a:xfrm>
            <a:prstGeom prst="rect">
              <a:avLst/>
            </a:prstGeom>
          </p:spPr>
        </p:pic>
        <p:pic>
          <p:nvPicPr>
            <p:cNvPr id="52" name="Graphique 19">
              <a:extLst>
                <a:ext uri="{FF2B5EF4-FFF2-40B4-BE49-F238E27FC236}">
                  <a16:creationId xmlns:a16="http://schemas.microsoft.com/office/drawing/2014/main" id="{9D1F7C77-9A04-438E-AD47-501145520962}"/>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b="61195"/>
            <a:stretch/>
          </p:blipFill>
          <p:spPr>
            <a:xfrm>
              <a:off x="1997594" y="2289093"/>
              <a:ext cx="486736" cy="697395"/>
            </a:xfrm>
            <a:prstGeom prst="rect">
              <a:avLst/>
            </a:prstGeom>
          </p:spPr>
        </p:pic>
      </p:grpSp>
      <p:sp>
        <p:nvSpPr>
          <p:cNvPr id="53" name="ZoneTexte 52">
            <a:extLst>
              <a:ext uri="{FF2B5EF4-FFF2-40B4-BE49-F238E27FC236}">
                <a16:creationId xmlns:a16="http://schemas.microsoft.com/office/drawing/2014/main" id="{216E7C62-21B9-452E-ACB1-81C1E9E8EF49}"/>
              </a:ext>
            </a:extLst>
          </p:cNvPr>
          <p:cNvSpPr txBox="1"/>
          <p:nvPr/>
        </p:nvSpPr>
        <p:spPr bwMode="auto">
          <a:xfrm>
            <a:off x="1338018" y="4244272"/>
            <a:ext cx="957982" cy="43088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ysClr val="windowText" lastClr="000000">
                    <a:lumMod val="75000"/>
                    <a:lumOff val="25000"/>
                  </a:sysClr>
                </a:solidFill>
                <a:effectLst/>
                <a:uLnTx/>
                <a:uFillTx/>
              </a:rPr>
              <a:t>18-24 ans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595959"/>
                </a:solidFill>
                <a:effectLst/>
                <a:uLnTx/>
                <a:uFillTx/>
              </a:rPr>
              <a:t>4,6%</a:t>
            </a:r>
          </a:p>
        </p:txBody>
      </p:sp>
      <p:sp>
        <p:nvSpPr>
          <p:cNvPr id="54" name="ZoneTexte 53">
            <a:extLst>
              <a:ext uri="{FF2B5EF4-FFF2-40B4-BE49-F238E27FC236}">
                <a16:creationId xmlns:a16="http://schemas.microsoft.com/office/drawing/2014/main" id="{DCA71140-D872-4106-AFEF-F2A0B62AF346}"/>
              </a:ext>
            </a:extLst>
          </p:cNvPr>
          <p:cNvSpPr txBox="1"/>
          <p:nvPr/>
        </p:nvSpPr>
        <p:spPr bwMode="auto">
          <a:xfrm>
            <a:off x="2353381" y="4234416"/>
            <a:ext cx="1072670" cy="43088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ysClr val="windowText" lastClr="000000">
                    <a:lumMod val="75000"/>
                    <a:lumOff val="25000"/>
                  </a:sysClr>
                </a:solidFill>
                <a:effectLst/>
                <a:uLnTx/>
                <a:uFillTx/>
              </a:rPr>
              <a:t>25 à 34 ans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100" kern="0" dirty="0">
                <a:solidFill>
                  <a:srgbClr val="595959"/>
                </a:solidFill>
              </a:rPr>
              <a:t>12,6</a:t>
            </a:r>
            <a:r>
              <a:rPr kumimoji="0" lang="fr-FR" sz="1100" b="0" i="0" u="none" strike="noStrike" kern="0" cap="none" spc="0" normalizeH="0" baseline="0" noProof="0" dirty="0">
                <a:ln>
                  <a:noFill/>
                </a:ln>
                <a:solidFill>
                  <a:srgbClr val="595959"/>
                </a:solidFill>
                <a:effectLst/>
                <a:uLnTx/>
                <a:uFillTx/>
              </a:rPr>
              <a:t>%</a:t>
            </a:r>
          </a:p>
        </p:txBody>
      </p:sp>
      <p:sp>
        <p:nvSpPr>
          <p:cNvPr id="55" name="ZoneTexte 54">
            <a:extLst>
              <a:ext uri="{FF2B5EF4-FFF2-40B4-BE49-F238E27FC236}">
                <a16:creationId xmlns:a16="http://schemas.microsoft.com/office/drawing/2014/main" id="{D54990CE-1FE6-4131-90E1-9FB015FA7429}"/>
              </a:ext>
            </a:extLst>
          </p:cNvPr>
          <p:cNvSpPr txBox="1"/>
          <p:nvPr/>
        </p:nvSpPr>
        <p:spPr bwMode="auto">
          <a:xfrm>
            <a:off x="3471862" y="4234415"/>
            <a:ext cx="1009827" cy="43088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ysClr val="windowText" lastClr="000000">
                    <a:lumMod val="75000"/>
                    <a:lumOff val="25000"/>
                  </a:sysClr>
                </a:solidFill>
                <a:effectLst/>
                <a:uLnTx/>
                <a:uFillTx/>
              </a:rPr>
              <a:t>35 à 49 ans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595959"/>
                </a:solidFill>
                <a:effectLst/>
                <a:uLnTx/>
                <a:uFillTx/>
              </a:rPr>
              <a:t>25,4%</a:t>
            </a:r>
          </a:p>
        </p:txBody>
      </p:sp>
      <p:sp>
        <p:nvSpPr>
          <p:cNvPr id="56" name="ZoneTexte 55">
            <a:extLst>
              <a:ext uri="{FF2B5EF4-FFF2-40B4-BE49-F238E27FC236}">
                <a16:creationId xmlns:a16="http://schemas.microsoft.com/office/drawing/2014/main" id="{BE83A553-3A89-4CB3-88D5-B0AB81E5896B}"/>
              </a:ext>
            </a:extLst>
          </p:cNvPr>
          <p:cNvSpPr txBox="1"/>
          <p:nvPr/>
        </p:nvSpPr>
        <p:spPr bwMode="auto">
          <a:xfrm>
            <a:off x="4531860" y="4244273"/>
            <a:ext cx="1097051" cy="43088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ysClr val="windowText" lastClr="000000">
                    <a:lumMod val="75000"/>
                    <a:lumOff val="25000"/>
                  </a:sysClr>
                </a:solidFill>
                <a:effectLst/>
                <a:uLnTx/>
                <a:uFillTx/>
              </a:rPr>
              <a:t>50 ans 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595959"/>
                </a:solidFill>
                <a:effectLst/>
                <a:uLnTx/>
                <a:uFillTx/>
              </a:rPr>
              <a:t>57,4%</a:t>
            </a:r>
          </a:p>
        </p:txBody>
      </p:sp>
      <p:graphicFrame>
        <p:nvGraphicFramePr>
          <p:cNvPr id="57" name="Graphique 56">
            <a:extLst>
              <a:ext uri="{FF2B5EF4-FFF2-40B4-BE49-F238E27FC236}">
                <a16:creationId xmlns:a16="http://schemas.microsoft.com/office/drawing/2014/main" id="{B306C4FE-39E8-4A9F-9D06-5164F2CF548A}"/>
              </a:ext>
            </a:extLst>
          </p:cNvPr>
          <p:cNvGraphicFramePr/>
          <p:nvPr>
            <p:extLst>
              <p:ext uri="{D42A27DB-BD31-4B8C-83A1-F6EECF244321}">
                <p14:modId xmlns:p14="http://schemas.microsoft.com/office/powerpoint/2010/main" val="1823329367"/>
              </p:ext>
            </p:extLst>
          </p:nvPr>
        </p:nvGraphicFramePr>
        <p:xfrm>
          <a:off x="9235657" y="3920854"/>
          <a:ext cx="2633365" cy="2431032"/>
        </p:xfrm>
        <a:graphic>
          <a:graphicData uri="http://schemas.openxmlformats.org/drawingml/2006/chart">
            <c:chart xmlns:c="http://schemas.openxmlformats.org/drawingml/2006/chart" xmlns:r="http://schemas.openxmlformats.org/officeDocument/2006/relationships" r:id="rId19"/>
          </a:graphicData>
        </a:graphic>
      </p:graphicFrame>
      <p:pic>
        <p:nvPicPr>
          <p:cNvPr id="67" name="Graphique 22">
            <a:extLst>
              <a:ext uri="{FF2B5EF4-FFF2-40B4-BE49-F238E27FC236}">
                <a16:creationId xmlns:a16="http://schemas.microsoft.com/office/drawing/2014/main" id="{F74B2D1D-B999-4A33-8D20-67F0DE111A48}"/>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17033" b="59495"/>
          <a:stretch/>
        </p:blipFill>
        <p:spPr>
          <a:xfrm>
            <a:off x="2791552" y="4870913"/>
            <a:ext cx="603884" cy="757318"/>
          </a:xfrm>
          <a:prstGeom prst="rect">
            <a:avLst/>
          </a:prstGeom>
        </p:spPr>
      </p:pic>
      <p:pic>
        <p:nvPicPr>
          <p:cNvPr id="68" name="Graphique 18">
            <a:extLst>
              <a:ext uri="{FF2B5EF4-FFF2-40B4-BE49-F238E27FC236}">
                <a16:creationId xmlns:a16="http://schemas.microsoft.com/office/drawing/2014/main" id="{7596A149-903C-4031-94C1-087A94FCCD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46933" y="4899593"/>
            <a:ext cx="562209" cy="719531"/>
          </a:xfrm>
          <a:prstGeom prst="rect">
            <a:avLst/>
          </a:prstGeom>
        </p:spPr>
      </p:pic>
      <p:pic>
        <p:nvPicPr>
          <p:cNvPr id="85" name="Graphique 13">
            <a:extLst>
              <a:ext uri="{FF2B5EF4-FFF2-40B4-BE49-F238E27FC236}">
                <a16:creationId xmlns:a16="http://schemas.microsoft.com/office/drawing/2014/main" id="{2C272D17-E252-43FB-A415-00205B5AD4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3168" y="2311265"/>
            <a:ext cx="499742" cy="655910"/>
          </a:xfrm>
          <a:prstGeom prst="rect">
            <a:avLst/>
          </a:prstGeom>
        </p:spPr>
      </p:pic>
      <p:pic>
        <p:nvPicPr>
          <p:cNvPr id="87" name="Graphique 18">
            <a:extLst>
              <a:ext uri="{FF2B5EF4-FFF2-40B4-BE49-F238E27FC236}">
                <a16:creationId xmlns:a16="http://schemas.microsoft.com/office/drawing/2014/main" id="{4D490D4F-8C4E-4E6A-ADB6-8D0B6ED9AC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269" y="2319210"/>
            <a:ext cx="562209" cy="666321"/>
          </a:xfrm>
          <a:prstGeom prst="rect">
            <a:avLst/>
          </a:prstGeom>
        </p:spPr>
      </p:pic>
      <p:cxnSp>
        <p:nvCxnSpPr>
          <p:cNvPr id="88" name="Connecteur droit 87">
            <a:extLst>
              <a:ext uri="{FF2B5EF4-FFF2-40B4-BE49-F238E27FC236}">
                <a16:creationId xmlns:a16="http://schemas.microsoft.com/office/drawing/2014/main" id="{EFB17A39-63CD-4D8B-8AD2-C1B78BECA4F0}"/>
              </a:ext>
            </a:extLst>
          </p:cNvPr>
          <p:cNvCxnSpPr>
            <a:cxnSpLocks/>
          </p:cNvCxnSpPr>
          <p:nvPr/>
        </p:nvCxnSpPr>
        <p:spPr>
          <a:xfrm>
            <a:off x="6926365" y="4149516"/>
            <a:ext cx="0" cy="1767613"/>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0" name="Rectangle : coins arrondis 89">
            <a:extLst>
              <a:ext uri="{FF2B5EF4-FFF2-40B4-BE49-F238E27FC236}">
                <a16:creationId xmlns:a16="http://schemas.microsoft.com/office/drawing/2014/main" id="{BB0828E9-933C-4DFA-8DB3-E8EB9278E9A6}"/>
              </a:ext>
            </a:extLst>
          </p:cNvPr>
          <p:cNvSpPr/>
          <p:nvPr/>
        </p:nvSpPr>
        <p:spPr>
          <a:xfrm>
            <a:off x="3896957" y="3272033"/>
            <a:ext cx="2282459" cy="240283"/>
          </a:xfrm>
          <a:prstGeom prst="roundRect">
            <a:avLst>
              <a:gd name="adj" fmla="val 5000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dirty="0">
                <a:solidFill>
                  <a:schemeClr val="bg1"/>
                </a:solidFill>
              </a:rPr>
              <a:t>Moyenne d’âge : 49,5 ans</a:t>
            </a:r>
          </a:p>
        </p:txBody>
      </p:sp>
      <p:sp>
        <p:nvSpPr>
          <p:cNvPr id="91" name="Rectangle : coins arrondis 90">
            <a:extLst>
              <a:ext uri="{FF2B5EF4-FFF2-40B4-BE49-F238E27FC236}">
                <a16:creationId xmlns:a16="http://schemas.microsoft.com/office/drawing/2014/main" id="{1CF958FE-B488-45FF-B337-093A28E96FBB}"/>
              </a:ext>
            </a:extLst>
          </p:cNvPr>
          <p:cNvSpPr/>
          <p:nvPr/>
        </p:nvSpPr>
        <p:spPr>
          <a:xfrm>
            <a:off x="2280339" y="5781829"/>
            <a:ext cx="2282459" cy="240283"/>
          </a:xfrm>
          <a:prstGeom prst="roundRect">
            <a:avLst>
              <a:gd name="adj" fmla="val 5000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dirty="0">
                <a:solidFill>
                  <a:schemeClr val="bg1"/>
                </a:solidFill>
              </a:rPr>
              <a:t>Moyenne d’âge : 52,2 ans</a:t>
            </a:r>
          </a:p>
        </p:txBody>
      </p:sp>
      <p:graphicFrame>
        <p:nvGraphicFramePr>
          <p:cNvPr id="2" name="Tableau 1">
            <a:extLst>
              <a:ext uri="{FF2B5EF4-FFF2-40B4-BE49-F238E27FC236}">
                <a16:creationId xmlns:a16="http://schemas.microsoft.com/office/drawing/2014/main" id="{8FAD47FC-D9D0-47EF-9F65-B2875947A355}"/>
              </a:ext>
            </a:extLst>
          </p:cNvPr>
          <p:cNvGraphicFramePr>
            <a:graphicFrameLocks noGrp="1"/>
          </p:cNvGraphicFramePr>
          <p:nvPr>
            <p:extLst>
              <p:ext uri="{D42A27DB-BD31-4B8C-83A1-F6EECF244321}">
                <p14:modId xmlns:p14="http://schemas.microsoft.com/office/powerpoint/2010/main" val="3569009190"/>
              </p:ext>
            </p:extLst>
          </p:nvPr>
        </p:nvGraphicFramePr>
        <p:xfrm>
          <a:off x="7945249" y="1702660"/>
          <a:ext cx="1856855" cy="2028412"/>
        </p:xfrm>
        <a:graphic>
          <a:graphicData uri="http://schemas.openxmlformats.org/drawingml/2006/table">
            <a:tbl>
              <a:tblPr>
                <a:tableStyleId>{5C22544A-7EE6-4342-B048-85BDC9FD1C3A}</a:tableStyleId>
              </a:tblPr>
              <a:tblGrid>
                <a:gridCol w="1856855">
                  <a:extLst>
                    <a:ext uri="{9D8B030D-6E8A-4147-A177-3AD203B41FA5}">
                      <a16:colId xmlns:a16="http://schemas.microsoft.com/office/drawing/2014/main" val="1530052871"/>
                    </a:ext>
                  </a:extLst>
                </a:gridCol>
              </a:tblGrid>
              <a:tr h="245710">
                <a:tc>
                  <a:txBody>
                    <a:bodyPr/>
                    <a:lstStyle/>
                    <a:p>
                      <a:pPr algn="r" fontAlgn="t"/>
                      <a:r>
                        <a:rPr lang="fr-FR" sz="1050" b="1" i="0" u="none" strike="noStrike" dirty="0">
                          <a:solidFill>
                            <a:schemeClr val="tx1">
                              <a:lumMod val="65000"/>
                              <a:lumOff val="35000"/>
                            </a:schemeClr>
                          </a:solidFill>
                          <a:effectLst/>
                          <a:latin typeface="Arial" panose="020B0604020202020204" pitchFamily="34" charset="0"/>
                        </a:rPr>
                        <a:t>Retraité</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6348565"/>
                  </a:ext>
                </a:extLst>
              </a:tr>
              <a:tr h="245710">
                <a:tc>
                  <a:txBody>
                    <a:bodyPr/>
                    <a:lstStyle/>
                    <a:p>
                      <a:pPr algn="r" fontAlgn="t"/>
                      <a:r>
                        <a:rPr lang="fr-FR" sz="1050" b="1" i="0" u="none" strike="noStrike">
                          <a:solidFill>
                            <a:schemeClr val="tx1">
                              <a:lumMod val="65000"/>
                              <a:lumOff val="35000"/>
                            </a:schemeClr>
                          </a:solidFill>
                          <a:effectLst/>
                          <a:latin typeface="Arial" panose="020B0604020202020204" pitchFamily="34" charset="0"/>
                        </a:rPr>
                        <a:t>Employé</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851643"/>
                  </a:ext>
                </a:extLst>
              </a:tr>
              <a:tr h="261393">
                <a:tc>
                  <a:txBody>
                    <a:bodyPr/>
                    <a:lstStyle/>
                    <a:p>
                      <a:pPr algn="r" fontAlgn="t"/>
                      <a:r>
                        <a:rPr lang="fr-FR" sz="1050" b="1" i="0" u="none" strike="noStrike">
                          <a:solidFill>
                            <a:schemeClr val="tx1">
                              <a:lumMod val="65000"/>
                              <a:lumOff val="35000"/>
                            </a:schemeClr>
                          </a:solidFill>
                          <a:effectLst/>
                          <a:latin typeface="Arial" panose="020B0604020202020204" pitchFamily="34" charset="0"/>
                        </a:rPr>
                        <a:t>Profession intermédiaire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3775787"/>
                  </a:ext>
                </a:extLst>
              </a:tr>
              <a:tr h="245710">
                <a:tc>
                  <a:txBody>
                    <a:bodyPr/>
                    <a:lstStyle/>
                    <a:p>
                      <a:pPr algn="r" fontAlgn="t"/>
                      <a:r>
                        <a:rPr lang="fr-FR" sz="1050" b="1" i="0" u="none" strike="noStrike">
                          <a:solidFill>
                            <a:schemeClr val="tx1">
                              <a:lumMod val="65000"/>
                              <a:lumOff val="35000"/>
                            </a:schemeClr>
                          </a:solidFill>
                          <a:effectLst/>
                          <a:latin typeface="Arial" panose="020B0604020202020204" pitchFamily="34" charset="0"/>
                        </a:rPr>
                        <a:t>Ouvrier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7604536"/>
                  </a:ext>
                </a:extLst>
              </a:tr>
              <a:tr h="261393">
                <a:tc>
                  <a:txBody>
                    <a:bodyPr/>
                    <a:lstStyle/>
                    <a:p>
                      <a:pPr algn="r" fontAlgn="t"/>
                      <a:r>
                        <a:rPr lang="fr-FR" sz="1050" b="1" i="0" u="none" strike="noStrike" dirty="0">
                          <a:solidFill>
                            <a:schemeClr val="tx1">
                              <a:lumMod val="65000"/>
                              <a:lumOff val="35000"/>
                            </a:schemeClr>
                          </a:solidFill>
                          <a:effectLst/>
                          <a:latin typeface="Arial" panose="020B0604020202020204" pitchFamily="34" charset="0"/>
                        </a:rPr>
                        <a:t>Cadre, profession libérale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7675723"/>
                  </a:ext>
                </a:extLst>
              </a:tr>
              <a:tr h="245710">
                <a:tc>
                  <a:txBody>
                    <a:bodyPr/>
                    <a:lstStyle/>
                    <a:p>
                      <a:pPr algn="r" fontAlgn="t"/>
                      <a:r>
                        <a:rPr lang="fr-FR" sz="1050" b="1" i="0" u="none" strike="noStrike">
                          <a:solidFill>
                            <a:schemeClr val="tx1">
                              <a:lumMod val="65000"/>
                              <a:lumOff val="35000"/>
                            </a:schemeClr>
                          </a:solidFill>
                          <a:effectLst/>
                          <a:latin typeface="Arial" panose="020B0604020202020204" pitchFamily="34" charset="0"/>
                        </a:rPr>
                        <a:t>Artisan, commerçant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497754"/>
                  </a:ext>
                </a:extLst>
              </a:tr>
              <a:tr h="261393">
                <a:tc>
                  <a:txBody>
                    <a:bodyPr/>
                    <a:lstStyle/>
                    <a:p>
                      <a:pPr algn="r" fontAlgn="t"/>
                      <a:r>
                        <a:rPr lang="fr-FR" sz="1050" b="1" i="0" u="none" strike="noStrike">
                          <a:solidFill>
                            <a:schemeClr val="tx1">
                              <a:lumMod val="65000"/>
                              <a:lumOff val="35000"/>
                            </a:schemeClr>
                          </a:solidFill>
                          <a:effectLst/>
                          <a:latin typeface="Arial" panose="020B0604020202020204" pitchFamily="34" charset="0"/>
                        </a:rPr>
                        <a:t>Agriculteur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2648088"/>
                  </a:ext>
                </a:extLst>
              </a:tr>
              <a:tr h="261393">
                <a:tc>
                  <a:txBody>
                    <a:bodyPr/>
                    <a:lstStyle/>
                    <a:p>
                      <a:pPr algn="r" fontAlgn="t"/>
                      <a:r>
                        <a:rPr lang="fr-FR" sz="1050" b="1" i="0" u="none" strike="noStrike" dirty="0">
                          <a:solidFill>
                            <a:schemeClr val="tx1">
                              <a:lumMod val="65000"/>
                              <a:lumOff val="35000"/>
                            </a:schemeClr>
                          </a:solidFill>
                          <a:effectLst/>
                          <a:latin typeface="Arial" panose="020B0604020202020204" pitchFamily="34" charset="0"/>
                        </a:rPr>
                        <a:t>Autre inactif</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2158872"/>
                  </a:ext>
                </a:extLst>
              </a:tr>
            </a:tbl>
          </a:graphicData>
        </a:graphic>
      </p:graphicFrame>
      <p:graphicFrame>
        <p:nvGraphicFramePr>
          <p:cNvPr id="3" name="Tableau 2">
            <a:extLst>
              <a:ext uri="{FF2B5EF4-FFF2-40B4-BE49-F238E27FC236}">
                <a16:creationId xmlns:a16="http://schemas.microsoft.com/office/drawing/2014/main" id="{836E728D-525A-4A63-8F7E-698C3E327891}"/>
              </a:ext>
            </a:extLst>
          </p:cNvPr>
          <p:cNvGraphicFramePr>
            <a:graphicFrameLocks noGrp="1"/>
          </p:cNvGraphicFramePr>
          <p:nvPr>
            <p:extLst>
              <p:ext uri="{D42A27DB-BD31-4B8C-83A1-F6EECF244321}">
                <p14:modId xmlns:p14="http://schemas.microsoft.com/office/powerpoint/2010/main" val="2138691894"/>
              </p:ext>
            </p:extLst>
          </p:nvPr>
        </p:nvGraphicFramePr>
        <p:xfrm>
          <a:off x="7157020" y="4149516"/>
          <a:ext cx="2133600" cy="2118752"/>
        </p:xfrm>
        <a:graphic>
          <a:graphicData uri="http://schemas.openxmlformats.org/drawingml/2006/table">
            <a:tbl>
              <a:tblPr>
                <a:tableStyleId>{5C22544A-7EE6-4342-B048-85BDC9FD1C3A}</a:tableStyleId>
              </a:tblPr>
              <a:tblGrid>
                <a:gridCol w="2133600">
                  <a:extLst>
                    <a:ext uri="{9D8B030D-6E8A-4147-A177-3AD203B41FA5}">
                      <a16:colId xmlns:a16="http://schemas.microsoft.com/office/drawing/2014/main" val="3354543989"/>
                    </a:ext>
                  </a:extLst>
                </a:gridCol>
              </a:tblGrid>
              <a:tr h="256653">
                <a:tc>
                  <a:txBody>
                    <a:bodyPr/>
                    <a:lstStyle/>
                    <a:p>
                      <a:pPr algn="r" fontAlgn="t"/>
                      <a:r>
                        <a:rPr lang="fr-FR" sz="1050" b="1" i="0" u="none" strike="noStrike" kern="1200" dirty="0">
                          <a:solidFill>
                            <a:schemeClr val="tx1">
                              <a:lumMod val="65000"/>
                              <a:lumOff val="35000"/>
                            </a:schemeClr>
                          </a:solidFill>
                          <a:effectLst/>
                          <a:latin typeface="Arial" panose="020B0604020202020204" pitchFamily="34" charset="0"/>
                          <a:ea typeface="+mn-ea"/>
                          <a:cs typeface="+mn-cs"/>
                        </a:rPr>
                        <a:t>Retraité</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6278106"/>
                  </a:ext>
                </a:extLst>
              </a:tr>
              <a:tr h="256653">
                <a:tc>
                  <a:txBody>
                    <a:bodyPr/>
                    <a:lstStyle/>
                    <a:p>
                      <a:pPr algn="r" fontAlgn="t"/>
                      <a:r>
                        <a:rPr lang="fr-FR" sz="1050" b="1" i="0" u="none" strike="noStrike" kern="1200" dirty="0">
                          <a:solidFill>
                            <a:schemeClr val="tx1">
                              <a:lumMod val="65000"/>
                              <a:lumOff val="35000"/>
                            </a:schemeClr>
                          </a:solidFill>
                          <a:effectLst/>
                          <a:latin typeface="Arial" panose="020B0604020202020204" pitchFamily="34" charset="0"/>
                          <a:ea typeface="+mn-ea"/>
                          <a:cs typeface="+mn-cs"/>
                        </a:rPr>
                        <a:t>Employé</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1720365"/>
                  </a:ext>
                </a:extLst>
              </a:tr>
              <a:tr h="256653">
                <a:tc>
                  <a:txBody>
                    <a:bodyPr/>
                    <a:lstStyle/>
                    <a:p>
                      <a:pPr algn="r" fontAlgn="t"/>
                      <a:r>
                        <a:rPr lang="fr-FR" sz="1050" b="1" i="0" u="none" strike="noStrike" kern="1200" dirty="0">
                          <a:solidFill>
                            <a:schemeClr val="tx1">
                              <a:lumMod val="65000"/>
                              <a:lumOff val="35000"/>
                            </a:schemeClr>
                          </a:solidFill>
                          <a:effectLst/>
                          <a:latin typeface="Arial" panose="020B0604020202020204" pitchFamily="34" charset="0"/>
                          <a:ea typeface="+mn-ea"/>
                          <a:cs typeface="+mn-cs"/>
                        </a:rPr>
                        <a:t>Profession intermédiaire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7887628"/>
                  </a:ext>
                </a:extLst>
              </a:tr>
              <a:tr h="256653">
                <a:tc>
                  <a:txBody>
                    <a:bodyPr/>
                    <a:lstStyle/>
                    <a:p>
                      <a:pPr algn="r" fontAlgn="t"/>
                      <a:r>
                        <a:rPr lang="fr-FR" sz="1050" b="1" i="0" u="none" strike="noStrike" kern="1200" dirty="0">
                          <a:solidFill>
                            <a:schemeClr val="tx1">
                              <a:lumMod val="65000"/>
                              <a:lumOff val="35000"/>
                            </a:schemeClr>
                          </a:solidFill>
                          <a:effectLst/>
                          <a:latin typeface="Arial" panose="020B0604020202020204" pitchFamily="34" charset="0"/>
                          <a:ea typeface="+mn-ea"/>
                          <a:cs typeface="+mn-cs"/>
                        </a:rPr>
                        <a:t>Ouvrier</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5846244"/>
                  </a:ext>
                </a:extLst>
              </a:tr>
              <a:tr h="273035">
                <a:tc>
                  <a:txBody>
                    <a:bodyPr/>
                    <a:lstStyle/>
                    <a:p>
                      <a:pPr algn="r" fontAlgn="t"/>
                      <a:r>
                        <a:rPr lang="fr-FR" sz="1050" b="1" i="0" u="none" strike="noStrike" kern="1200">
                          <a:solidFill>
                            <a:schemeClr val="tx1">
                              <a:lumMod val="65000"/>
                              <a:lumOff val="35000"/>
                            </a:schemeClr>
                          </a:solidFill>
                          <a:effectLst/>
                          <a:latin typeface="Arial" panose="020B0604020202020204" pitchFamily="34" charset="0"/>
                          <a:ea typeface="+mn-ea"/>
                          <a:cs typeface="+mn-cs"/>
                        </a:rPr>
                        <a:t>Cadre, profession libérale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6917967"/>
                  </a:ext>
                </a:extLst>
              </a:tr>
              <a:tr h="273035">
                <a:tc>
                  <a:txBody>
                    <a:bodyPr/>
                    <a:lstStyle/>
                    <a:p>
                      <a:pPr algn="r" fontAlgn="t"/>
                      <a:r>
                        <a:rPr lang="fr-FR" sz="1050" b="1" i="0" u="none" strike="noStrike" kern="1200" dirty="0">
                          <a:solidFill>
                            <a:schemeClr val="tx1">
                              <a:lumMod val="65000"/>
                              <a:lumOff val="35000"/>
                            </a:schemeClr>
                          </a:solidFill>
                          <a:effectLst/>
                          <a:latin typeface="Arial" panose="020B0604020202020204" pitchFamily="34" charset="0"/>
                          <a:ea typeface="+mn-ea"/>
                          <a:cs typeface="+mn-cs"/>
                        </a:rPr>
                        <a:t>Artisan, commerçant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335988"/>
                  </a:ext>
                </a:extLst>
              </a:tr>
              <a:tr h="273035">
                <a:tc>
                  <a:txBody>
                    <a:bodyPr/>
                    <a:lstStyle/>
                    <a:p>
                      <a:pPr algn="r" fontAlgn="t"/>
                      <a:r>
                        <a:rPr lang="fr-FR" sz="1050" b="1" i="0" u="none" strike="noStrike" kern="1200">
                          <a:solidFill>
                            <a:schemeClr val="tx1">
                              <a:lumMod val="65000"/>
                              <a:lumOff val="35000"/>
                            </a:schemeClr>
                          </a:solidFill>
                          <a:effectLst/>
                          <a:latin typeface="Arial" panose="020B0604020202020204" pitchFamily="34" charset="0"/>
                          <a:ea typeface="+mn-ea"/>
                          <a:cs typeface="+mn-cs"/>
                        </a:rPr>
                        <a:t>Agriculteur</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3808945"/>
                  </a:ext>
                </a:extLst>
              </a:tr>
              <a:tr h="273035">
                <a:tc>
                  <a:txBody>
                    <a:bodyPr/>
                    <a:lstStyle/>
                    <a:p>
                      <a:pPr algn="r" fontAlgn="t"/>
                      <a:r>
                        <a:rPr lang="fr-FR" sz="1050" b="1" i="0" u="none" strike="noStrike" kern="1200" dirty="0">
                          <a:solidFill>
                            <a:schemeClr val="tx1">
                              <a:lumMod val="65000"/>
                              <a:lumOff val="35000"/>
                            </a:schemeClr>
                          </a:solidFill>
                          <a:effectLst/>
                          <a:latin typeface="Arial" panose="020B0604020202020204" pitchFamily="34" charset="0"/>
                          <a:ea typeface="+mn-ea"/>
                          <a:cs typeface="+mn-cs"/>
                        </a:rPr>
                        <a:t>Autre inactif</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555"/>
                  </a:ext>
                </a:extLst>
              </a:tr>
            </a:tbl>
          </a:graphicData>
        </a:graphic>
      </p:graphicFrame>
      <p:sp>
        <p:nvSpPr>
          <p:cNvPr id="58" name="ZoneTexte 57">
            <a:extLst>
              <a:ext uri="{FF2B5EF4-FFF2-40B4-BE49-F238E27FC236}">
                <a16:creationId xmlns:a16="http://schemas.microsoft.com/office/drawing/2014/main" id="{EDE4DE26-ECC4-4938-8ED9-119705C4942C}"/>
              </a:ext>
            </a:extLst>
          </p:cNvPr>
          <p:cNvSpPr txBox="1"/>
          <p:nvPr/>
        </p:nvSpPr>
        <p:spPr>
          <a:xfrm>
            <a:off x="11012521" y="1683277"/>
            <a:ext cx="374798" cy="276999"/>
          </a:xfrm>
          <a:prstGeom prst="rect">
            <a:avLst/>
          </a:prstGeom>
          <a:noFill/>
        </p:spPr>
        <p:txBody>
          <a:bodyPr wrap="square">
            <a:spAutoFit/>
          </a:bodyPr>
          <a:lstStyle/>
          <a:p>
            <a:r>
              <a:rPr lang="fr-FR" sz="1200" dirty="0">
                <a:solidFill>
                  <a:schemeClr val="accent6">
                    <a:lumMod val="50000"/>
                  </a:schemeClr>
                </a:solidFill>
                <a:sym typeface="Wingdings"/>
              </a:rPr>
              <a:t></a:t>
            </a:r>
            <a:endParaRPr lang="fr-FR" sz="1200" dirty="0">
              <a:solidFill>
                <a:schemeClr val="accent6">
                  <a:lumMod val="50000"/>
                </a:schemeClr>
              </a:solidFill>
            </a:endParaRPr>
          </a:p>
        </p:txBody>
      </p:sp>
      <p:sp>
        <p:nvSpPr>
          <p:cNvPr id="59" name="ZoneTexte 58">
            <a:extLst>
              <a:ext uri="{FF2B5EF4-FFF2-40B4-BE49-F238E27FC236}">
                <a16:creationId xmlns:a16="http://schemas.microsoft.com/office/drawing/2014/main" id="{AF07BA5F-D424-4473-9C10-F227E0192A50}"/>
              </a:ext>
            </a:extLst>
          </p:cNvPr>
          <p:cNvSpPr txBox="1"/>
          <p:nvPr/>
        </p:nvSpPr>
        <p:spPr>
          <a:xfrm rot="16200000">
            <a:off x="10803216" y="1890311"/>
            <a:ext cx="374798" cy="276999"/>
          </a:xfrm>
          <a:prstGeom prst="rect">
            <a:avLst/>
          </a:prstGeom>
          <a:noFill/>
        </p:spPr>
        <p:txBody>
          <a:bodyPr wrap="square">
            <a:spAutoFit/>
          </a:bodyPr>
          <a:lstStyle/>
          <a:p>
            <a:r>
              <a:rPr lang="fr-FR" sz="1200" dirty="0">
                <a:solidFill>
                  <a:schemeClr val="accent6">
                    <a:lumMod val="50000"/>
                  </a:schemeClr>
                </a:solidFill>
                <a:sym typeface="Wingdings"/>
              </a:rPr>
              <a:t></a:t>
            </a:r>
            <a:endParaRPr lang="fr-FR" sz="1200" dirty="0">
              <a:solidFill>
                <a:schemeClr val="accent6">
                  <a:lumMod val="50000"/>
                </a:schemeClr>
              </a:solidFill>
            </a:endParaRPr>
          </a:p>
        </p:txBody>
      </p:sp>
      <p:sp>
        <p:nvSpPr>
          <p:cNvPr id="60" name="ZoneTexte 59">
            <a:extLst>
              <a:ext uri="{FF2B5EF4-FFF2-40B4-BE49-F238E27FC236}">
                <a16:creationId xmlns:a16="http://schemas.microsoft.com/office/drawing/2014/main" id="{238FCC84-673A-4A02-A187-267AA1BE1FDB}"/>
              </a:ext>
            </a:extLst>
          </p:cNvPr>
          <p:cNvSpPr txBox="1"/>
          <p:nvPr/>
        </p:nvSpPr>
        <p:spPr>
          <a:xfrm rot="16200000">
            <a:off x="5207951" y="4361017"/>
            <a:ext cx="374798" cy="276999"/>
          </a:xfrm>
          <a:prstGeom prst="rect">
            <a:avLst/>
          </a:prstGeom>
          <a:noFill/>
        </p:spPr>
        <p:txBody>
          <a:bodyPr wrap="square">
            <a:spAutoFit/>
          </a:bodyPr>
          <a:lstStyle/>
          <a:p>
            <a:r>
              <a:rPr lang="fr-FR" sz="1200" dirty="0">
                <a:solidFill>
                  <a:schemeClr val="accent6">
                    <a:lumMod val="50000"/>
                  </a:schemeClr>
                </a:solidFill>
                <a:sym typeface="Wingdings"/>
              </a:rPr>
              <a:t></a:t>
            </a:r>
            <a:endParaRPr lang="fr-FR" sz="1200" dirty="0">
              <a:solidFill>
                <a:schemeClr val="accent6">
                  <a:lumMod val="50000"/>
                </a:schemeClr>
              </a:solidFill>
            </a:endParaRPr>
          </a:p>
        </p:txBody>
      </p:sp>
      <p:sp>
        <p:nvSpPr>
          <p:cNvPr id="61" name="ZoneTexte 60">
            <a:extLst>
              <a:ext uri="{FF2B5EF4-FFF2-40B4-BE49-F238E27FC236}">
                <a16:creationId xmlns:a16="http://schemas.microsoft.com/office/drawing/2014/main" id="{28A4D0E5-42DE-42F0-9E71-EEA62A6B1079}"/>
              </a:ext>
            </a:extLst>
          </p:cNvPr>
          <p:cNvSpPr txBox="1"/>
          <p:nvPr/>
        </p:nvSpPr>
        <p:spPr>
          <a:xfrm rot="16200000">
            <a:off x="10220551" y="4321216"/>
            <a:ext cx="374798" cy="276999"/>
          </a:xfrm>
          <a:prstGeom prst="rect">
            <a:avLst/>
          </a:prstGeom>
          <a:noFill/>
        </p:spPr>
        <p:txBody>
          <a:bodyPr wrap="square">
            <a:spAutoFit/>
          </a:bodyPr>
          <a:lstStyle/>
          <a:p>
            <a:r>
              <a:rPr lang="fr-FR" sz="1200" dirty="0">
                <a:solidFill>
                  <a:schemeClr val="accent6">
                    <a:lumMod val="50000"/>
                  </a:schemeClr>
                </a:solidFill>
                <a:sym typeface="Wingdings"/>
              </a:rPr>
              <a:t></a:t>
            </a:r>
            <a:endParaRPr lang="fr-FR" sz="1200" dirty="0">
              <a:solidFill>
                <a:schemeClr val="accent6">
                  <a:lumMod val="50000"/>
                </a:schemeClr>
              </a:solidFill>
            </a:endParaRPr>
          </a:p>
        </p:txBody>
      </p:sp>
    </p:spTree>
    <p:extLst>
      <p:ext uri="{BB962C8B-B14F-4D97-AF65-F5344CB8AC3E}">
        <p14:creationId xmlns:p14="http://schemas.microsoft.com/office/powerpoint/2010/main" val="1957667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37F0C4D4-1EB7-47F8-9984-68DF9F0DF2F2}"/>
              </a:ext>
            </a:extLst>
          </p:cNvPr>
          <p:cNvSpPr/>
          <p:nvPr/>
        </p:nvSpPr>
        <p:spPr>
          <a:xfrm>
            <a:off x="1356156" y="1217510"/>
            <a:ext cx="2467399" cy="26625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itre 5">
            <a:extLst>
              <a:ext uri="{FF2B5EF4-FFF2-40B4-BE49-F238E27FC236}">
                <a16:creationId xmlns:a16="http://schemas.microsoft.com/office/drawing/2014/main" id="{F2670AC2-50C2-40FC-8F50-FC2AE49BEE11}"/>
              </a:ext>
            </a:extLst>
          </p:cNvPr>
          <p:cNvSpPr>
            <a:spLocks noGrp="1"/>
          </p:cNvSpPr>
          <p:nvPr>
            <p:ph type="title"/>
          </p:nvPr>
        </p:nvSpPr>
        <p:spPr/>
        <p:txBody>
          <a:bodyPr/>
          <a:lstStyle/>
          <a:p>
            <a:r>
              <a:rPr lang="fr-FR" dirty="0"/>
              <a:t>Structure de l’échantillon national représentatif</a:t>
            </a:r>
            <a:r>
              <a:rPr lang="fr-FR" dirty="0">
                <a:solidFill>
                  <a:schemeClr val="accent1"/>
                </a:solidFill>
              </a:rPr>
              <a:t>.</a:t>
            </a:r>
          </a:p>
        </p:txBody>
      </p:sp>
      <p:sp>
        <p:nvSpPr>
          <p:cNvPr id="7" name="Espace réservé du texte 6">
            <a:extLst>
              <a:ext uri="{FF2B5EF4-FFF2-40B4-BE49-F238E27FC236}">
                <a16:creationId xmlns:a16="http://schemas.microsoft.com/office/drawing/2014/main" id="{DCE084F2-A884-48FE-949D-26EE82614DF1}"/>
              </a:ext>
            </a:extLst>
          </p:cNvPr>
          <p:cNvSpPr>
            <a:spLocks noGrp="1"/>
          </p:cNvSpPr>
          <p:nvPr>
            <p:ph type="body" sz="quarter" idx="10"/>
          </p:nvPr>
        </p:nvSpPr>
        <p:spPr/>
        <p:txBody>
          <a:bodyPr/>
          <a:lstStyle/>
          <a:p>
            <a:pPr lvl="1"/>
            <a:r>
              <a:rPr lang="fr-FR" b="0" dirty="0">
                <a:solidFill>
                  <a:schemeClr val="tx2"/>
                </a:solidFill>
              </a:rPr>
              <a:t>Base : Français de 18 ans et plus : 1030 personnes</a:t>
            </a:r>
          </a:p>
          <a:p>
            <a:pPr lvl="1"/>
            <a:endParaRPr lang="fr-FR" b="0" dirty="0">
              <a:solidFill>
                <a:schemeClr val="tx2"/>
              </a:solidFill>
            </a:endParaRPr>
          </a:p>
          <a:p>
            <a:pPr lvl="2"/>
            <a:endParaRPr lang="fr-FR" dirty="0"/>
          </a:p>
        </p:txBody>
      </p:sp>
      <p:sp>
        <p:nvSpPr>
          <p:cNvPr id="9" name="ZoneTexte 8">
            <a:extLst>
              <a:ext uri="{FF2B5EF4-FFF2-40B4-BE49-F238E27FC236}">
                <a16:creationId xmlns:a16="http://schemas.microsoft.com/office/drawing/2014/main" id="{A5030E5F-CD63-4B02-B758-BE7BD3EFE38B}"/>
              </a:ext>
            </a:extLst>
          </p:cNvPr>
          <p:cNvSpPr txBox="1"/>
          <p:nvPr/>
        </p:nvSpPr>
        <p:spPr>
          <a:xfrm>
            <a:off x="1258295" y="1217510"/>
            <a:ext cx="2557406" cy="276999"/>
          </a:xfrm>
          <a:prstGeom prst="rect">
            <a:avLst/>
          </a:prstGeom>
          <a:noFill/>
        </p:spPr>
        <p:txBody>
          <a:bodyPr wrap="square" rtlCol="0">
            <a:spAutoFit/>
          </a:bodyPr>
          <a:lstStyle/>
          <a:p>
            <a:pPr algn="ctr"/>
            <a:r>
              <a:rPr lang="fr-FR" sz="1200" dirty="0">
                <a:solidFill>
                  <a:schemeClr val="bg1"/>
                </a:solidFill>
              </a:rPr>
              <a:t>TAILLE DE LA COMMUNE</a:t>
            </a:r>
          </a:p>
        </p:txBody>
      </p:sp>
      <p:sp>
        <p:nvSpPr>
          <p:cNvPr id="69" name="Rectangle : coins arrondis 68">
            <a:extLst>
              <a:ext uri="{FF2B5EF4-FFF2-40B4-BE49-F238E27FC236}">
                <a16:creationId xmlns:a16="http://schemas.microsoft.com/office/drawing/2014/main" id="{57520129-F9D3-43F1-A3B1-1A7E1ABCB959}"/>
              </a:ext>
            </a:extLst>
          </p:cNvPr>
          <p:cNvSpPr/>
          <p:nvPr/>
        </p:nvSpPr>
        <p:spPr>
          <a:xfrm>
            <a:off x="5603132" y="1217510"/>
            <a:ext cx="4610910" cy="26625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0" name="ZoneTexte 69">
            <a:extLst>
              <a:ext uri="{FF2B5EF4-FFF2-40B4-BE49-F238E27FC236}">
                <a16:creationId xmlns:a16="http://schemas.microsoft.com/office/drawing/2014/main" id="{B0DEB0CA-0EA3-4D93-A426-8CF4FE0D2446}"/>
              </a:ext>
            </a:extLst>
          </p:cNvPr>
          <p:cNvSpPr txBox="1"/>
          <p:nvPr/>
        </p:nvSpPr>
        <p:spPr>
          <a:xfrm>
            <a:off x="6820142" y="1217510"/>
            <a:ext cx="2176890" cy="276999"/>
          </a:xfrm>
          <a:prstGeom prst="rect">
            <a:avLst/>
          </a:prstGeom>
          <a:noFill/>
        </p:spPr>
        <p:txBody>
          <a:bodyPr wrap="square" rtlCol="0">
            <a:spAutoFit/>
          </a:bodyPr>
          <a:lstStyle/>
          <a:p>
            <a:pPr algn="ctr"/>
            <a:r>
              <a:rPr lang="fr-FR" sz="1200" dirty="0">
                <a:solidFill>
                  <a:schemeClr val="bg1"/>
                </a:solidFill>
              </a:rPr>
              <a:t>TAILLE DU FOYER</a:t>
            </a:r>
          </a:p>
        </p:txBody>
      </p:sp>
      <p:sp>
        <p:nvSpPr>
          <p:cNvPr id="72" name="Rectangle : coins arrondis 71">
            <a:extLst>
              <a:ext uri="{FF2B5EF4-FFF2-40B4-BE49-F238E27FC236}">
                <a16:creationId xmlns:a16="http://schemas.microsoft.com/office/drawing/2014/main" id="{8A3ADCCD-B658-422F-B6D4-1ACD15871328}"/>
              </a:ext>
            </a:extLst>
          </p:cNvPr>
          <p:cNvSpPr/>
          <p:nvPr/>
        </p:nvSpPr>
        <p:spPr>
          <a:xfrm>
            <a:off x="1356156" y="3326957"/>
            <a:ext cx="2467399" cy="26625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A5930D52-37E5-4E09-AE79-09136A42FEBB}"/>
              </a:ext>
            </a:extLst>
          </p:cNvPr>
          <p:cNvSpPr txBox="1"/>
          <p:nvPr/>
        </p:nvSpPr>
        <p:spPr>
          <a:xfrm>
            <a:off x="1258295" y="3326957"/>
            <a:ext cx="2557406" cy="276999"/>
          </a:xfrm>
          <a:prstGeom prst="rect">
            <a:avLst/>
          </a:prstGeom>
          <a:noFill/>
        </p:spPr>
        <p:txBody>
          <a:bodyPr wrap="square" rtlCol="0">
            <a:spAutoFit/>
          </a:bodyPr>
          <a:lstStyle/>
          <a:p>
            <a:pPr algn="ctr"/>
            <a:r>
              <a:rPr lang="fr-FR" sz="1200" dirty="0">
                <a:solidFill>
                  <a:schemeClr val="bg1"/>
                </a:solidFill>
              </a:rPr>
              <a:t>RÉGIONS (UDA 5)</a:t>
            </a:r>
          </a:p>
        </p:txBody>
      </p:sp>
      <p:sp>
        <p:nvSpPr>
          <p:cNvPr id="74" name="Rectangle : coins arrondis 73">
            <a:extLst>
              <a:ext uri="{FF2B5EF4-FFF2-40B4-BE49-F238E27FC236}">
                <a16:creationId xmlns:a16="http://schemas.microsoft.com/office/drawing/2014/main" id="{E0373525-96CE-42C6-8591-202767EB05D7}"/>
              </a:ext>
            </a:extLst>
          </p:cNvPr>
          <p:cNvSpPr/>
          <p:nvPr/>
        </p:nvSpPr>
        <p:spPr>
          <a:xfrm>
            <a:off x="5684965" y="3326957"/>
            <a:ext cx="4509622" cy="26625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5" name="ZoneTexte 74">
            <a:extLst>
              <a:ext uri="{FF2B5EF4-FFF2-40B4-BE49-F238E27FC236}">
                <a16:creationId xmlns:a16="http://schemas.microsoft.com/office/drawing/2014/main" id="{0B9A90FB-0E85-452B-862B-F3FB0D55A045}"/>
              </a:ext>
            </a:extLst>
          </p:cNvPr>
          <p:cNvSpPr txBox="1"/>
          <p:nvPr/>
        </p:nvSpPr>
        <p:spPr>
          <a:xfrm>
            <a:off x="5869205" y="3326957"/>
            <a:ext cx="4344837" cy="276999"/>
          </a:xfrm>
          <a:prstGeom prst="rect">
            <a:avLst/>
          </a:prstGeom>
          <a:noFill/>
        </p:spPr>
        <p:txBody>
          <a:bodyPr wrap="square" rtlCol="0">
            <a:spAutoFit/>
          </a:bodyPr>
          <a:lstStyle/>
          <a:p>
            <a:r>
              <a:rPr lang="fr-FR" sz="1200" dirty="0">
                <a:solidFill>
                  <a:schemeClr val="bg1"/>
                </a:solidFill>
              </a:rPr>
              <a:t>NOMBRE D’ENFANTS DE MOINS DE 18 ANS AU FOYER</a:t>
            </a:r>
          </a:p>
        </p:txBody>
      </p:sp>
      <p:graphicFrame>
        <p:nvGraphicFramePr>
          <p:cNvPr id="76" name="Tableau 75">
            <a:extLst>
              <a:ext uri="{FF2B5EF4-FFF2-40B4-BE49-F238E27FC236}">
                <a16:creationId xmlns:a16="http://schemas.microsoft.com/office/drawing/2014/main" id="{5789BD93-8CFD-4081-B1DE-7BF2E237FF96}"/>
              </a:ext>
            </a:extLst>
          </p:cNvPr>
          <p:cNvGraphicFramePr>
            <a:graphicFrameLocks noGrp="1"/>
          </p:cNvGraphicFramePr>
          <p:nvPr>
            <p:extLst>
              <p:ext uri="{D42A27DB-BD31-4B8C-83A1-F6EECF244321}">
                <p14:modId xmlns:p14="http://schemas.microsoft.com/office/powerpoint/2010/main" val="354169078"/>
              </p:ext>
            </p:extLst>
          </p:nvPr>
        </p:nvGraphicFramePr>
        <p:xfrm>
          <a:off x="1356156" y="1922789"/>
          <a:ext cx="2467399" cy="1013346"/>
        </p:xfrm>
        <a:graphic>
          <a:graphicData uri="http://schemas.openxmlformats.org/drawingml/2006/table">
            <a:tbl>
              <a:tblPr>
                <a:tableStyleId>{5940675A-B579-460E-94D1-54222C63F5DA}</a:tableStyleId>
              </a:tblPr>
              <a:tblGrid>
                <a:gridCol w="1955672">
                  <a:extLst>
                    <a:ext uri="{9D8B030D-6E8A-4147-A177-3AD203B41FA5}">
                      <a16:colId xmlns:a16="http://schemas.microsoft.com/office/drawing/2014/main" val="20000"/>
                    </a:ext>
                  </a:extLst>
                </a:gridCol>
                <a:gridCol w="511727">
                  <a:extLst>
                    <a:ext uri="{9D8B030D-6E8A-4147-A177-3AD203B41FA5}">
                      <a16:colId xmlns:a16="http://schemas.microsoft.com/office/drawing/2014/main" val="20001"/>
                    </a:ext>
                  </a:extLst>
                </a:gridCol>
              </a:tblGrid>
              <a:tr h="205600">
                <a:tc>
                  <a:txBody>
                    <a:bodyPr/>
                    <a:lstStyle/>
                    <a:p>
                      <a:pPr algn="l" fontAlgn="b"/>
                      <a:r>
                        <a:rPr lang="fr-FR" sz="1100" b="1" i="0" u="none" strike="noStrike" kern="1200" dirty="0">
                          <a:solidFill>
                            <a:srgbClr val="595959"/>
                          </a:solidFill>
                          <a:effectLst/>
                          <a:latin typeface="Arial"/>
                          <a:ea typeface="+mn-ea"/>
                          <a:cs typeface="+mn-cs"/>
                        </a:rPr>
                        <a:t>Moins de 2 000 habitants</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r-FR" sz="1000" b="0" i="0" u="none" strike="noStrike" dirty="0">
                          <a:solidFill>
                            <a:srgbClr val="595959"/>
                          </a:solidFill>
                          <a:effectLst/>
                          <a:latin typeface="Arial" panose="020B0604020202020204" pitchFamily="34" charset="0"/>
                        </a:rPr>
                        <a:t>21,2%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5600">
                <a:tc>
                  <a:txBody>
                    <a:bodyPr/>
                    <a:lstStyle/>
                    <a:p>
                      <a:pPr algn="l" fontAlgn="b"/>
                      <a:r>
                        <a:rPr lang="fr-FR" sz="1100" b="1" i="0" u="none" strike="noStrike" kern="1200" dirty="0">
                          <a:solidFill>
                            <a:srgbClr val="595959"/>
                          </a:solidFill>
                          <a:effectLst/>
                          <a:latin typeface="Arial"/>
                          <a:ea typeface="+mn-ea"/>
                          <a:cs typeface="+mn-cs"/>
                        </a:rPr>
                        <a:t>2 000 à 19 999 habitants</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r-FR" sz="1000" b="0" i="0" u="none" strike="noStrike">
                          <a:solidFill>
                            <a:srgbClr val="595959"/>
                          </a:solidFill>
                          <a:effectLst/>
                          <a:latin typeface="Arial" panose="020B0604020202020204" pitchFamily="34" charset="0"/>
                        </a:rPr>
                        <a:t>18,2%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946">
                <a:tc>
                  <a:txBody>
                    <a:bodyPr/>
                    <a:lstStyle/>
                    <a:p>
                      <a:pPr algn="l" fontAlgn="b"/>
                      <a:r>
                        <a:rPr lang="fr-FR" sz="1100" b="1" i="0" u="none" strike="noStrike" kern="1200" dirty="0">
                          <a:solidFill>
                            <a:srgbClr val="595959"/>
                          </a:solidFill>
                          <a:effectLst/>
                          <a:latin typeface="Arial"/>
                          <a:ea typeface="+mn-ea"/>
                          <a:cs typeface="+mn-cs"/>
                        </a:rPr>
                        <a:t>20 000 à 99 999 habitants</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r-FR" sz="1000" b="0" i="0" u="none" strike="noStrike">
                          <a:solidFill>
                            <a:srgbClr val="595959"/>
                          </a:solidFill>
                          <a:effectLst/>
                          <a:latin typeface="Arial" panose="020B0604020202020204" pitchFamily="34" charset="0"/>
                        </a:rPr>
                        <a:t>13,9%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5600">
                <a:tc>
                  <a:txBody>
                    <a:bodyPr/>
                    <a:lstStyle/>
                    <a:p>
                      <a:pPr algn="l" fontAlgn="b"/>
                      <a:r>
                        <a:rPr lang="fr-FR" sz="1100" b="1" i="0" u="none" strike="noStrike" kern="1200" dirty="0">
                          <a:solidFill>
                            <a:srgbClr val="595959"/>
                          </a:solidFill>
                          <a:effectLst/>
                          <a:latin typeface="Arial"/>
                          <a:ea typeface="+mn-ea"/>
                          <a:cs typeface="+mn-cs"/>
                        </a:rPr>
                        <a:t>Plus de 100 000 habitants</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r-FR" sz="1000" b="0" i="0" u="none" strike="noStrike">
                          <a:solidFill>
                            <a:srgbClr val="595959"/>
                          </a:solidFill>
                          <a:effectLst/>
                          <a:latin typeface="Arial" panose="020B0604020202020204" pitchFamily="34" charset="0"/>
                        </a:rPr>
                        <a:t>30,3%</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5600">
                <a:tc>
                  <a:txBody>
                    <a:bodyPr/>
                    <a:lstStyle/>
                    <a:p>
                      <a:pPr algn="l" fontAlgn="b"/>
                      <a:r>
                        <a:rPr lang="fr-FR" sz="1100" b="1" i="0" u="none" strike="noStrike" kern="1200" dirty="0">
                          <a:solidFill>
                            <a:srgbClr val="595959"/>
                          </a:solidFill>
                          <a:effectLst/>
                          <a:latin typeface="Arial"/>
                          <a:ea typeface="+mn-ea"/>
                          <a:cs typeface="+mn-cs"/>
                        </a:rPr>
                        <a:t>UU de Paris</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r-FR" sz="1000" b="0" i="0" u="none" strike="noStrike" dirty="0">
                          <a:solidFill>
                            <a:srgbClr val="595959"/>
                          </a:solidFill>
                          <a:effectLst/>
                          <a:latin typeface="Arial" panose="020B0604020202020204" pitchFamily="34" charset="0"/>
                        </a:rPr>
                        <a:t>16,4%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77" name="Tableau 76">
            <a:extLst>
              <a:ext uri="{FF2B5EF4-FFF2-40B4-BE49-F238E27FC236}">
                <a16:creationId xmlns:a16="http://schemas.microsoft.com/office/drawing/2014/main" id="{CD3A2BEB-420F-4151-A15F-A14CD458BAAC}"/>
              </a:ext>
            </a:extLst>
          </p:cNvPr>
          <p:cNvGraphicFramePr>
            <a:graphicFrameLocks noGrp="1"/>
          </p:cNvGraphicFramePr>
          <p:nvPr>
            <p:extLst>
              <p:ext uri="{D42A27DB-BD31-4B8C-83A1-F6EECF244321}">
                <p14:modId xmlns:p14="http://schemas.microsoft.com/office/powerpoint/2010/main" val="4151682585"/>
              </p:ext>
            </p:extLst>
          </p:nvPr>
        </p:nvGraphicFramePr>
        <p:xfrm>
          <a:off x="5759257" y="1792204"/>
          <a:ext cx="1224379" cy="1314000"/>
        </p:xfrm>
        <a:graphic>
          <a:graphicData uri="http://schemas.openxmlformats.org/drawingml/2006/table">
            <a:tbl>
              <a:tblPr firstRow="1" bandRow="1">
                <a:tableStyleId>{5C22544A-7EE6-4342-B048-85BDC9FD1C3A}</a:tableStyleId>
              </a:tblPr>
              <a:tblGrid>
                <a:gridCol w="1224379">
                  <a:extLst>
                    <a:ext uri="{9D8B030D-6E8A-4147-A177-3AD203B41FA5}">
                      <a16:colId xmlns:a16="http://schemas.microsoft.com/office/drawing/2014/main" val="20000"/>
                    </a:ext>
                  </a:extLst>
                </a:gridCol>
              </a:tblGrid>
              <a:tr h="262800">
                <a:tc>
                  <a:txBody>
                    <a:bodyPr/>
                    <a:lstStyle/>
                    <a:p>
                      <a:pPr algn="r" fontAlgn="t"/>
                      <a:r>
                        <a:rPr lang="fr-FR" sz="1100" b="1" i="0" u="none" strike="noStrike" kern="1200" dirty="0">
                          <a:solidFill>
                            <a:srgbClr val="595959"/>
                          </a:solidFill>
                          <a:effectLst/>
                          <a:latin typeface="Arial"/>
                          <a:ea typeface="+mn-ea"/>
                          <a:cs typeface="+mn-cs"/>
                        </a:rPr>
                        <a:t>1 personne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2800">
                <a:tc>
                  <a:txBody>
                    <a:bodyPr/>
                    <a:lstStyle/>
                    <a:p>
                      <a:pPr algn="r" fontAlgn="t"/>
                      <a:r>
                        <a:rPr lang="fr-FR" sz="1100" b="1" i="0" u="none" strike="noStrike" kern="1200" dirty="0">
                          <a:solidFill>
                            <a:srgbClr val="595959"/>
                          </a:solidFill>
                          <a:effectLst/>
                          <a:latin typeface="Arial"/>
                          <a:ea typeface="+mn-ea"/>
                          <a:cs typeface="+mn-cs"/>
                        </a:rPr>
                        <a:t>2 personnes</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800">
                <a:tc>
                  <a:txBody>
                    <a:bodyPr/>
                    <a:lstStyle/>
                    <a:p>
                      <a:pPr algn="r" fontAlgn="t"/>
                      <a:r>
                        <a:rPr lang="fr-FR" sz="1100" b="1" i="0" u="none" strike="noStrike" kern="1200" dirty="0">
                          <a:solidFill>
                            <a:srgbClr val="595959"/>
                          </a:solidFill>
                          <a:effectLst/>
                          <a:latin typeface="Arial"/>
                          <a:ea typeface="+mn-ea"/>
                          <a:cs typeface="+mn-cs"/>
                        </a:rPr>
                        <a:t>3 personnes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800">
                <a:tc>
                  <a:txBody>
                    <a:bodyPr/>
                    <a:lstStyle/>
                    <a:p>
                      <a:pPr algn="r" fontAlgn="t"/>
                      <a:r>
                        <a:rPr lang="fr-FR" sz="1100" b="1" i="0" u="none" strike="noStrike" kern="1200" dirty="0">
                          <a:solidFill>
                            <a:srgbClr val="595959"/>
                          </a:solidFill>
                          <a:effectLst/>
                          <a:latin typeface="Arial"/>
                          <a:ea typeface="+mn-ea"/>
                          <a:cs typeface="+mn-cs"/>
                        </a:rPr>
                        <a:t>4 personnes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2800">
                <a:tc>
                  <a:txBody>
                    <a:bodyPr/>
                    <a:lstStyle/>
                    <a:p>
                      <a:pPr algn="r" fontAlgn="t"/>
                      <a:r>
                        <a:rPr lang="fr-FR" sz="1100" b="1" i="0" u="none" strike="noStrike" kern="1200" dirty="0">
                          <a:solidFill>
                            <a:srgbClr val="595959"/>
                          </a:solidFill>
                          <a:effectLst/>
                          <a:latin typeface="Arial"/>
                          <a:ea typeface="+mn-ea"/>
                          <a:cs typeface="+mn-cs"/>
                        </a:rPr>
                        <a:t>5 personnes et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78" name="Graphique 77">
            <a:extLst>
              <a:ext uri="{FF2B5EF4-FFF2-40B4-BE49-F238E27FC236}">
                <a16:creationId xmlns:a16="http://schemas.microsoft.com/office/drawing/2014/main" id="{8A82A691-AD3C-4A19-9BED-31599BC589C4}"/>
              </a:ext>
            </a:extLst>
          </p:cNvPr>
          <p:cNvGraphicFramePr/>
          <p:nvPr>
            <p:extLst>
              <p:ext uri="{D42A27DB-BD31-4B8C-83A1-F6EECF244321}">
                <p14:modId xmlns:p14="http://schemas.microsoft.com/office/powerpoint/2010/main" val="1738537228"/>
              </p:ext>
            </p:extLst>
          </p:nvPr>
        </p:nvGraphicFramePr>
        <p:xfrm>
          <a:off x="6952034" y="1667728"/>
          <a:ext cx="2633365" cy="1584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9" name="Tableau 78">
            <a:extLst>
              <a:ext uri="{FF2B5EF4-FFF2-40B4-BE49-F238E27FC236}">
                <a16:creationId xmlns:a16="http://schemas.microsoft.com/office/drawing/2014/main" id="{72AFB3BE-1EB2-4B3A-83DD-91B6E9E07D20}"/>
              </a:ext>
            </a:extLst>
          </p:cNvPr>
          <p:cNvGraphicFramePr>
            <a:graphicFrameLocks noGrp="1"/>
          </p:cNvGraphicFramePr>
          <p:nvPr>
            <p:extLst>
              <p:ext uri="{D42A27DB-BD31-4B8C-83A1-F6EECF244321}">
                <p14:modId xmlns:p14="http://schemas.microsoft.com/office/powerpoint/2010/main" val="3494519311"/>
              </p:ext>
            </p:extLst>
          </p:nvPr>
        </p:nvGraphicFramePr>
        <p:xfrm>
          <a:off x="1290360" y="3841706"/>
          <a:ext cx="1224379" cy="1314000"/>
        </p:xfrm>
        <a:graphic>
          <a:graphicData uri="http://schemas.openxmlformats.org/drawingml/2006/table">
            <a:tbl>
              <a:tblPr firstRow="1" bandRow="1">
                <a:tableStyleId>{5C22544A-7EE6-4342-B048-85BDC9FD1C3A}</a:tableStyleId>
              </a:tblPr>
              <a:tblGrid>
                <a:gridCol w="1224379">
                  <a:extLst>
                    <a:ext uri="{9D8B030D-6E8A-4147-A177-3AD203B41FA5}">
                      <a16:colId xmlns:a16="http://schemas.microsoft.com/office/drawing/2014/main" val="20000"/>
                    </a:ext>
                  </a:extLst>
                </a:gridCol>
              </a:tblGrid>
              <a:tr h="262800">
                <a:tc>
                  <a:txBody>
                    <a:bodyPr/>
                    <a:lstStyle/>
                    <a:p>
                      <a:pPr algn="r" fontAlgn="t"/>
                      <a:r>
                        <a:rPr lang="fr-FR" sz="1100" b="1" i="0" u="none" strike="noStrike" kern="1200" dirty="0">
                          <a:solidFill>
                            <a:srgbClr val="595959"/>
                          </a:solidFill>
                          <a:effectLst/>
                          <a:latin typeface="Arial"/>
                          <a:ea typeface="+mn-ea"/>
                          <a:cs typeface="+mn-cs"/>
                        </a:rPr>
                        <a:t>Ile de France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2800">
                <a:tc>
                  <a:txBody>
                    <a:bodyPr/>
                    <a:lstStyle/>
                    <a:p>
                      <a:pPr algn="r" fontAlgn="t"/>
                      <a:r>
                        <a:rPr lang="fr-FR" sz="1100" b="1" i="0" u="none" strike="noStrike" kern="1200" dirty="0">
                          <a:solidFill>
                            <a:srgbClr val="595959"/>
                          </a:solidFill>
                          <a:effectLst/>
                          <a:latin typeface="Arial"/>
                          <a:ea typeface="+mn-ea"/>
                          <a:cs typeface="+mn-cs"/>
                        </a:rPr>
                        <a:t>Nord Ouest</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800">
                <a:tc>
                  <a:txBody>
                    <a:bodyPr/>
                    <a:lstStyle/>
                    <a:p>
                      <a:pPr algn="r" fontAlgn="t"/>
                      <a:r>
                        <a:rPr lang="fr-FR" sz="1100" b="1" i="0" u="none" strike="noStrike" kern="1200" dirty="0">
                          <a:solidFill>
                            <a:srgbClr val="595959"/>
                          </a:solidFill>
                          <a:effectLst/>
                          <a:latin typeface="Arial"/>
                          <a:ea typeface="+mn-ea"/>
                          <a:cs typeface="+mn-cs"/>
                        </a:rPr>
                        <a:t>Nord Est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800">
                <a:tc>
                  <a:txBody>
                    <a:bodyPr/>
                    <a:lstStyle/>
                    <a:p>
                      <a:pPr algn="r" fontAlgn="t"/>
                      <a:r>
                        <a:rPr lang="fr-FR" sz="1100" b="1" i="0" u="none" strike="noStrike" kern="1200" dirty="0">
                          <a:solidFill>
                            <a:srgbClr val="595959"/>
                          </a:solidFill>
                          <a:effectLst/>
                          <a:latin typeface="Arial"/>
                          <a:ea typeface="+mn-ea"/>
                          <a:cs typeface="+mn-cs"/>
                        </a:rPr>
                        <a:t>Sud Ouest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2800">
                <a:tc>
                  <a:txBody>
                    <a:bodyPr/>
                    <a:lstStyle/>
                    <a:p>
                      <a:pPr algn="r" fontAlgn="t"/>
                      <a:r>
                        <a:rPr lang="fr-FR" sz="1100" b="1" i="0" u="none" strike="noStrike" kern="1200" dirty="0">
                          <a:solidFill>
                            <a:srgbClr val="595959"/>
                          </a:solidFill>
                          <a:effectLst/>
                          <a:latin typeface="Arial"/>
                          <a:ea typeface="+mn-ea"/>
                          <a:cs typeface="+mn-cs"/>
                        </a:rPr>
                        <a:t>Sud Est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80" name="Graphique 79">
            <a:extLst>
              <a:ext uri="{FF2B5EF4-FFF2-40B4-BE49-F238E27FC236}">
                <a16:creationId xmlns:a16="http://schemas.microsoft.com/office/drawing/2014/main" id="{1B345F87-C3A1-4443-8258-63E02DBB27AB}"/>
              </a:ext>
            </a:extLst>
          </p:cNvPr>
          <p:cNvGraphicFramePr/>
          <p:nvPr>
            <p:extLst>
              <p:ext uri="{D42A27DB-BD31-4B8C-83A1-F6EECF244321}">
                <p14:modId xmlns:p14="http://schemas.microsoft.com/office/powerpoint/2010/main" val="1069362191"/>
              </p:ext>
            </p:extLst>
          </p:nvPr>
        </p:nvGraphicFramePr>
        <p:xfrm>
          <a:off x="2468997" y="3719467"/>
          <a:ext cx="2633365" cy="1584176"/>
        </p:xfrm>
        <a:graphic>
          <a:graphicData uri="http://schemas.openxmlformats.org/drawingml/2006/chart">
            <c:chart xmlns:c="http://schemas.openxmlformats.org/drawingml/2006/chart" xmlns:r="http://schemas.openxmlformats.org/officeDocument/2006/relationships" r:id="rId3"/>
          </a:graphicData>
        </a:graphic>
      </p:graphicFrame>
      <p:sp>
        <p:nvSpPr>
          <p:cNvPr id="2" name="Ellipse 1">
            <a:extLst>
              <a:ext uri="{FF2B5EF4-FFF2-40B4-BE49-F238E27FC236}">
                <a16:creationId xmlns:a16="http://schemas.microsoft.com/office/drawing/2014/main" id="{9EF03CA9-BF4D-4EBD-90DE-0462E3D983E6}"/>
              </a:ext>
            </a:extLst>
          </p:cNvPr>
          <p:cNvSpPr/>
          <p:nvPr/>
        </p:nvSpPr>
        <p:spPr>
          <a:xfrm>
            <a:off x="8705329" y="1921568"/>
            <a:ext cx="1013346" cy="10133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rPr>
              <a:t>2,5 pers.</a:t>
            </a:r>
          </a:p>
          <a:p>
            <a:pPr algn="ctr"/>
            <a:r>
              <a:rPr lang="fr-FR" sz="900" b="1" dirty="0">
                <a:solidFill>
                  <a:schemeClr val="bg1"/>
                </a:solidFill>
              </a:rPr>
              <a:t>en</a:t>
            </a:r>
          </a:p>
          <a:p>
            <a:pPr algn="ctr"/>
            <a:r>
              <a:rPr lang="fr-FR" sz="900" b="1" dirty="0">
                <a:solidFill>
                  <a:schemeClr val="bg1"/>
                </a:solidFill>
              </a:rPr>
              <a:t>moyenne</a:t>
            </a:r>
          </a:p>
        </p:txBody>
      </p:sp>
      <p:graphicFrame>
        <p:nvGraphicFramePr>
          <p:cNvPr id="83" name="Chart 2">
            <a:extLst>
              <a:ext uri="{FF2B5EF4-FFF2-40B4-BE49-F238E27FC236}">
                <a16:creationId xmlns:a16="http://schemas.microsoft.com/office/drawing/2014/main" id="{A0865DC5-A301-4C0C-8158-C6CE0D15D239}"/>
              </a:ext>
            </a:extLst>
          </p:cNvPr>
          <p:cNvGraphicFramePr/>
          <p:nvPr>
            <p:extLst>
              <p:ext uri="{D42A27DB-BD31-4B8C-83A1-F6EECF244321}">
                <p14:modId xmlns:p14="http://schemas.microsoft.com/office/powerpoint/2010/main" val="1637958779"/>
              </p:ext>
            </p:extLst>
          </p:nvPr>
        </p:nvGraphicFramePr>
        <p:xfrm>
          <a:off x="1222811" y="5157775"/>
          <a:ext cx="3096940" cy="1496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4" name="Chart 2">
            <a:extLst>
              <a:ext uri="{FF2B5EF4-FFF2-40B4-BE49-F238E27FC236}">
                <a16:creationId xmlns:a16="http://schemas.microsoft.com/office/drawing/2014/main" id="{2C7F3B68-1A00-497A-86AE-A813BE7B27B3}"/>
              </a:ext>
            </a:extLst>
          </p:cNvPr>
          <p:cNvGraphicFramePr/>
          <p:nvPr>
            <p:extLst>
              <p:ext uri="{D42A27DB-BD31-4B8C-83A1-F6EECF244321}">
                <p14:modId xmlns:p14="http://schemas.microsoft.com/office/powerpoint/2010/main" val="823431033"/>
              </p:ext>
            </p:extLst>
          </p:nvPr>
        </p:nvGraphicFramePr>
        <p:xfrm>
          <a:off x="6276989" y="3926649"/>
          <a:ext cx="3529268" cy="1666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65630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 coins arrondis 15">
            <a:extLst>
              <a:ext uri="{FF2B5EF4-FFF2-40B4-BE49-F238E27FC236}">
                <a16:creationId xmlns:a16="http://schemas.microsoft.com/office/drawing/2014/main" id="{B0ED437A-FCC5-47E9-BC8A-E9D8532344CF}"/>
              </a:ext>
            </a:extLst>
          </p:cNvPr>
          <p:cNvSpPr/>
          <p:nvPr/>
        </p:nvSpPr>
        <p:spPr>
          <a:xfrm>
            <a:off x="7402143" y="1488332"/>
            <a:ext cx="3040239" cy="3112851"/>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5E5DA67-CBA6-4346-A8F9-4BE1D176D4C4}"/>
              </a:ext>
            </a:extLst>
          </p:cNvPr>
          <p:cNvSpPr>
            <a:spLocks noGrp="1"/>
          </p:cNvSpPr>
          <p:nvPr>
            <p:ph type="title"/>
          </p:nvPr>
        </p:nvSpPr>
        <p:spPr/>
        <p:txBody>
          <a:bodyPr/>
          <a:lstStyle/>
          <a:p>
            <a:r>
              <a:rPr lang="fr-FR" dirty="0"/>
              <a:t>Conducteurs au cours des 6 derniers mois</a:t>
            </a:r>
            <a:r>
              <a:rPr lang="fr-FR" dirty="0">
                <a:solidFill>
                  <a:schemeClr val="accent1"/>
                </a:solidFill>
              </a:rPr>
              <a:t>. </a:t>
            </a:r>
            <a:br>
              <a:rPr lang="fr-FR" dirty="0">
                <a:solidFill>
                  <a:schemeClr val="accent1"/>
                </a:solidFill>
              </a:rPr>
            </a:br>
            <a:endParaRPr lang="fr-FR" dirty="0">
              <a:solidFill>
                <a:schemeClr val="accent1"/>
              </a:solidFill>
            </a:endParaRPr>
          </a:p>
        </p:txBody>
      </p:sp>
      <p:sp>
        <p:nvSpPr>
          <p:cNvPr id="3" name="Espace réservé du texte 2">
            <a:extLst>
              <a:ext uri="{FF2B5EF4-FFF2-40B4-BE49-F238E27FC236}">
                <a16:creationId xmlns:a16="http://schemas.microsoft.com/office/drawing/2014/main" id="{BC3969C7-9109-4AA2-A343-E22FD15BC8D9}"/>
              </a:ext>
            </a:extLst>
          </p:cNvPr>
          <p:cNvSpPr>
            <a:spLocks noGrp="1"/>
          </p:cNvSpPr>
          <p:nvPr>
            <p:ph type="body" sz="quarter" idx="10"/>
          </p:nvPr>
        </p:nvSpPr>
        <p:spPr/>
        <p:txBody>
          <a:bodyPr/>
          <a:lstStyle/>
          <a:p>
            <a:pPr lvl="0"/>
            <a:r>
              <a:rPr lang="fr-FR" dirty="0"/>
              <a:t>Q17. Au cours des 6 derniers mois, avez-vous </a:t>
            </a:r>
            <a:r>
              <a:rPr lang="fr-FR" u="sng" dirty="0"/>
              <a:t>conduit un véhicule</a:t>
            </a:r>
            <a:r>
              <a:rPr lang="fr-FR" dirty="0"/>
              <a:t> (que ce soit une voiture, un scooter, une moto) …</a:t>
            </a:r>
          </a:p>
          <a:p>
            <a:pPr lvl="0"/>
            <a:r>
              <a:rPr lang="fr-FR" dirty="0"/>
              <a:t>Q19. Etes-vous actuellement titulaire d’un permis de conduire en phase probatoire (permis obtenu depuis moins de 2 ou 3 ans selon le mode de formation) ?</a:t>
            </a:r>
          </a:p>
          <a:p>
            <a:pPr lvl="1"/>
            <a:r>
              <a:rPr lang="fr-FR" b="0" dirty="0"/>
              <a:t>Base </a:t>
            </a:r>
            <a:r>
              <a:rPr lang="fr-FR" b="0" dirty="0">
                <a:solidFill>
                  <a:schemeClr val="tx2"/>
                </a:solidFill>
              </a:rPr>
              <a:t>: Français de 18 ans et plus : 1030 </a:t>
            </a:r>
            <a:r>
              <a:rPr lang="fr-FR" b="0" dirty="0"/>
              <a:t>personnes</a:t>
            </a:r>
          </a:p>
          <a:p>
            <a:pPr lvl="0"/>
            <a:endParaRPr lang="fr-FR" b="0" dirty="0"/>
          </a:p>
        </p:txBody>
      </p:sp>
      <p:sp>
        <p:nvSpPr>
          <p:cNvPr id="6" name="ZoneTexte 5">
            <a:extLst>
              <a:ext uri="{FF2B5EF4-FFF2-40B4-BE49-F238E27FC236}">
                <a16:creationId xmlns:a16="http://schemas.microsoft.com/office/drawing/2014/main" id="{DA6671AD-D47E-47D3-A8B1-B87BD26D4EBE}"/>
              </a:ext>
            </a:extLst>
          </p:cNvPr>
          <p:cNvSpPr txBox="1"/>
          <p:nvPr/>
        </p:nvSpPr>
        <p:spPr>
          <a:xfrm>
            <a:off x="391886" y="4949237"/>
            <a:ext cx="3929025" cy="1600438"/>
          </a:xfrm>
          <a:prstGeom prst="rect">
            <a:avLst/>
          </a:prstGeom>
          <a:noFill/>
        </p:spPr>
        <p:txBody>
          <a:bodyPr wrap="square" rtlCol="0">
            <a:spAutoFit/>
          </a:bodyPr>
          <a:lstStyle/>
          <a:p>
            <a:pPr algn="ctr"/>
            <a:r>
              <a:rPr lang="fr-FR" sz="1400" b="1" dirty="0">
                <a:solidFill>
                  <a:schemeClr val="accent4"/>
                </a:solidFill>
              </a:rPr>
              <a:t>Au cours des 6 derniers mois, 86,0% de la population Française âgée de 18 ans et plus a conduit un véhicule. Un résultat en diminution par rapport à la dernière vague d’enquêtes..</a:t>
            </a:r>
            <a:endParaRPr lang="fr-FR" sz="1400" dirty="0">
              <a:solidFill>
                <a:schemeClr val="accent4"/>
              </a:solidFill>
            </a:endParaRPr>
          </a:p>
          <a:p>
            <a:pPr algn="ctr"/>
            <a:r>
              <a:rPr lang="fr-FR" sz="1400" dirty="0">
                <a:solidFill>
                  <a:schemeClr val="accent4"/>
                </a:solidFill>
              </a:rPr>
              <a:t>72,1% des Français sont des conducteurs réguliers.</a:t>
            </a:r>
          </a:p>
        </p:txBody>
      </p:sp>
      <p:grpSp>
        <p:nvGrpSpPr>
          <p:cNvPr id="17" name="Groupe 16">
            <a:extLst>
              <a:ext uri="{FF2B5EF4-FFF2-40B4-BE49-F238E27FC236}">
                <a16:creationId xmlns:a16="http://schemas.microsoft.com/office/drawing/2014/main" id="{75ADC97E-5044-4D73-AA61-1874F4416B16}"/>
              </a:ext>
            </a:extLst>
          </p:cNvPr>
          <p:cNvGrpSpPr/>
          <p:nvPr/>
        </p:nvGrpSpPr>
        <p:grpSpPr>
          <a:xfrm>
            <a:off x="720000" y="1950065"/>
            <a:ext cx="6473079" cy="2571371"/>
            <a:chOff x="524318" y="1886930"/>
            <a:chExt cx="6473079" cy="2571371"/>
          </a:xfrm>
        </p:grpSpPr>
        <p:graphicFrame>
          <p:nvGraphicFramePr>
            <p:cNvPr id="5" name="Graphique 4">
              <a:extLst>
                <a:ext uri="{FF2B5EF4-FFF2-40B4-BE49-F238E27FC236}">
                  <a16:creationId xmlns:a16="http://schemas.microsoft.com/office/drawing/2014/main" id="{94FC5D70-8363-4545-9B40-ADA7030637CE}"/>
                </a:ext>
              </a:extLst>
            </p:cNvPr>
            <p:cNvGraphicFramePr/>
            <p:nvPr>
              <p:extLst>
                <p:ext uri="{D42A27DB-BD31-4B8C-83A1-F6EECF244321}">
                  <p14:modId xmlns:p14="http://schemas.microsoft.com/office/powerpoint/2010/main" val="2688135220"/>
                </p:ext>
              </p:extLst>
            </p:nvPr>
          </p:nvGraphicFramePr>
          <p:xfrm>
            <a:off x="4270362" y="1886930"/>
            <a:ext cx="2727035" cy="257137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4027EF0A-CA6E-460C-922D-F677FB6C1C1F}"/>
                </a:ext>
              </a:extLst>
            </p:cNvPr>
            <p:cNvSpPr>
              <a:spLocks noChangeArrowheads="1"/>
            </p:cNvSpPr>
            <p:nvPr/>
          </p:nvSpPr>
          <p:spPr bwMode="auto">
            <a:xfrm>
              <a:off x="3446592" y="2144882"/>
              <a:ext cx="872034"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595959"/>
                  </a:solidFill>
                  <a:effectLst/>
                  <a:latin typeface="Arial" pitchFamily="34" charset="0"/>
                  <a:cs typeface="Arial" pitchFamily="34" charset="0"/>
                </a:rPr>
                <a:t>Conducteurs</a:t>
              </a:r>
              <a:endParaRPr kumimoji="0" lang="fr-FR" sz="1100" b="0" i="0" u="none" strike="noStrike" cap="none" normalizeH="0" baseline="0" dirty="0">
                <a:ln>
                  <a:noFill/>
                </a:ln>
                <a:solidFill>
                  <a:srgbClr val="595959"/>
                </a:solidFill>
                <a:effectLst/>
                <a:latin typeface="Arial" pitchFamily="34" charset="0"/>
                <a:cs typeface="Arial" pitchFamily="34" charset="0"/>
              </a:endParaRPr>
            </a:p>
          </p:txBody>
        </p:sp>
        <p:sp>
          <p:nvSpPr>
            <p:cNvPr id="8" name="Rectangle 7">
              <a:extLst>
                <a:ext uri="{FF2B5EF4-FFF2-40B4-BE49-F238E27FC236}">
                  <a16:creationId xmlns:a16="http://schemas.microsoft.com/office/drawing/2014/main" id="{2518EB81-5AA7-4C27-991A-FBAE041A0738}"/>
                </a:ext>
              </a:extLst>
            </p:cNvPr>
            <p:cNvSpPr>
              <a:spLocks noChangeArrowheads="1"/>
            </p:cNvSpPr>
            <p:nvPr/>
          </p:nvSpPr>
          <p:spPr bwMode="auto">
            <a:xfrm>
              <a:off x="596453" y="2605678"/>
              <a:ext cx="3722173"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De façon régulière, c'est-à-dire au moins 1 fois par semaine</a:t>
              </a:r>
            </a:p>
          </p:txBody>
        </p:sp>
        <p:sp>
          <p:nvSpPr>
            <p:cNvPr id="9" name="Rectangle 8">
              <a:extLst>
                <a:ext uri="{FF2B5EF4-FFF2-40B4-BE49-F238E27FC236}">
                  <a16:creationId xmlns:a16="http://schemas.microsoft.com/office/drawing/2014/main" id="{3520A5A7-E863-4EF8-936F-762EE4C132B8}"/>
                </a:ext>
              </a:extLst>
            </p:cNvPr>
            <p:cNvSpPr>
              <a:spLocks noChangeArrowheads="1"/>
            </p:cNvSpPr>
            <p:nvPr/>
          </p:nvSpPr>
          <p:spPr bwMode="auto">
            <a:xfrm>
              <a:off x="524318" y="3066474"/>
              <a:ext cx="3794308"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De façon occasionnelle, c'est-à-dire au moins 1 fois par mois</a:t>
              </a:r>
            </a:p>
          </p:txBody>
        </p:sp>
        <p:sp>
          <p:nvSpPr>
            <p:cNvPr id="10" name="Rectangle 9">
              <a:extLst>
                <a:ext uri="{FF2B5EF4-FFF2-40B4-BE49-F238E27FC236}">
                  <a16:creationId xmlns:a16="http://schemas.microsoft.com/office/drawing/2014/main" id="{ED255976-34E4-499A-9655-F64080D9D507}"/>
                </a:ext>
              </a:extLst>
            </p:cNvPr>
            <p:cNvSpPr>
              <a:spLocks noChangeArrowheads="1"/>
            </p:cNvSpPr>
            <p:nvPr/>
          </p:nvSpPr>
          <p:spPr bwMode="auto">
            <a:xfrm>
              <a:off x="1749012" y="3527270"/>
              <a:ext cx="2569614"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a:ln>
                    <a:noFill/>
                  </a:ln>
                  <a:solidFill>
                    <a:srgbClr val="595959"/>
                  </a:solidFill>
                  <a:effectLst/>
                  <a:latin typeface="Arial" pitchFamily="34" charset="0"/>
                  <a:cs typeface="Arial" pitchFamily="34" charset="0"/>
                </a:rPr>
                <a:t>De façon rare, c'est-à-dire moins souvent</a:t>
              </a:r>
            </a:p>
          </p:txBody>
        </p:sp>
        <p:sp>
          <p:nvSpPr>
            <p:cNvPr id="11" name="Rectangle 10">
              <a:extLst>
                <a:ext uri="{FF2B5EF4-FFF2-40B4-BE49-F238E27FC236}">
                  <a16:creationId xmlns:a16="http://schemas.microsoft.com/office/drawing/2014/main" id="{CE9F53AB-DC0C-471D-81FD-7BCF1EC02F5F}"/>
                </a:ext>
              </a:extLst>
            </p:cNvPr>
            <p:cNvSpPr>
              <a:spLocks noChangeArrowheads="1"/>
            </p:cNvSpPr>
            <p:nvPr/>
          </p:nvSpPr>
          <p:spPr bwMode="auto">
            <a:xfrm>
              <a:off x="1300172" y="3903426"/>
              <a:ext cx="3018454" cy="33855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595959"/>
                  </a:solidFill>
                  <a:effectLst/>
                  <a:latin typeface="Arial" pitchFamily="34" charset="0"/>
                  <a:cs typeface="Arial" pitchFamily="34" charset="0"/>
                </a:rPr>
                <a:t>Non-conducteurs : </a:t>
              </a:r>
              <a:r>
                <a:rPr kumimoji="0" lang="fr-FR" sz="1100" i="1" u="none" strike="noStrike" cap="none" normalizeH="0" baseline="0" dirty="0">
                  <a:ln>
                    <a:noFill/>
                  </a:ln>
                  <a:solidFill>
                    <a:srgbClr val="595959"/>
                  </a:solidFill>
                  <a:effectLst/>
                  <a:latin typeface="Arial" pitchFamily="34" charset="0"/>
                  <a:cs typeface="Arial" pitchFamily="34" charset="0"/>
                </a:rPr>
                <a:t>Vous n’avez pas conduit de</a:t>
              </a: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i="1" u="none" strike="noStrike" cap="none" normalizeH="0" baseline="0" dirty="0">
                  <a:ln>
                    <a:noFill/>
                  </a:ln>
                  <a:solidFill>
                    <a:srgbClr val="595959"/>
                  </a:solidFill>
                  <a:effectLst/>
                  <a:latin typeface="Arial" pitchFamily="34" charset="0"/>
                  <a:cs typeface="Arial" pitchFamily="34" charset="0"/>
                </a:rPr>
                <a:t>véhicule au cours des 6 derniers mois</a:t>
              </a:r>
            </a:p>
          </p:txBody>
        </p:sp>
      </p:grpSp>
      <p:graphicFrame>
        <p:nvGraphicFramePr>
          <p:cNvPr id="12" name="Tableau 11">
            <a:extLst>
              <a:ext uri="{FF2B5EF4-FFF2-40B4-BE49-F238E27FC236}">
                <a16:creationId xmlns:a16="http://schemas.microsoft.com/office/drawing/2014/main" id="{80C0C72C-DA74-466B-BA4F-88DDD6AA8CF2}"/>
              </a:ext>
            </a:extLst>
          </p:cNvPr>
          <p:cNvGraphicFramePr>
            <a:graphicFrameLocks noGrp="1"/>
          </p:cNvGraphicFramePr>
          <p:nvPr>
            <p:extLst>
              <p:ext uri="{D42A27DB-BD31-4B8C-83A1-F6EECF244321}">
                <p14:modId xmlns:p14="http://schemas.microsoft.com/office/powerpoint/2010/main" val="1650278922"/>
              </p:ext>
            </p:extLst>
          </p:nvPr>
        </p:nvGraphicFramePr>
        <p:xfrm>
          <a:off x="7652638" y="1575144"/>
          <a:ext cx="2599746" cy="2841679"/>
        </p:xfrm>
        <a:graphic>
          <a:graphicData uri="http://schemas.openxmlformats.org/drawingml/2006/table">
            <a:tbl>
              <a:tblPr>
                <a:tableStyleId>{5C22544A-7EE6-4342-B048-85BDC9FD1C3A}</a:tableStyleId>
              </a:tblPr>
              <a:tblGrid>
                <a:gridCol w="433291">
                  <a:extLst>
                    <a:ext uri="{9D8B030D-6E8A-4147-A177-3AD203B41FA5}">
                      <a16:colId xmlns:a16="http://schemas.microsoft.com/office/drawing/2014/main" val="3225578472"/>
                    </a:ext>
                  </a:extLst>
                </a:gridCol>
                <a:gridCol w="433291">
                  <a:extLst>
                    <a:ext uri="{9D8B030D-6E8A-4147-A177-3AD203B41FA5}">
                      <a16:colId xmlns:a16="http://schemas.microsoft.com/office/drawing/2014/main" val="270093025"/>
                    </a:ext>
                  </a:extLst>
                </a:gridCol>
                <a:gridCol w="433291">
                  <a:extLst>
                    <a:ext uri="{9D8B030D-6E8A-4147-A177-3AD203B41FA5}">
                      <a16:colId xmlns:a16="http://schemas.microsoft.com/office/drawing/2014/main" val="3351944436"/>
                    </a:ext>
                  </a:extLst>
                </a:gridCol>
                <a:gridCol w="433291">
                  <a:extLst>
                    <a:ext uri="{9D8B030D-6E8A-4147-A177-3AD203B41FA5}">
                      <a16:colId xmlns:a16="http://schemas.microsoft.com/office/drawing/2014/main" val="20000"/>
                    </a:ext>
                  </a:extLst>
                </a:gridCol>
                <a:gridCol w="433291">
                  <a:extLst>
                    <a:ext uri="{9D8B030D-6E8A-4147-A177-3AD203B41FA5}">
                      <a16:colId xmlns:a16="http://schemas.microsoft.com/office/drawing/2014/main" val="20001"/>
                    </a:ext>
                  </a:extLst>
                </a:gridCol>
                <a:gridCol w="433291">
                  <a:extLst>
                    <a:ext uri="{9D8B030D-6E8A-4147-A177-3AD203B41FA5}">
                      <a16:colId xmlns:a16="http://schemas.microsoft.com/office/drawing/2014/main" val="20002"/>
                    </a:ext>
                  </a:extLst>
                </a:gridCol>
              </a:tblGrid>
              <a:tr h="353764">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0">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5198">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89,3%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88,4%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82,0%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89,4%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0" u="none" strike="noStrike">
                          <a:solidFill>
                            <a:schemeClr val="bg1">
                              <a:lumMod val="65000"/>
                            </a:schemeClr>
                          </a:solidFill>
                          <a:effectLst/>
                          <a:latin typeface="Arial" panose="020B0604020202020204" pitchFamily="34" charset="0"/>
                        </a:rPr>
                        <a:t>90,1%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0" u="none" strike="noStrike" dirty="0">
                          <a:solidFill>
                            <a:schemeClr val="bg1">
                              <a:lumMod val="65000"/>
                            </a:schemeClr>
                          </a:solidFill>
                          <a:effectLst/>
                          <a:latin typeface="Arial" panose="020B0604020202020204" pitchFamily="34" charset="0"/>
                        </a:rPr>
                        <a:t>90,5%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5198">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78,6%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77,7%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70,6%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78,9%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bg1">
                              <a:lumMod val="65000"/>
                            </a:schemeClr>
                          </a:solidFill>
                          <a:effectLst/>
                          <a:latin typeface="Arial" panose="020B0604020202020204" pitchFamily="34" charset="0"/>
                        </a:rPr>
                        <a:t>80,3%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bg1">
                              <a:lumMod val="65000"/>
                            </a:schemeClr>
                          </a:solidFill>
                          <a:effectLst/>
                          <a:latin typeface="Arial" panose="020B0604020202020204" pitchFamily="34" charset="0"/>
                        </a:rPr>
                        <a:t>79,4%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5198">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bg1">
                              <a:lumMod val="65000"/>
                            </a:schemeClr>
                          </a:solidFill>
                          <a:effectLst/>
                          <a:latin typeface="Arial" panose="020B0604020202020204" pitchFamily="34"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bg1">
                              <a:lumMod val="65000"/>
                            </a:schemeClr>
                          </a:solidFill>
                          <a:effectLst/>
                          <a:latin typeface="Arial" panose="020B0604020202020204" pitchFamily="34" charset="0"/>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5198">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bg1">
                              <a:lumMod val="65000"/>
                            </a:schemeClr>
                          </a:solidFill>
                          <a:effectLst/>
                          <a:latin typeface="Arial" panose="020B060402020202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bg1">
                              <a:lumMod val="65000"/>
                            </a:schemeClr>
                          </a:solidFill>
                          <a:effectLst/>
                          <a:latin typeface="Arial" panose="020B060402020202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5198">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10,7%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11,6%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18,0%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10,6%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0" u="none" strike="noStrike" dirty="0">
                          <a:solidFill>
                            <a:schemeClr val="bg1">
                              <a:lumMod val="65000"/>
                            </a:schemeClr>
                          </a:solidFill>
                          <a:effectLst/>
                          <a:latin typeface="Arial" panose="020B0604020202020204" pitchFamily="34" charset="0"/>
                        </a:rPr>
                        <a:t>9,9%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0" u="none" strike="noStrike" dirty="0">
                          <a:solidFill>
                            <a:schemeClr val="bg1">
                              <a:lumMod val="65000"/>
                            </a:schemeClr>
                          </a:solidFill>
                          <a:effectLst/>
                          <a:latin typeface="Arial" panose="020B0604020202020204" pitchFamily="34" charset="0"/>
                        </a:rPr>
                        <a:t>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3" name="ZoneTexte 12">
            <a:extLst>
              <a:ext uri="{FF2B5EF4-FFF2-40B4-BE49-F238E27FC236}">
                <a16:creationId xmlns:a16="http://schemas.microsoft.com/office/drawing/2014/main" id="{EAF5CBF4-093D-4369-8095-CBC0ABA8FF3C}"/>
              </a:ext>
            </a:extLst>
          </p:cNvPr>
          <p:cNvSpPr txBox="1"/>
          <p:nvPr/>
        </p:nvSpPr>
        <p:spPr>
          <a:xfrm>
            <a:off x="4320911" y="5015888"/>
            <a:ext cx="2872168" cy="1015663"/>
          </a:xfrm>
          <a:prstGeom prst="rect">
            <a:avLst/>
          </a:prstGeom>
          <a:noFill/>
        </p:spPr>
        <p:txBody>
          <a:bodyPr wrap="square" rtlCol="0">
            <a:spAutoFit/>
          </a:bodyPr>
          <a:lstStyle/>
          <a:p>
            <a:pPr algn="ctr"/>
            <a:r>
              <a:rPr lang="fr-FR" b="1" dirty="0">
                <a:solidFill>
                  <a:schemeClr val="accent1"/>
                </a:solidFill>
              </a:rPr>
              <a:t>20,9% </a:t>
            </a:r>
          </a:p>
          <a:p>
            <a:pPr algn="ctr"/>
            <a:r>
              <a:rPr lang="fr-FR" sz="1400" b="1" dirty="0">
                <a:solidFill>
                  <a:schemeClr val="accent1"/>
                </a:solidFill>
              </a:rPr>
              <a:t>des Français sont titulaires d’un permis de conduire en phase probatoire. </a:t>
            </a:r>
          </a:p>
        </p:txBody>
      </p:sp>
      <p:sp>
        <p:nvSpPr>
          <p:cNvPr id="15" name="Espace réservé du texte 28">
            <a:extLst>
              <a:ext uri="{FF2B5EF4-FFF2-40B4-BE49-F238E27FC236}">
                <a16:creationId xmlns:a16="http://schemas.microsoft.com/office/drawing/2014/main" id="{F35B229D-F2A2-4228-A84E-A12491D1B302}"/>
              </a:ext>
            </a:extLst>
          </p:cNvPr>
          <p:cNvSpPr txBox="1">
            <a:spLocks/>
          </p:cNvSpPr>
          <p:nvPr/>
        </p:nvSpPr>
        <p:spPr>
          <a:xfrm>
            <a:off x="5392609" y="6060070"/>
            <a:ext cx="969362" cy="169277"/>
          </a:xfrm>
          <a:prstGeom prst="rect">
            <a:avLst/>
          </a:prstGeom>
        </p:spPr>
        <p:txBody>
          <a:bodyPr vert="horz" lIns="0" tIns="0" rIns="0" bIns="0" numCol="1" spcCol="216000" rtlCol="0">
            <a:noAutofit/>
          </a:bodyPr>
          <a:lstStyle>
            <a:lvl1pPr marL="0" indent="0" algn="l" defTabSz="914400" rtl="0" eaLnBrk="1" latinLnBrk="0" hangingPunct="1">
              <a:spcBef>
                <a:spcPct val="20000"/>
              </a:spcBef>
              <a:buFont typeface="Arial" pitchFamily="34" charset="0"/>
              <a:buNone/>
              <a:defRPr sz="1100" b="1" i="1" kern="1200" cap="none" baseline="0">
                <a:solidFill>
                  <a:srgbClr val="7F7F7F"/>
                </a:solidFill>
                <a:latin typeface="+mn-lt"/>
                <a:ea typeface="+mn-ea"/>
                <a:cs typeface="+mn-cs"/>
              </a:defRPr>
            </a:lvl1pPr>
            <a:lvl2pPr marL="0" indent="0" algn="l" defTabSz="914400" rtl="0" eaLnBrk="1" latinLnBrk="0" hangingPunct="1">
              <a:spcBef>
                <a:spcPts val="300"/>
              </a:spcBef>
              <a:buFont typeface="Arial" pitchFamily="34" charset="0"/>
              <a:buNone/>
              <a:defRPr sz="1000" b="0" i="1" kern="1200">
                <a:solidFill>
                  <a:srgbClr val="7F7F7F"/>
                </a:solidFill>
                <a:latin typeface="+mn-lt"/>
                <a:ea typeface="+mn-ea"/>
                <a:cs typeface="+mn-cs"/>
              </a:defRPr>
            </a:lvl2pPr>
            <a:lvl3pPr marL="0" indent="0" algn="l" defTabSz="914400" rtl="0" eaLnBrk="1" latinLnBrk="0" hangingPunct="1">
              <a:spcBef>
                <a:spcPct val="20000"/>
              </a:spcBef>
              <a:buFont typeface="Arial" pitchFamily="34" charset="0"/>
              <a:buNone/>
              <a:defRPr sz="1500" kern="1200">
                <a:solidFill>
                  <a:schemeClr val="accent2"/>
                </a:solidFill>
                <a:latin typeface="+mn-lt"/>
                <a:ea typeface="+mn-ea"/>
                <a:cs typeface="+mn-cs"/>
              </a:defRPr>
            </a:lvl3pPr>
            <a:lvl4pPr marL="182563" indent="-182563" algn="l" defTabSz="914400" rtl="0" eaLnBrk="1" latinLnBrk="0" hangingPunct="1">
              <a:spcBef>
                <a:spcPts val="900"/>
              </a:spcBef>
              <a:buClr>
                <a:schemeClr val="accent2"/>
              </a:buClr>
              <a:buFontTx/>
              <a:buBlip>
                <a:blip r:embed="rId3"/>
              </a:buBlip>
              <a:tabLst/>
              <a:defRPr lang="fr-FR" sz="1300" kern="1200" smtClean="0">
                <a:solidFill>
                  <a:schemeClr val="accent1"/>
                </a:solidFill>
                <a:latin typeface="+mn-lt"/>
                <a:ea typeface="+mn-ea"/>
                <a:cs typeface="+mn-cs"/>
              </a:defRPr>
            </a:lvl4pPr>
            <a:lvl5pPr marL="357188" indent="-174625" algn="l" defTabSz="914400" rtl="0" eaLnBrk="1" latinLnBrk="0" hangingPunct="1">
              <a:spcBef>
                <a:spcPts val="600"/>
              </a:spcBef>
              <a:buClr>
                <a:schemeClr val="tx1"/>
              </a:buClr>
              <a:buFontTx/>
              <a:buBlip>
                <a:blip r:embed="rId4"/>
              </a:buBlip>
              <a:defRPr sz="1100" kern="1200" baseline="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fr-FR" sz="1000" b="0" dirty="0">
                <a:solidFill>
                  <a:schemeClr val="tx2"/>
                </a:solidFill>
              </a:rPr>
              <a:t>18,4% en 2019</a:t>
            </a:r>
            <a:endParaRPr lang="fr-FR" sz="1000" b="0" dirty="0"/>
          </a:p>
          <a:p>
            <a:pPr fontAlgn="auto">
              <a:spcAft>
                <a:spcPts val="0"/>
              </a:spcAft>
            </a:pPr>
            <a:endParaRPr lang="fr-FR" sz="1000" b="0" dirty="0">
              <a:solidFill>
                <a:schemeClr val="tx2"/>
              </a:solidFill>
            </a:endParaRPr>
          </a:p>
        </p:txBody>
      </p:sp>
      <p:pic>
        <p:nvPicPr>
          <p:cNvPr id="19" name="Image 18">
            <a:extLst>
              <a:ext uri="{FF2B5EF4-FFF2-40B4-BE49-F238E27FC236}">
                <a16:creationId xmlns:a16="http://schemas.microsoft.com/office/drawing/2014/main" id="{AD374303-79D8-4267-A0C2-81154A98AF68}"/>
              </a:ext>
            </a:extLst>
          </p:cNvPr>
          <p:cNvPicPr>
            <a:picLocks noChangeAspect="1"/>
          </p:cNvPicPr>
          <p:nvPr/>
        </p:nvPicPr>
        <p:blipFill>
          <a:blip r:embed="rId5">
            <a:clrChange>
              <a:clrFrom>
                <a:srgbClr val="F1F3F2"/>
              </a:clrFrom>
              <a:clrTo>
                <a:srgbClr val="F1F3F2">
                  <a:alpha val="0"/>
                </a:srgbClr>
              </a:clrTo>
            </a:clrChange>
          </a:blip>
          <a:stretch>
            <a:fillRect/>
          </a:stretch>
        </p:blipFill>
        <p:spPr>
          <a:xfrm>
            <a:off x="6227813" y="4443520"/>
            <a:ext cx="1591229" cy="1346040"/>
          </a:xfrm>
          <a:prstGeom prst="rect">
            <a:avLst/>
          </a:prstGeom>
        </p:spPr>
      </p:pic>
      <p:cxnSp>
        <p:nvCxnSpPr>
          <p:cNvPr id="20" name="Connecteur droit 19">
            <a:extLst>
              <a:ext uri="{FF2B5EF4-FFF2-40B4-BE49-F238E27FC236}">
                <a16:creationId xmlns:a16="http://schemas.microsoft.com/office/drawing/2014/main" id="{50CD9D47-6F23-48F9-876C-FDD77E09C235}"/>
              </a:ext>
            </a:extLst>
          </p:cNvPr>
          <p:cNvCxnSpPr>
            <a:cxnSpLocks/>
          </p:cNvCxnSpPr>
          <p:nvPr/>
        </p:nvCxnSpPr>
        <p:spPr>
          <a:xfrm>
            <a:off x="7652638" y="3910248"/>
            <a:ext cx="2599746"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E77BF9AF-FBE7-4B77-B213-BA85A3B9EB7D}"/>
              </a:ext>
            </a:extLst>
          </p:cNvPr>
          <p:cNvCxnSpPr>
            <a:cxnSpLocks/>
          </p:cNvCxnSpPr>
          <p:nvPr/>
        </p:nvCxnSpPr>
        <p:spPr>
          <a:xfrm>
            <a:off x="720000" y="3910248"/>
            <a:ext cx="530285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EEECD93D-F1B8-46D6-B725-275B957078B9}"/>
              </a:ext>
            </a:extLst>
          </p:cNvPr>
          <p:cNvPicPr>
            <a:picLocks noChangeAspect="1"/>
          </p:cNvPicPr>
          <p:nvPr/>
        </p:nvPicPr>
        <p:blipFill>
          <a:blip r:embed="rId6">
            <a:clrChange>
              <a:clrFrom>
                <a:srgbClr val="F1F3F2"/>
              </a:clrFrom>
              <a:clrTo>
                <a:srgbClr val="F1F3F2">
                  <a:alpha val="0"/>
                </a:srgbClr>
              </a:clrTo>
            </a:clrChange>
            <a:duotone>
              <a:schemeClr val="accent2">
                <a:shade val="45000"/>
                <a:satMod val="135000"/>
              </a:schemeClr>
              <a:prstClr val="white"/>
            </a:duotone>
          </a:blip>
          <a:stretch>
            <a:fillRect/>
          </a:stretch>
        </p:blipFill>
        <p:spPr>
          <a:xfrm>
            <a:off x="481336" y="1488332"/>
            <a:ext cx="858611" cy="1094159"/>
          </a:xfrm>
          <a:prstGeom prst="rect">
            <a:avLst/>
          </a:prstGeom>
        </p:spPr>
      </p:pic>
      <p:sp>
        <p:nvSpPr>
          <p:cNvPr id="24" name="ZoneTexte 23">
            <a:extLst>
              <a:ext uri="{FF2B5EF4-FFF2-40B4-BE49-F238E27FC236}">
                <a16:creationId xmlns:a16="http://schemas.microsoft.com/office/drawing/2014/main" id="{F0A69086-EAEE-4EFB-B789-C333ABFDFB01}"/>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5" name="ZoneTexte 24">
            <a:extLst>
              <a:ext uri="{FF2B5EF4-FFF2-40B4-BE49-F238E27FC236}">
                <a16:creationId xmlns:a16="http://schemas.microsoft.com/office/drawing/2014/main" id="{9C115F96-3E3C-499B-9BB6-64DC7C577DB7}"/>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6" name="ZoneTexte 25">
            <a:extLst>
              <a:ext uri="{FF2B5EF4-FFF2-40B4-BE49-F238E27FC236}">
                <a16:creationId xmlns:a16="http://schemas.microsoft.com/office/drawing/2014/main" id="{901CE076-3349-43AA-A706-7B1DB204F9CF}"/>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23" name="ZoneTexte 22">
            <a:extLst>
              <a:ext uri="{FF2B5EF4-FFF2-40B4-BE49-F238E27FC236}">
                <a16:creationId xmlns:a16="http://schemas.microsoft.com/office/drawing/2014/main" id="{2B1E2D19-2457-4AA8-AF58-ECFFED11CB53}"/>
              </a:ext>
            </a:extLst>
          </p:cNvPr>
          <p:cNvSpPr txBox="1"/>
          <p:nvPr/>
        </p:nvSpPr>
        <p:spPr>
          <a:xfrm>
            <a:off x="6641645" y="2634840"/>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9" name="ZoneTexte 28">
            <a:extLst>
              <a:ext uri="{FF2B5EF4-FFF2-40B4-BE49-F238E27FC236}">
                <a16:creationId xmlns:a16="http://schemas.microsoft.com/office/drawing/2014/main" id="{DF628800-F22B-40E2-8B48-B3765CA17D0D}"/>
              </a:ext>
            </a:extLst>
          </p:cNvPr>
          <p:cNvSpPr txBox="1"/>
          <p:nvPr/>
        </p:nvSpPr>
        <p:spPr>
          <a:xfrm>
            <a:off x="5416210" y="401897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30" name="ZoneTexte 29">
            <a:extLst>
              <a:ext uri="{FF2B5EF4-FFF2-40B4-BE49-F238E27FC236}">
                <a16:creationId xmlns:a16="http://schemas.microsoft.com/office/drawing/2014/main" id="{592C6860-63D5-4400-849E-AE6AA4E49D52}"/>
              </a:ext>
            </a:extLst>
          </p:cNvPr>
          <p:cNvSpPr txBox="1"/>
          <p:nvPr/>
        </p:nvSpPr>
        <p:spPr>
          <a:xfrm>
            <a:off x="6955466" y="2186121"/>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132913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descr="Une image contenant roue à vent, très coloré, objet d’extérieur, chaîne&#10;&#10;Description générée automatiquement">
            <a:extLst>
              <a:ext uri="{FF2B5EF4-FFF2-40B4-BE49-F238E27FC236}">
                <a16:creationId xmlns:a16="http://schemas.microsoft.com/office/drawing/2014/main" id="{05431C4E-E71A-4FD0-A41F-4F3C502D35A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1635" r="21635"/>
          <a:stretch>
            <a:fillRect/>
          </a:stretch>
        </p:blipFill>
        <p:spPr/>
      </p:pic>
      <p:sp>
        <p:nvSpPr>
          <p:cNvPr id="7" name="Espace réservé du texte 6">
            <a:extLst>
              <a:ext uri="{FF2B5EF4-FFF2-40B4-BE49-F238E27FC236}">
                <a16:creationId xmlns:a16="http://schemas.microsoft.com/office/drawing/2014/main" id="{36A9A778-E20D-42FA-B7DE-D99D6F606313}"/>
              </a:ext>
            </a:extLst>
          </p:cNvPr>
          <p:cNvSpPr>
            <a:spLocks noGrp="1"/>
          </p:cNvSpPr>
          <p:nvPr>
            <p:ph type="body" sz="quarter" idx="11"/>
          </p:nvPr>
        </p:nvSpPr>
        <p:spPr>
          <a:xfrm>
            <a:off x="5959958" y="1448391"/>
            <a:ext cx="6120000" cy="3240000"/>
          </a:xfrm>
        </p:spPr>
        <p:txBody>
          <a:bodyPr/>
          <a:lstStyle/>
          <a:p>
            <a:pPr marL="285750" indent="-285750">
              <a:buClr>
                <a:schemeClr val="bg1"/>
              </a:buClr>
              <a:buFont typeface="Arial" panose="020B0604020202020204" pitchFamily="34" charset="0"/>
              <a:buChar char="•"/>
            </a:pPr>
            <a:r>
              <a:rPr lang="fr-FR" cap="none" dirty="0"/>
              <a:t>	</a:t>
            </a:r>
            <a:r>
              <a:rPr lang="fr-FR" sz="1800" cap="none" dirty="0">
                <a:solidFill>
                  <a:schemeClr val="accent1"/>
                </a:solidFill>
              </a:rPr>
              <a:t>OBJECTIFS</a:t>
            </a:r>
          </a:p>
          <a:p>
            <a:pPr marL="285750" indent="-285750">
              <a:buClr>
                <a:schemeClr val="bg1"/>
              </a:buClr>
              <a:buFont typeface="Arial" panose="020B0604020202020204" pitchFamily="34" charset="0"/>
              <a:buChar char="•"/>
            </a:pPr>
            <a:r>
              <a:rPr lang="fr-FR" sz="1800" cap="none" dirty="0">
                <a:solidFill>
                  <a:schemeClr val="accent1"/>
                </a:solidFill>
              </a:rPr>
              <a:t>	MÉTHODOLOGIE</a:t>
            </a:r>
          </a:p>
          <a:p>
            <a:pPr marL="285750" indent="-285750">
              <a:buClr>
                <a:schemeClr val="bg1"/>
              </a:buClr>
              <a:buFont typeface="Arial" panose="020B0604020202020204" pitchFamily="34" charset="0"/>
              <a:buChar char="•"/>
            </a:pPr>
            <a:endParaRPr lang="fr-FR" sz="1800" cap="none" dirty="0">
              <a:solidFill>
                <a:schemeClr val="accent1"/>
              </a:solidFill>
            </a:endParaRPr>
          </a:p>
          <a:p>
            <a:pPr marL="285750" indent="-285750">
              <a:buClr>
                <a:schemeClr val="bg1"/>
              </a:buClr>
              <a:buFont typeface="Arial" panose="020B0604020202020204" pitchFamily="34" charset="0"/>
              <a:buChar char="•"/>
            </a:pPr>
            <a:r>
              <a:rPr lang="fr-FR" sz="1800" cap="none" dirty="0">
                <a:solidFill>
                  <a:schemeClr val="accent1"/>
                </a:solidFill>
              </a:rPr>
              <a:t>	Principaux enseignements</a:t>
            </a:r>
          </a:p>
          <a:p>
            <a:pPr marL="285750" indent="-285750" algn="l">
              <a:buClr>
                <a:schemeClr val="bg1"/>
              </a:buClr>
              <a:buFont typeface="Arial" panose="020B0604020202020204" pitchFamily="34" charset="0"/>
              <a:buChar char="•"/>
            </a:pPr>
            <a:r>
              <a:rPr lang="fr-FR" sz="1800" cap="none" dirty="0">
                <a:solidFill>
                  <a:schemeClr val="accent1"/>
                </a:solidFill>
              </a:rPr>
              <a:t>	Préambule : structure de l’échantillon national 	représentatif</a:t>
            </a:r>
          </a:p>
          <a:p>
            <a:pPr marL="0" indent="0">
              <a:buClr>
                <a:schemeClr val="bg1"/>
              </a:buClr>
              <a:buNone/>
            </a:pPr>
            <a:r>
              <a:rPr lang="fr-FR" sz="1800" cap="none" dirty="0">
                <a:solidFill>
                  <a:schemeClr val="accent1"/>
                </a:solidFill>
              </a:rPr>
              <a:t>	</a:t>
            </a:r>
          </a:p>
          <a:p>
            <a:pPr algn="l">
              <a:buClr>
                <a:schemeClr val="accent1"/>
              </a:buClr>
            </a:pPr>
            <a:r>
              <a:rPr lang="fr-FR" sz="1800" cap="none" dirty="0">
                <a:solidFill>
                  <a:schemeClr val="accent1"/>
                </a:solidFill>
              </a:rPr>
              <a:t>Le réveillon du nouvel an : avec qui ? où ?		</a:t>
            </a:r>
          </a:p>
          <a:p>
            <a:pPr algn="l">
              <a:buClr>
                <a:schemeClr val="accent1"/>
              </a:buClr>
            </a:pPr>
            <a:r>
              <a:rPr lang="fr-FR" sz="1800" cap="none" dirty="0">
                <a:solidFill>
                  <a:schemeClr val="accent1"/>
                </a:solidFill>
              </a:rPr>
              <a:t>Intentions de déplacements à l’occasion du réveillon du nouvel an</a:t>
            </a:r>
          </a:p>
          <a:p>
            <a:pPr algn="l">
              <a:buClr>
                <a:schemeClr val="accent1"/>
              </a:buClr>
            </a:pPr>
            <a:r>
              <a:rPr lang="fr-FR" sz="1800" cap="none" dirty="0">
                <a:solidFill>
                  <a:schemeClr val="accent1"/>
                </a:solidFill>
              </a:rPr>
              <a:t>Intentions de consommation d’alcool à l’occasion du réveillon du nouvel an		</a:t>
            </a:r>
          </a:p>
          <a:p>
            <a:pPr algn="l">
              <a:buClr>
                <a:schemeClr val="accent1"/>
              </a:buClr>
            </a:pPr>
            <a:r>
              <a:rPr lang="fr-FR" sz="1800" cap="none" dirty="0">
                <a:solidFill>
                  <a:schemeClr val="accent1"/>
                </a:solidFill>
              </a:rPr>
              <a:t>Attitudes face à l’alcool </a:t>
            </a:r>
          </a:p>
          <a:p>
            <a:pPr algn="l">
              <a:buClr>
                <a:schemeClr val="accent1"/>
              </a:buClr>
            </a:pPr>
            <a:r>
              <a:rPr lang="fr-FR" sz="1800" dirty="0">
                <a:solidFill>
                  <a:schemeClr val="accent1"/>
                </a:solidFill>
              </a:rPr>
              <a:t>Effet de la crise Covid</a:t>
            </a:r>
            <a:r>
              <a:rPr lang="fr-FR" sz="1800" cap="none" dirty="0">
                <a:solidFill>
                  <a:schemeClr val="accent1"/>
                </a:solidFill>
              </a:rPr>
              <a:t>			 </a:t>
            </a:r>
          </a:p>
          <a:p>
            <a:pPr algn="l">
              <a:buClr>
                <a:schemeClr val="accent1"/>
              </a:buClr>
            </a:pPr>
            <a:r>
              <a:rPr lang="fr-FR" sz="1800" cap="none" dirty="0">
                <a:solidFill>
                  <a:schemeClr val="accent1"/>
                </a:solidFill>
              </a:rPr>
              <a:t>Connaissance et efficacité perçue des actions de prévention	</a:t>
            </a:r>
          </a:p>
          <a:p>
            <a:endParaRPr lang="fr-FR" dirty="0"/>
          </a:p>
        </p:txBody>
      </p:sp>
      <p:sp>
        <p:nvSpPr>
          <p:cNvPr id="8" name="Espace réservé du texte 7">
            <a:extLst>
              <a:ext uri="{FF2B5EF4-FFF2-40B4-BE49-F238E27FC236}">
                <a16:creationId xmlns:a16="http://schemas.microsoft.com/office/drawing/2014/main" id="{1A6BE13B-E639-46E5-9862-515948863160}"/>
              </a:ext>
            </a:extLst>
          </p:cNvPr>
          <p:cNvSpPr>
            <a:spLocks noGrp="1"/>
          </p:cNvSpPr>
          <p:nvPr>
            <p:ph type="body" sz="quarter" idx="12"/>
          </p:nvPr>
        </p:nvSpPr>
        <p:spPr>
          <a:xfrm>
            <a:off x="6072000" y="450754"/>
            <a:ext cx="6120000" cy="584775"/>
          </a:xfrm>
        </p:spPr>
        <p:txBody>
          <a:bodyPr/>
          <a:lstStyle/>
          <a:p>
            <a:r>
              <a:rPr lang="fr-FR" dirty="0"/>
              <a:t>SOMMAIRE</a:t>
            </a:r>
            <a:r>
              <a:rPr lang="fr-FR" dirty="0">
                <a:solidFill>
                  <a:schemeClr val="accent1"/>
                </a:solidFill>
              </a:rPr>
              <a:t>.</a:t>
            </a:r>
          </a:p>
        </p:txBody>
      </p:sp>
    </p:spTree>
    <p:extLst>
      <p:ext uri="{BB962C8B-B14F-4D97-AF65-F5344CB8AC3E}">
        <p14:creationId xmlns:p14="http://schemas.microsoft.com/office/powerpoint/2010/main" val="2714072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9E0866-4D0C-4D76-A7BF-083C9701EF58}"/>
              </a:ext>
            </a:extLst>
          </p:cNvPr>
          <p:cNvSpPr>
            <a:spLocks noGrp="1"/>
          </p:cNvSpPr>
          <p:nvPr>
            <p:ph type="title"/>
          </p:nvPr>
        </p:nvSpPr>
        <p:spPr/>
        <p:txBody>
          <a:bodyPr/>
          <a:lstStyle/>
          <a:p>
            <a:r>
              <a:rPr lang="fr-FR" dirty="0"/>
              <a:t>Passagers au cours des 6 derniers mois</a:t>
            </a:r>
            <a:r>
              <a:rPr lang="fr-FR" dirty="0">
                <a:solidFill>
                  <a:schemeClr val="accent1"/>
                </a:solidFill>
              </a:rPr>
              <a:t>.</a:t>
            </a:r>
          </a:p>
        </p:txBody>
      </p:sp>
      <p:sp>
        <p:nvSpPr>
          <p:cNvPr id="3" name="Espace réservé du texte 2">
            <a:extLst>
              <a:ext uri="{FF2B5EF4-FFF2-40B4-BE49-F238E27FC236}">
                <a16:creationId xmlns:a16="http://schemas.microsoft.com/office/drawing/2014/main" id="{B2D24ABB-276F-4C9F-BD58-A85D88774D40}"/>
              </a:ext>
            </a:extLst>
          </p:cNvPr>
          <p:cNvSpPr>
            <a:spLocks noGrp="1"/>
          </p:cNvSpPr>
          <p:nvPr>
            <p:ph type="body" sz="quarter" idx="10"/>
          </p:nvPr>
        </p:nvSpPr>
        <p:spPr/>
        <p:txBody>
          <a:bodyPr/>
          <a:lstStyle/>
          <a:p>
            <a:r>
              <a:rPr lang="fr-FR" dirty="0"/>
              <a:t>Q18. Au cours des 6 derniers mois, avez-vous </a:t>
            </a:r>
            <a:r>
              <a:rPr lang="fr-FR" u="sng" dirty="0"/>
              <a:t>été passager d’un véhicule</a:t>
            </a:r>
            <a:r>
              <a:rPr lang="fr-FR" dirty="0"/>
              <a:t> (que ce soit une voiture, un scooter, une moto) … </a:t>
            </a:r>
          </a:p>
          <a:p>
            <a:pPr lvl="1"/>
            <a:r>
              <a:rPr lang="fr-FR" b="0" dirty="0">
                <a:solidFill>
                  <a:schemeClr val="tx2"/>
                </a:solidFill>
              </a:rPr>
              <a:t>Base : Français de 18 ans et plus : 1030 personnes</a:t>
            </a:r>
          </a:p>
          <a:p>
            <a:endParaRPr lang="fr-FR" b="0" dirty="0">
              <a:solidFill>
                <a:schemeClr val="tx2"/>
              </a:solidFill>
            </a:endParaRPr>
          </a:p>
        </p:txBody>
      </p:sp>
      <p:graphicFrame>
        <p:nvGraphicFramePr>
          <p:cNvPr id="5" name="Graphique 4">
            <a:extLst>
              <a:ext uri="{FF2B5EF4-FFF2-40B4-BE49-F238E27FC236}">
                <a16:creationId xmlns:a16="http://schemas.microsoft.com/office/drawing/2014/main" id="{040398EC-8775-4678-8544-76608B259266}"/>
              </a:ext>
            </a:extLst>
          </p:cNvPr>
          <p:cNvGraphicFramePr/>
          <p:nvPr>
            <p:extLst>
              <p:ext uri="{D42A27DB-BD31-4B8C-83A1-F6EECF244321}">
                <p14:modId xmlns:p14="http://schemas.microsoft.com/office/powerpoint/2010/main" val="2469382370"/>
              </p:ext>
            </p:extLst>
          </p:nvPr>
        </p:nvGraphicFramePr>
        <p:xfrm>
          <a:off x="4474512" y="1939838"/>
          <a:ext cx="2569614" cy="257137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6">
            <a:extLst>
              <a:ext uri="{FF2B5EF4-FFF2-40B4-BE49-F238E27FC236}">
                <a16:creationId xmlns:a16="http://schemas.microsoft.com/office/drawing/2014/main" id="{7E3B442C-1939-4DD0-94CD-585C72297509}"/>
              </a:ext>
            </a:extLst>
          </p:cNvPr>
          <p:cNvSpPr>
            <a:spLocks noChangeArrowheads="1"/>
          </p:cNvSpPr>
          <p:nvPr/>
        </p:nvSpPr>
        <p:spPr bwMode="auto">
          <a:xfrm>
            <a:off x="3807384" y="2197790"/>
            <a:ext cx="706924"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Passagers</a:t>
            </a:r>
            <a:endParaRPr kumimoji="0" lang="fr-FR" sz="1100" b="0" i="0" u="none" strike="noStrike" cap="none" normalizeH="0" baseline="0" dirty="0">
              <a:ln>
                <a:noFill/>
              </a:ln>
              <a:solidFill>
                <a:srgbClr val="595959"/>
              </a:solidFill>
              <a:effectLst/>
              <a:latin typeface="Arial" pitchFamily="34" charset="0"/>
              <a:cs typeface="Arial" pitchFamily="34" charset="0"/>
            </a:endParaRPr>
          </a:p>
        </p:txBody>
      </p:sp>
      <p:sp>
        <p:nvSpPr>
          <p:cNvPr id="7" name="Rectangle 7">
            <a:extLst>
              <a:ext uri="{FF2B5EF4-FFF2-40B4-BE49-F238E27FC236}">
                <a16:creationId xmlns:a16="http://schemas.microsoft.com/office/drawing/2014/main" id="{CC314EAF-EF61-4D1A-8B10-546FB869F7C0}"/>
              </a:ext>
            </a:extLst>
          </p:cNvPr>
          <p:cNvSpPr>
            <a:spLocks noChangeArrowheads="1"/>
          </p:cNvSpPr>
          <p:nvPr/>
        </p:nvSpPr>
        <p:spPr bwMode="auto">
          <a:xfrm>
            <a:off x="792135" y="2658586"/>
            <a:ext cx="3722173"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De façon régulière, c'est-à-dire au moins 1 fois par semaine</a:t>
            </a:r>
          </a:p>
        </p:txBody>
      </p:sp>
      <p:sp>
        <p:nvSpPr>
          <p:cNvPr id="8" name="Rectangle 8">
            <a:extLst>
              <a:ext uri="{FF2B5EF4-FFF2-40B4-BE49-F238E27FC236}">
                <a16:creationId xmlns:a16="http://schemas.microsoft.com/office/drawing/2014/main" id="{E2424039-FABF-4113-9FDF-9281377FC1F1}"/>
              </a:ext>
            </a:extLst>
          </p:cNvPr>
          <p:cNvSpPr>
            <a:spLocks noChangeArrowheads="1"/>
          </p:cNvSpPr>
          <p:nvPr/>
        </p:nvSpPr>
        <p:spPr bwMode="auto">
          <a:xfrm>
            <a:off x="720000" y="3119382"/>
            <a:ext cx="3794308"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a:ln>
                  <a:noFill/>
                </a:ln>
                <a:solidFill>
                  <a:srgbClr val="595959"/>
                </a:solidFill>
                <a:effectLst/>
                <a:latin typeface="Arial" pitchFamily="34" charset="0"/>
                <a:cs typeface="Arial" pitchFamily="34" charset="0"/>
              </a:rPr>
              <a:t>De façon occasionnelle, c'est-à-dire au moins 1 fois par mois</a:t>
            </a:r>
          </a:p>
        </p:txBody>
      </p:sp>
      <p:sp>
        <p:nvSpPr>
          <p:cNvPr id="9" name="Rectangle 9">
            <a:extLst>
              <a:ext uri="{FF2B5EF4-FFF2-40B4-BE49-F238E27FC236}">
                <a16:creationId xmlns:a16="http://schemas.microsoft.com/office/drawing/2014/main" id="{019C5CA2-4010-458F-BE64-48BDF83531C4}"/>
              </a:ext>
            </a:extLst>
          </p:cNvPr>
          <p:cNvSpPr>
            <a:spLocks noChangeArrowheads="1"/>
          </p:cNvSpPr>
          <p:nvPr/>
        </p:nvSpPr>
        <p:spPr bwMode="auto">
          <a:xfrm>
            <a:off x="1944694" y="3580178"/>
            <a:ext cx="2569614"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a:ln>
                  <a:noFill/>
                </a:ln>
                <a:solidFill>
                  <a:srgbClr val="595959"/>
                </a:solidFill>
                <a:effectLst/>
                <a:latin typeface="Arial" pitchFamily="34" charset="0"/>
                <a:cs typeface="Arial" pitchFamily="34" charset="0"/>
              </a:rPr>
              <a:t>De façon rare, c'est-à-dire moins souvent</a:t>
            </a:r>
          </a:p>
        </p:txBody>
      </p:sp>
      <p:sp>
        <p:nvSpPr>
          <p:cNvPr id="10" name="Rectangle 10">
            <a:extLst>
              <a:ext uri="{FF2B5EF4-FFF2-40B4-BE49-F238E27FC236}">
                <a16:creationId xmlns:a16="http://schemas.microsoft.com/office/drawing/2014/main" id="{412F8C81-15A7-4DB4-BF5E-C865F519E785}"/>
              </a:ext>
            </a:extLst>
          </p:cNvPr>
          <p:cNvSpPr>
            <a:spLocks noChangeArrowheads="1"/>
          </p:cNvSpPr>
          <p:nvPr/>
        </p:nvSpPr>
        <p:spPr bwMode="auto">
          <a:xfrm>
            <a:off x="1175253" y="3956334"/>
            <a:ext cx="3339055" cy="33855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Non-passagers : </a:t>
            </a:r>
            <a:r>
              <a:rPr lang="fr-FR" sz="1100" i="1" dirty="0">
                <a:solidFill>
                  <a:srgbClr val="595959"/>
                </a:solidFill>
                <a:latin typeface="Arial" pitchFamily="34" charset="0"/>
                <a:cs typeface="Arial" pitchFamily="34" charset="0"/>
              </a:rPr>
              <a:t>Vous n’avez pas été passager d’un</a:t>
            </a:r>
          </a:p>
          <a:p>
            <a:pPr lvl="0" algn="r" fontAlgn="base">
              <a:spcBef>
                <a:spcPct val="0"/>
              </a:spcBef>
              <a:spcAft>
                <a:spcPct val="0"/>
              </a:spcAft>
            </a:pPr>
            <a:r>
              <a:rPr lang="fr-FR" sz="1100" i="1" dirty="0">
                <a:solidFill>
                  <a:srgbClr val="595959"/>
                </a:solidFill>
                <a:latin typeface="Arial" pitchFamily="34" charset="0"/>
                <a:cs typeface="Arial" pitchFamily="34" charset="0"/>
              </a:rPr>
              <a:t>véhicule au cours des 6 derniers mois</a:t>
            </a:r>
            <a:endParaRPr kumimoji="0" lang="fr-FR" sz="1100" i="1" u="none" strike="noStrike" cap="none" normalizeH="0" baseline="0" dirty="0">
              <a:ln>
                <a:noFill/>
              </a:ln>
              <a:solidFill>
                <a:srgbClr val="595959"/>
              </a:solidFill>
              <a:effectLst/>
              <a:latin typeface="Arial" pitchFamily="34" charset="0"/>
              <a:cs typeface="Arial" pitchFamily="34" charset="0"/>
            </a:endParaRPr>
          </a:p>
        </p:txBody>
      </p:sp>
      <p:cxnSp>
        <p:nvCxnSpPr>
          <p:cNvPr id="12" name="Connecteur droit 11">
            <a:extLst>
              <a:ext uri="{FF2B5EF4-FFF2-40B4-BE49-F238E27FC236}">
                <a16:creationId xmlns:a16="http://schemas.microsoft.com/office/drawing/2014/main" id="{8284FD0F-8AF6-40B6-921A-7ADC9FAF15DF}"/>
              </a:ext>
            </a:extLst>
          </p:cNvPr>
          <p:cNvCxnSpPr>
            <a:cxnSpLocks/>
          </p:cNvCxnSpPr>
          <p:nvPr/>
        </p:nvCxnSpPr>
        <p:spPr>
          <a:xfrm>
            <a:off x="720000" y="3910248"/>
            <a:ext cx="530285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 coins arrondis 12">
            <a:extLst>
              <a:ext uri="{FF2B5EF4-FFF2-40B4-BE49-F238E27FC236}">
                <a16:creationId xmlns:a16="http://schemas.microsoft.com/office/drawing/2014/main" id="{959D8DEE-AA6C-4AF5-A996-8D3E4066A4E8}"/>
              </a:ext>
            </a:extLst>
          </p:cNvPr>
          <p:cNvSpPr/>
          <p:nvPr/>
        </p:nvSpPr>
        <p:spPr>
          <a:xfrm>
            <a:off x="7402143" y="1488332"/>
            <a:ext cx="3040239" cy="3112851"/>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1" name="Tableau 10">
            <a:extLst>
              <a:ext uri="{FF2B5EF4-FFF2-40B4-BE49-F238E27FC236}">
                <a16:creationId xmlns:a16="http://schemas.microsoft.com/office/drawing/2014/main" id="{C369A23A-E038-4853-AD4E-ADD261257F70}"/>
              </a:ext>
            </a:extLst>
          </p:cNvPr>
          <p:cNvGraphicFramePr>
            <a:graphicFrameLocks noGrp="1"/>
          </p:cNvGraphicFramePr>
          <p:nvPr>
            <p:extLst>
              <p:ext uri="{D42A27DB-BD31-4B8C-83A1-F6EECF244321}">
                <p14:modId xmlns:p14="http://schemas.microsoft.com/office/powerpoint/2010/main" val="2497013663"/>
              </p:ext>
            </p:extLst>
          </p:nvPr>
        </p:nvGraphicFramePr>
        <p:xfrm>
          <a:off x="7592632" y="1639173"/>
          <a:ext cx="2660058" cy="2768748"/>
        </p:xfrm>
        <a:graphic>
          <a:graphicData uri="http://schemas.openxmlformats.org/drawingml/2006/table">
            <a:tbl>
              <a:tblPr>
                <a:tableStyleId>{5C22544A-7EE6-4342-B048-85BDC9FD1C3A}</a:tableStyleId>
              </a:tblPr>
              <a:tblGrid>
                <a:gridCol w="443343">
                  <a:extLst>
                    <a:ext uri="{9D8B030D-6E8A-4147-A177-3AD203B41FA5}">
                      <a16:colId xmlns:a16="http://schemas.microsoft.com/office/drawing/2014/main" val="1622605684"/>
                    </a:ext>
                  </a:extLst>
                </a:gridCol>
                <a:gridCol w="443343">
                  <a:extLst>
                    <a:ext uri="{9D8B030D-6E8A-4147-A177-3AD203B41FA5}">
                      <a16:colId xmlns:a16="http://schemas.microsoft.com/office/drawing/2014/main" val="3276526900"/>
                    </a:ext>
                  </a:extLst>
                </a:gridCol>
                <a:gridCol w="443343">
                  <a:extLst>
                    <a:ext uri="{9D8B030D-6E8A-4147-A177-3AD203B41FA5}">
                      <a16:colId xmlns:a16="http://schemas.microsoft.com/office/drawing/2014/main" val="4134129761"/>
                    </a:ext>
                  </a:extLst>
                </a:gridCol>
                <a:gridCol w="443343">
                  <a:extLst>
                    <a:ext uri="{9D8B030D-6E8A-4147-A177-3AD203B41FA5}">
                      <a16:colId xmlns:a16="http://schemas.microsoft.com/office/drawing/2014/main" val="20000"/>
                    </a:ext>
                  </a:extLst>
                </a:gridCol>
                <a:gridCol w="443343">
                  <a:extLst>
                    <a:ext uri="{9D8B030D-6E8A-4147-A177-3AD203B41FA5}">
                      <a16:colId xmlns:a16="http://schemas.microsoft.com/office/drawing/2014/main" val="20001"/>
                    </a:ext>
                  </a:extLst>
                </a:gridCol>
                <a:gridCol w="443343">
                  <a:extLst>
                    <a:ext uri="{9D8B030D-6E8A-4147-A177-3AD203B41FA5}">
                      <a16:colId xmlns:a16="http://schemas.microsoft.com/office/drawing/2014/main" val="20002"/>
                    </a:ext>
                  </a:extLst>
                </a:gridCol>
              </a:tblGrid>
              <a:tr h="303958">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0">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665">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91,9%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91,2%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91,5%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92,7%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0" u="none" strike="noStrike" dirty="0">
                          <a:solidFill>
                            <a:schemeClr val="bg1">
                              <a:lumMod val="65000"/>
                            </a:schemeClr>
                          </a:solidFill>
                          <a:effectLst/>
                          <a:latin typeface="Arial" panose="020B0604020202020204" pitchFamily="34" charset="0"/>
                        </a:rPr>
                        <a:t>92,3%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0" u="none" strike="noStrike">
                          <a:solidFill>
                            <a:schemeClr val="bg1">
                              <a:lumMod val="65000"/>
                            </a:schemeClr>
                          </a:solidFill>
                          <a:effectLst/>
                          <a:latin typeface="Arial" panose="020B0604020202020204" pitchFamily="34" charset="0"/>
                        </a:rPr>
                        <a:t>94,5%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48">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43,5%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42,0%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46,0%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44,6%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bg1">
                              <a:lumMod val="65000"/>
                            </a:schemeClr>
                          </a:solidFill>
                          <a:effectLst/>
                          <a:latin typeface="Arial" panose="020B0604020202020204" pitchFamily="34" charset="0"/>
                        </a:rPr>
                        <a:t>47,0%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bg1">
                              <a:lumMod val="65000"/>
                            </a:schemeClr>
                          </a:solidFill>
                          <a:effectLst/>
                          <a:latin typeface="Arial" panose="020B0604020202020204" pitchFamily="34" charset="0"/>
                        </a:rPr>
                        <a:t>50,4%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56">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30,2%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31,8%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28,3%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28,9%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bg1">
                              <a:lumMod val="65000"/>
                            </a:schemeClr>
                          </a:solidFill>
                          <a:effectLst/>
                          <a:latin typeface="Arial" panose="020B0604020202020204" pitchFamily="34" charset="0"/>
                        </a:rPr>
                        <a:t>29,9%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bg1">
                              <a:lumMod val="65000"/>
                            </a:schemeClr>
                          </a:solidFill>
                          <a:effectLst/>
                          <a:latin typeface="Arial" panose="020B0604020202020204" pitchFamily="34" charset="0"/>
                        </a:rPr>
                        <a:t>29,2%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48">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18,2%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17,4%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17,2%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0" u="none" strike="noStrike" kern="1200" cap="none" normalizeH="0" baseline="0" dirty="0">
                          <a:ln>
                            <a:noFill/>
                          </a:ln>
                          <a:solidFill>
                            <a:schemeClr val="bg1">
                              <a:lumMod val="65000"/>
                            </a:schemeClr>
                          </a:solidFill>
                          <a:effectLst/>
                          <a:latin typeface="Arial" pitchFamily="34" charset="0"/>
                          <a:ea typeface="+mn-ea"/>
                          <a:cs typeface="Arial" pitchFamily="34" charset="0"/>
                        </a:rPr>
                        <a:t>19,2%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a:solidFill>
                            <a:schemeClr val="bg1">
                              <a:lumMod val="65000"/>
                            </a:schemeClr>
                          </a:solidFill>
                          <a:effectLst/>
                          <a:latin typeface="Arial" panose="020B0604020202020204" pitchFamily="34" charset="0"/>
                        </a:rPr>
                        <a:t>15,4%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bg1">
                              <a:lumMod val="65000"/>
                            </a:schemeClr>
                          </a:solidFill>
                          <a:effectLst/>
                          <a:latin typeface="Arial" panose="020B0604020202020204" pitchFamily="34" charset="0"/>
                        </a:rPr>
                        <a:t>14,8%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48">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0" u="none" strike="noStrike" kern="1200" cap="none" normalizeH="0" baseline="0" dirty="0">
                          <a:ln>
                            <a:noFill/>
                          </a:ln>
                          <a:solidFill>
                            <a:schemeClr val="bg1">
                              <a:lumMod val="65000"/>
                            </a:schemeClr>
                          </a:solidFill>
                          <a:effectLst/>
                          <a:latin typeface="Arial" pitchFamily="34" charset="0"/>
                          <a:ea typeface="+mn-ea"/>
                          <a:cs typeface="Arial" pitchFamily="34" charset="0"/>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0" u="none" strike="noStrike" dirty="0">
                          <a:solidFill>
                            <a:schemeClr val="bg1">
                              <a:lumMod val="65000"/>
                            </a:schemeClr>
                          </a:solidFill>
                          <a:effectLst/>
                          <a:latin typeface="Arial" panose="020B0604020202020204" pitchFamily="34" charset="0"/>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0" u="none" strike="noStrike" dirty="0">
                          <a:solidFill>
                            <a:schemeClr val="bg1">
                              <a:lumMod val="65000"/>
                            </a:schemeClr>
                          </a:solidFill>
                          <a:effectLst/>
                          <a:latin typeface="Arial" panose="020B0604020202020204" pitchFamily="34" charset="0"/>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cxnSp>
        <p:nvCxnSpPr>
          <p:cNvPr id="15" name="Connecteur droit 14">
            <a:extLst>
              <a:ext uri="{FF2B5EF4-FFF2-40B4-BE49-F238E27FC236}">
                <a16:creationId xmlns:a16="http://schemas.microsoft.com/office/drawing/2014/main" id="{875FE956-9946-4CBD-8F28-68360D223988}"/>
              </a:ext>
            </a:extLst>
          </p:cNvPr>
          <p:cNvCxnSpPr>
            <a:cxnSpLocks/>
          </p:cNvCxnSpPr>
          <p:nvPr/>
        </p:nvCxnSpPr>
        <p:spPr>
          <a:xfrm>
            <a:off x="7781992" y="3910248"/>
            <a:ext cx="2160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A58DBCAA-1A86-4208-878A-98E5BCB1E487}"/>
              </a:ext>
            </a:extLst>
          </p:cNvPr>
          <p:cNvSpPr txBox="1"/>
          <p:nvPr/>
        </p:nvSpPr>
        <p:spPr>
          <a:xfrm>
            <a:off x="2653221" y="4974270"/>
            <a:ext cx="3265662" cy="1169551"/>
          </a:xfrm>
          <a:prstGeom prst="rect">
            <a:avLst/>
          </a:prstGeom>
          <a:noFill/>
        </p:spPr>
        <p:txBody>
          <a:bodyPr wrap="square" rtlCol="0">
            <a:spAutoFit/>
          </a:bodyPr>
          <a:lstStyle/>
          <a:p>
            <a:pPr algn="ctr"/>
            <a:r>
              <a:rPr lang="fr-FR" sz="1400" b="1" dirty="0">
                <a:solidFill>
                  <a:schemeClr val="accent4"/>
                </a:solidFill>
              </a:rPr>
              <a:t>Plus de 8 Français sur 10 âgés </a:t>
            </a:r>
          </a:p>
          <a:p>
            <a:pPr algn="ctr"/>
            <a:r>
              <a:rPr lang="fr-FR" sz="1400" b="1" dirty="0">
                <a:solidFill>
                  <a:schemeClr val="accent4"/>
                </a:solidFill>
              </a:rPr>
              <a:t>de 18 ans et plus a été passager d’un véhicule </a:t>
            </a:r>
            <a:r>
              <a:rPr lang="fr-FR" sz="1400" dirty="0">
                <a:solidFill>
                  <a:schemeClr val="accent4"/>
                </a:solidFill>
              </a:rPr>
              <a:t>au cours des 6 derniers mois, sans évolution significative vs. les années précédentes.  </a:t>
            </a:r>
          </a:p>
        </p:txBody>
      </p:sp>
      <p:grpSp>
        <p:nvGrpSpPr>
          <p:cNvPr id="20" name="Groupe 19">
            <a:extLst>
              <a:ext uri="{FF2B5EF4-FFF2-40B4-BE49-F238E27FC236}">
                <a16:creationId xmlns:a16="http://schemas.microsoft.com/office/drawing/2014/main" id="{D3302BEB-D325-4FAB-8851-2190C44EED31}"/>
              </a:ext>
            </a:extLst>
          </p:cNvPr>
          <p:cNvGrpSpPr/>
          <p:nvPr/>
        </p:nvGrpSpPr>
        <p:grpSpPr>
          <a:xfrm>
            <a:off x="484882" y="1441794"/>
            <a:ext cx="814329" cy="755996"/>
            <a:chOff x="5896234" y="1709789"/>
            <a:chExt cx="814329" cy="755996"/>
          </a:xfrm>
        </p:grpSpPr>
        <p:pic>
          <p:nvPicPr>
            <p:cNvPr id="21" name="Image 20">
              <a:extLst>
                <a:ext uri="{FF2B5EF4-FFF2-40B4-BE49-F238E27FC236}">
                  <a16:creationId xmlns:a16="http://schemas.microsoft.com/office/drawing/2014/main" id="{398A4818-6A9E-482D-9273-8E2045D80F73}"/>
                </a:ext>
              </a:extLst>
            </p:cNvPr>
            <p:cNvPicPr>
              <a:picLocks noChangeAspect="1"/>
            </p:cNvPicPr>
            <p:nvPr/>
          </p:nvPicPr>
          <p:blipFill rotWithShape="1">
            <a:blip r:embed="rId3">
              <a:clrChange>
                <a:clrFrom>
                  <a:srgbClr val="F1F3F2"/>
                </a:clrFrom>
                <a:clrTo>
                  <a:srgbClr val="F1F3F2">
                    <a:alpha val="0"/>
                  </a:srgbClr>
                </a:clrTo>
              </a:clrChange>
              <a:duotone>
                <a:schemeClr val="accent2">
                  <a:shade val="45000"/>
                  <a:satMod val="135000"/>
                </a:schemeClr>
                <a:prstClr val="white"/>
              </a:duotone>
            </a:blip>
            <a:srcRect b="45653"/>
            <a:stretch/>
          </p:blipFill>
          <p:spPr>
            <a:xfrm>
              <a:off x="5896234" y="1709789"/>
              <a:ext cx="814329" cy="563968"/>
            </a:xfrm>
            <a:prstGeom prst="rect">
              <a:avLst/>
            </a:prstGeom>
          </p:spPr>
        </p:pic>
        <p:cxnSp>
          <p:nvCxnSpPr>
            <p:cNvPr id="22" name="Connecteur droit 21">
              <a:extLst>
                <a:ext uri="{FF2B5EF4-FFF2-40B4-BE49-F238E27FC236}">
                  <a16:creationId xmlns:a16="http://schemas.microsoft.com/office/drawing/2014/main" id="{0CB4F50A-7485-4799-A6CD-CC37647472BA}"/>
                </a:ext>
              </a:extLst>
            </p:cNvPr>
            <p:cNvCxnSpPr/>
            <p:nvPr/>
          </p:nvCxnSpPr>
          <p:spPr>
            <a:xfrm flipH="1">
              <a:off x="6223518" y="2197103"/>
              <a:ext cx="251927" cy="268682"/>
            </a:xfrm>
            <a:prstGeom prst="line">
              <a:avLst/>
            </a:prstGeom>
            <a:ln w="76200">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grpSp>
      <p:sp>
        <p:nvSpPr>
          <p:cNvPr id="25" name="ZoneTexte 24">
            <a:extLst>
              <a:ext uri="{FF2B5EF4-FFF2-40B4-BE49-F238E27FC236}">
                <a16:creationId xmlns:a16="http://schemas.microsoft.com/office/drawing/2014/main" id="{CA1AFEEC-2698-4E31-9C43-20ACDD76A095}"/>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6" name="ZoneTexte 25">
            <a:extLst>
              <a:ext uri="{FF2B5EF4-FFF2-40B4-BE49-F238E27FC236}">
                <a16:creationId xmlns:a16="http://schemas.microsoft.com/office/drawing/2014/main" id="{D46CEB07-DB9E-427C-95EC-C3CE79D2A13A}"/>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7" name="ZoneTexte 26">
            <a:extLst>
              <a:ext uri="{FF2B5EF4-FFF2-40B4-BE49-F238E27FC236}">
                <a16:creationId xmlns:a16="http://schemas.microsoft.com/office/drawing/2014/main" id="{1238584A-1540-4A26-B85B-193761E35340}"/>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Tree>
    <p:extLst>
      <p:ext uri="{BB962C8B-B14F-4D97-AF65-F5344CB8AC3E}">
        <p14:creationId xmlns:p14="http://schemas.microsoft.com/office/powerpoint/2010/main" val="274484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descr="Une image contenant roue à vent, chaîne, très coloré, objet d’extérieur&#10;&#10;Description générée automatiquement">
            <a:extLst>
              <a:ext uri="{FF2B5EF4-FFF2-40B4-BE49-F238E27FC236}">
                <a16:creationId xmlns:a16="http://schemas.microsoft.com/office/drawing/2014/main" id="{326F90E2-D239-445A-8737-899A98C1C54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2295" b="32295"/>
          <a:stretch>
            <a:fillRect/>
          </a:stretch>
        </p:blipFill>
        <p:spPr/>
      </p:pic>
      <p:sp>
        <p:nvSpPr>
          <p:cNvPr id="7" name="Espace réservé du texte 6">
            <a:extLst>
              <a:ext uri="{FF2B5EF4-FFF2-40B4-BE49-F238E27FC236}">
                <a16:creationId xmlns:a16="http://schemas.microsoft.com/office/drawing/2014/main" id="{BEEB7D5B-CD29-4CFE-9EF1-7CE9CA5A7B5B}"/>
              </a:ext>
            </a:extLst>
          </p:cNvPr>
          <p:cNvSpPr>
            <a:spLocks noGrp="1"/>
          </p:cNvSpPr>
          <p:nvPr>
            <p:ph type="body" sz="quarter" idx="12"/>
          </p:nvPr>
        </p:nvSpPr>
        <p:spPr/>
        <p:txBody>
          <a:bodyPr/>
          <a:lstStyle/>
          <a:p>
            <a:r>
              <a:rPr lang="fr-FR" sz="3200" dirty="0"/>
              <a:t>Le réveillon du nouvel an : </a:t>
            </a:r>
          </a:p>
          <a:p>
            <a:r>
              <a:rPr lang="fr-FR" sz="3200" dirty="0"/>
              <a:t>avec qui ? où ? </a:t>
            </a:r>
          </a:p>
        </p:txBody>
      </p:sp>
      <p:sp>
        <p:nvSpPr>
          <p:cNvPr id="8" name="Espace réservé du texte 7">
            <a:extLst>
              <a:ext uri="{FF2B5EF4-FFF2-40B4-BE49-F238E27FC236}">
                <a16:creationId xmlns:a16="http://schemas.microsoft.com/office/drawing/2014/main" id="{3B0DFF7B-152D-4498-8E9E-81731BDF8A54}"/>
              </a:ext>
            </a:extLst>
          </p:cNvPr>
          <p:cNvSpPr>
            <a:spLocks noGrp="1"/>
          </p:cNvSpPr>
          <p:nvPr>
            <p:ph type="body" sz="quarter" idx="13"/>
          </p:nvPr>
        </p:nvSpPr>
        <p:spPr/>
        <p:txBody>
          <a:bodyPr/>
          <a:lstStyle/>
          <a:p>
            <a:r>
              <a:rPr lang="fr-FR" dirty="0"/>
              <a:t>01</a:t>
            </a:r>
          </a:p>
        </p:txBody>
      </p:sp>
    </p:spTree>
    <p:extLst>
      <p:ext uri="{BB962C8B-B14F-4D97-AF65-F5344CB8AC3E}">
        <p14:creationId xmlns:p14="http://schemas.microsoft.com/office/powerpoint/2010/main" val="4009654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 coins arrondis 26">
            <a:extLst>
              <a:ext uri="{FF2B5EF4-FFF2-40B4-BE49-F238E27FC236}">
                <a16:creationId xmlns:a16="http://schemas.microsoft.com/office/drawing/2014/main" id="{969C5FEA-DBF0-4700-8F27-61859F9F448F}"/>
              </a:ext>
            </a:extLst>
          </p:cNvPr>
          <p:cNvSpPr/>
          <p:nvPr/>
        </p:nvSpPr>
        <p:spPr>
          <a:xfrm>
            <a:off x="547624" y="3131229"/>
            <a:ext cx="1922469" cy="46166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 coins arrondis 20">
            <a:extLst>
              <a:ext uri="{FF2B5EF4-FFF2-40B4-BE49-F238E27FC236}">
                <a16:creationId xmlns:a16="http://schemas.microsoft.com/office/drawing/2014/main" id="{769070F0-9CC7-45B9-BCA4-C2965EB78EC0}"/>
              </a:ext>
            </a:extLst>
          </p:cNvPr>
          <p:cNvSpPr/>
          <p:nvPr/>
        </p:nvSpPr>
        <p:spPr>
          <a:xfrm>
            <a:off x="7224093" y="1427136"/>
            <a:ext cx="3040239" cy="3501809"/>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itre 5">
            <a:extLst>
              <a:ext uri="{FF2B5EF4-FFF2-40B4-BE49-F238E27FC236}">
                <a16:creationId xmlns:a16="http://schemas.microsoft.com/office/drawing/2014/main" id="{F80766C3-5C00-447C-BD89-C8DCF083DC80}"/>
              </a:ext>
            </a:extLst>
          </p:cNvPr>
          <p:cNvSpPr>
            <a:spLocks noGrp="1"/>
          </p:cNvSpPr>
          <p:nvPr>
            <p:ph type="title"/>
          </p:nvPr>
        </p:nvSpPr>
        <p:spPr/>
        <p:txBody>
          <a:bodyPr/>
          <a:lstStyle/>
          <a:p>
            <a:r>
              <a:rPr lang="fr-FR" dirty="0"/>
              <a:t>Réveillon du nouvel an : quand est-il organisé </a:t>
            </a:r>
            <a:r>
              <a:rPr lang="fr-FR" dirty="0">
                <a:solidFill>
                  <a:schemeClr val="accent1"/>
                </a:solidFill>
              </a:rPr>
              <a:t>?</a:t>
            </a:r>
            <a:r>
              <a:rPr lang="fr-FR" dirty="0"/>
              <a:t> </a:t>
            </a:r>
            <a:br>
              <a:rPr lang="fr-FR" dirty="0"/>
            </a:br>
            <a:endParaRPr lang="fr-FR" dirty="0"/>
          </a:p>
        </p:txBody>
      </p:sp>
      <p:sp>
        <p:nvSpPr>
          <p:cNvPr id="7" name="Espace réservé du texte 6">
            <a:extLst>
              <a:ext uri="{FF2B5EF4-FFF2-40B4-BE49-F238E27FC236}">
                <a16:creationId xmlns:a16="http://schemas.microsoft.com/office/drawing/2014/main" id="{465F043F-BA46-4367-AFBA-B1F50095A994}"/>
              </a:ext>
            </a:extLst>
          </p:cNvPr>
          <p:cNvSpPr>
            <a:spLocks noGrp="1"/>
          </p:cNvSpPr>
          <p:nvPr>
            <p:ph type="body" sz="quarter" idx="10"/>
          </p:nvPr>
        </p:nvSpPr>
        <p:spPr/>
        <p:txBody>
          <a:bodyPr/>
          <a:lstStyle/>
          <a:p>
            <a:r>
              <a:rPr lang="fr-FR" dirty="0"/>
              <a:t>Q2C. Généralement, à quel moment planifiez-vous votre soirée du réveillon du nouvel an c’est-à-dire le lieu, les personnes avec qui vous le passerez …</a:t>
            </a:r>
          </a:p>
          <a:p>
            <a:pPr lvl="1"/>
            <a:r>
              <a:rPr lang="fr-FR" b="0" dirty="0">
                <a:solidFill>
                  <a:schemeClr val="tx2"/>
                </a:solidFill>
              </a:rPr>
              <a:t>Base : Français de 18 ans et plus : 1030 personnes</a:t>
            </a:r>
            <a:br>
              <a:rPr lang="fr-FR" b="0" dirty="0">
                <a:solidFill>
                  <a:schemeClr val="tx2"/>
                </a:solidFill>
              </a:rPr>
            </a:br>
            <a:endParaRPr lang="fr-FR" b="0" dirty="0">
              <a:solidFill>
                <a:schemeClr val="tx2"/>
              </a:solidFill>
            </a:endParaRPr>
          </a:p>
          <a:p>
            <a:endParaRPr lang="fr-FR" b="0" dirty="0">
              <a:solidFill>
                <a:schemeClr val="tx2"/>
              </a:solidFill>
            </a:endParaRPr>
          </a:p>
          <a:p>
            <a:endParaRPr lang="fr-FR" dirty="0"/>
          </a:p>
        </p:txBody>
      </p:sp>
      <p:graphicFrame>
        <p:nvGraphicFramePr>
          <p:cNvPr id="11" name="Graphique 10">
            <a:extLst>
              <a:ext uri="{FF2B5EF4-FFF2-40B4-BE49-F238E27FC236}">
                <a16:creationId xmlns:a16="http://schemas.microsoft.com/office/drawing/2014/main" id="{3E868CA5-365C-429A-81B0-7ACF762E8755}"/>
              </a:ext>
            </a:extLst>
          </p:cNvPr>
          <p:cNvGraphicFramePr/>
          <p:nvPr>
            <p:extLst>
              <p:ext uri="{D42A27DB-BD31-4B8C-83A1-F6EECF244321}">
                <p14:modId xmlns:p14="http://schemas.microsoft.com/office/powerpoint/2010/main" val="1518932150"/>
              </p:ext>
            </p:extLst>
          </p:nvPr>
        </p:nvGraphicFramePr>
        <p:xfrm>
          <a:off x="4931466" y="1929055"/>
          <a:ext cx="2633365" cy="299989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6">
            <a:extLst>
              <a:ext uri="{FF2B5EF4-FFF2-40B4-BE49-F238E27FC236}">
                <a16:creationId xmlns:a16="http://schemas.microsoft.com/office/drawing/2014/main" id="{8D0C5159-54DA-43D8-8489-FB552EEAEA21}"/>
              </a:ext>
            </a:extLst>
          </p:cNvPr>
          <p:cNvSpPr>
            <a:spLocks noChangeArrowheads="1"/>
          </p:cNvSpPr>
          <p:nvPr/>
        </p:nvSpPr>
        <p:spPr bwMode="auto">
          <a:xfrm>
            <a:off x="3616161" y="2128669"/>
            <a:ext cx="1378583"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595959"/>
                </a:solidFill>
                <a:effectLst/>
                <a:latin typeface="Arial" pitchFamily="34" charset="0"/>
                <a:cs typeface="Arial" pitchFamily="34" charset="0"/>
              </a:rPr>
              <a:t>En Octobre ou avant</a:t>
            </a:r>
            <a:endParaRPr kumimoji="0" lang="fr-FR" sz="1100" b="0" i="0" u="none" strike="noStrike" cap="none" normalizeH="0" baseline="0" dirty="0">
              <a:ln>
                <a:noFill/>
              </a:ln>
              <a:solidFill>
                <a:srgbClr val="595959"/>
              </a:solidFill>
              <a:effectLst/>
              <a:latin typeface="Arial" pitchFamily="34" charset="0"/>
              <a:cs typeface="Arial" pitchFamily="34" charset="0"/>
            </a:endParaRPr>
          </a:p>
        </p:txBody>
      </p:sp>
      <p:sp>
        <p:nvSpPr>
          <p:cNvPr id="13" name="Rectangle 7">
            <a:extLst>
              <a:ext uri="{FF2B5EF4-FFF2-40B4-BE49-F238E27FC236}">
                <a16:creationId xmlns:a16="http://schemas.microsoft.com/office/drawing/2014/main" id="{3B9C0C98-9D16-495A-9FDE-45D3983D7F17}"/>
              </a:ext>
            </a:extLst>
          </p:cNvPr>
          <p:cNvSpPr>
            <a:spLocks noChangeArrowheads="1"/>
          </p:cNvSpPr>
          <p:nvPr/>
        </p:nvSpPr>
        <p:spPr bwMode="auto">
          <a:xfrm>
            <a:off x="4125916" y="2470632"/>
            <a:ext cx="868828"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Avant octobre</a:t>
            </a:r>
          </a:p>
        </p:txBody>
      </p:sp>
      <p:sp>
        <p:nvSpPr>
          <p:cNvPr id="14" name="Rectangle 8">
            <a:extLst>
              <a:ext uri="{FF2B5EF4-FFF2-40B4-BE49-F238E27FC236}">
                <a16:creationId xmlns:a16="http://schemas.microsoft.com/office/drawing/2014/main" id="{0FB1461E-30A3-4565-85DD-9DEEBADA0918}"/>
              </a:ext>
            </a:extLst>
          </p:cNvPr>
          <p:cNvSpPr>
            <a:spLocks noChangeArrowheads="1"/>
          </p:cNvSpPr>
          <p:nvPr/>
        </p:nvSpPr>
        <p:spPr bwMode="auto">
          <a:xfrm>
            <a:off x="4313467" y="2812595"/>
            <a:ext cx="681277"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En octobre</a:t>
            </a:r>
          </a:p>
        </p:txBody>
      </p:sp>
      <p:sp>
        <p:nvSpPr>
          <p:cNvPr id="15" name="Rectangle 9">
            <a:extLst>
              <a:ext uri="{FF2B5EF4-FFF2-40B4-BE49-F238E27FC236}">
                <a16:creationId xmlns:a16="http://schemas.microsoft.com/office/drawing/2014/main" id="{459CC507-AB77-47AF-ACA2-4E2AF227BC9E}"/>
              </a:ext>
            </a:extLst>
          </p:cNvPr>
          <p:cNvSpPr>
            <a:spLocks noChangeArrowheads="1"/>
          </p:cNvSpPr>
          <p:nvPr/>
        </p:nvSpPr>
        <p:spPr bwMode="auto">
          <a:xfrm>
            <a:off x="4084238" y="3154558"/>
            <a:ext cx="910506"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595959"/>
                </a:solidFill>
                <a:effectLst/>
                <a:latin typeface="Arial" pitchFamily="34" charset="0"/>
                <a:cs typeface="Arial" pitchFamily="34" charset="0"/>
              </a:rPr>
              <a:t>En Novembre</a:t>
            </a:r>
            <a:endParaRPr kumimoji="0" lang="fr-FR" sz="1100" b="0" i="0" u="none" strike="noStrike" cap="none" normalizeH="0" baseline="0" dirty="0">
              <a:ln>
                <a:noFill/>
              </a:ln>
              <a:solidFill>
                <a:srgbClr val="595959"/>
              </a:solidFill>
              <a:effectLst/>
              <a:latin typeface="Arial" pitchFamily="34" charset="0"/>
              <a:cs typeface="Arial" pitchFamily="34" charset="0"/>
            </a:endParaRPr>
          </a:p>
        </p:txBody>
      </p:sp>
      <p:sp>
        <p:nvSpPr>
          <p:cNvPr id="16" name="Rectangle 10">
            <a:extLst>
              <a:ext uri="{FF2B5EF4-FFF2-40B4-BE49-F238E27FC236}">
                <a16:creationId xmlns:a16="http://schemas.microsoft.com/office/drawing/2014/main" id="{19531550-3CD9-403A-A2D2-6B40A010BF6B}"/>
              </a:ext>
            </a:extLst>
          </p:cNvPr>
          <p:cNvSpPr>
            <a:spLocks noChangeArrowheads="1"/>
          </p:cNvSpPr>
          <p:nvPr/>
        </p:nvSpPr>
        <p:spPr bwMode="auto">
          <a:xfrm>
            <a:off x="3043890" y="3496521"/>
            <a:ext cx="1950854"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595959"/>
                </a:solidFill>
                <a:effectLst/>
                <a:latin typeface="Arial" pitchFamily="34" charset="0"/>
                <a:cs typeface="Arial" pitchFamily="34" charset="0"/>
              </a:rPr>
              <a:t>1ère quinzaine de Décembre</a:t>
            </a:r>
            <a:endParaRPr kumimoji="0" lang="fr-FR" sz="1100" b="0" i="0" u="none" strike="noStrike" cap="none" normalizeH="0" baseline="0" dirty="0">
              <a:ln>
                <a:noFill/>
              </a:ln>
              <a:solidFill>
                <a:srgbClr val="595959"/>
              </a:solidFill>
              <a:effectLst/>
              <a:latin typeface="Arial" pitchFamily="34" charset="0"/>
              <a:cs typeface="Arial" pitchFamily="34" charset="0"/>
            </a:endParaRPr>
          </a:p>
        </p:txBody>
      </p:sp>
      <p:sp>
        <p:nvSpPr>
          <p:cNvPr id="17" name="Rectangle 11">
            <a:extLst>
              <a:ext uri="{FF2B5EF4-FFF2-40B4-BE49-F238E27FC236}">
                <a16:creationId xmlns:a16="http://schemas.microsoft.com/office/drawing/2014/main" id="{398FF83D-D306-4CEA-8F9C-00EB43E768C7}"/>
              </a:ext>
            </a:extLst>
          </p:cNvPr>
          <p:cNvSpPr>
            <a:spLocks noChangeArrowheads="1"/>
          </p:cNvSpPr>
          <p:nvPr/>
        </p:nvSpPr>
        <p:spPr bwMode="auto">
          <a:xfrm>
            <a:off x="3952792" y="3838484"/>
            <a:ext cx="1041952"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a:ln>
                  <a:noFill/>
                </a:ln>
                <a:solidFill>
                  <a:srgbClr val="595959"/>
                </a:solidFill>
                <a:effectLst/>
                <a:latin typeface="Arial" pitchFamily="34" charset="0"/>
                <a:cs typeface="Arial" pitchFamily="34" charset="0"/>
              </a:rPr>
              <a:t>Début décembre</a:t>
            </a:r>
          </a:p>
        </p:txBody>
      </p:sp>
      <p:sp>
        <p:nvSpPr>
          <p:cNvPr id="18" name="Rectangle 12">
            <a:extLst>
              <a:ext uri="{FF2B5EF4-FFF2-40B4-BE49-F238E27FC236}">
                <a16:creationId xmlns:a16="http://schemas.microsoft.com/office/drawing/2014/main" id="{A4AB6EA4-931D-44AB-A7A3-39EB17034C6A}"/>
              </a:ext>
            </a:extLst>
          </p:cNvPr>
          <p:cNvSpPr>
            <a:spLocks noChangeArrowheads="1"/>
          </p:cNvSpPr>
          <p:nvPr/>
        </p:nvSpPr>
        <p:spPr bwMode="auto">
          <a:xfrm>
            <a:off x="4172403" y="4180447"/>
            <a:ext cx="822341"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Mi-décembre</a:t>
            </a:r>
          </a:p>
        </p:txBody>
      </p:sp>
      <p:sp>
        <p:nvSpPr>
          <p:cNvPr id="19" name="Rectangle 13">
            <a:extLst>
              <a:ext uri="{FF2B5EF4-FFF2-40B4-BE49-F238E27FC236}">
                <a16:creationId xmlns:a16="http://schemas.microsoft.com/office/drawing/2014/main" id="{158B42C6-A472-40E4-B8F0-F52785078A25}"/>
              </a:ext>
            </a:extLst>
          </p:cNvPr>
          <p:cNvSpPr>
            <a:spLocks noChangeArrowheads="1"/>
          </p:cNvSpPr>
          <p:nvPr/>
        </p:nvSpPr>
        <p:spPr bwMode="auto">
          <a:xfrm>
            <a:off x="3019844" y="4522407"/>
            <a:ext cx="1974900"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595959"/>
                </a:solidFill>
                <a:effectLst/>
                <a:latin typeface="Arial" pitchFamily="34" charset="0"/>
                <a:cs typeface="Arial" pitchFamily="34" charset="0"/>
              </a:rPr>
              <a:t>2ème quinzaine de Décembre</a:t>
            </a:r>
            <a:endParaRPr kumimoji="0" lang="fr-FR" sz="1100" b="0" i="0" u="none" strike="noStrike" cap="none" normalizeH="0" baseline="0" dirty="0">
              <a:ln>
                <a:noFill/>
              </a:ln>
              <a:solidFill>
                <a:srgbClr val="595959"/>
              </a:solidFill>
              <a:effectLst/>
              <a:latin typeface="Arial" pitchFamily="34" charset="0"/>
              <a:cs typeface="Arial" pitchFamily="34" charset="0"/>
            </a:endParaRPr>
          </a:p>
        </p:txBody>
      </p:sp>
      <p:graphicFrame>
        <p:nvGraphicFramePr>
          <p:cNvPr id="20" name="Tableau 19">
            <a:extLst>
              <a:ext uri="{FF2B5EF4-FFF2-40B4-BE49-F238E27FC236}">
                <a16:creationId xmlns:a16="http://schemas.microsoft.com/office/drawing/2014/main" id="{9EEC5EAF-EE31-4E11-B180-A2C8337CF838}"/>
              </a:ext>
            </a:extLst>
          </p:cNvPr>
          <p:cNvGraphicFramePr>
            <a:graphicFrameLocks noGrp="1"/>
          </p:cNvGraphicFramePr>
          <p:nvPr>
            <p:extLst>
              <p:ext uri="{D42A27DB-BD31-4B8C-83A1-F6EECF244321}">
                <p14:modId xmlns:p14="http://schemas.microsoft.com/office/powerpoint/2010/main" val="1989473014"/>
              </p:ext>
            </p:extLst>
          </p:nvPr>
        </p:nvGraphicFramePr>
        <p:xfrm>
          <a:off x="7360304" y="1606737"/>
          <a:ext cx="2728620" cy="3128967"/>
        </p:xfrm>
        <a:graphic>
          <a:graphicData uri="http://schemas.openxmlformats.org/drawingml/2006/table">
            <a:tbl>
              <a:tblPr>
                <a:tableStyleId>{5C22544A-7EE6-4342-B048-85BDC9FD1C3A}</a:tableStyleId>
              </a:tblPr>
              <a:tblGrid>
                <a:gridCol w="454770">
                  <a:extLst>
                    <a:ext uri="{9D8B030D-6E8A-4147-A177-3AD203B41FA5}">
                      <a16:colId xmlns:a16="http://schemas.microsoft.com/office/drawing/2014/main" val="1222703642"/>
                    </a:ext>
                  </a:extLst>
                </a:gridCol>
                <a:gridCol w="454770">
                  <a:extLst>
                    <a:ext uri="{9D8B030D-6E8A-4147-A177-3AD203B41FA5}">
                      <a16:colId xmlns:a16="http://schemas.microsoft.com/office/drawing/2014/main" val="3416028369"/>
                    </a:ext>
                  </a:extLst>
                </a:gridCol>
                <a:gridCol w="454770">
                  <a:extLst>
                    <a:ext uri="{9D8B030D-6E8A-4147-A177-3AD203B41FA5}">
                      <a16:colId xmlns:a16="http://schemas.microsoft.com/office/drawing/2014/main" val="2048951215"/>
                    </a:ext>
                  </a:extLst>
                </a:gridCol>
                <a:gridCol w="454770">
                  <a:extLst>
                    <a:ext uri="{9D8B030D-6E8A-4147-A177-3AD203B41FA5}">
                      <a16:colId xmlns:a16="http://schemas.microsoft.com/office/drawing/2014/main" val="20000"/>
                    </a:ext>
                  </a:extLst>
                </a:gridCol>
                <a:gridCol w="454770">
                  <a:extLst>
                    <a:ext uri="{9D8B030D-6E8A-4147-A177-3AD203B41FA5}">
                      <a16:colId xmlns:a16="http://schemas.microsoft.com/office/drawing/2014/main" val="20001"/>
                    </a:ext>
                  </a:extLst>
                </a:gridCol>
                <a:gridCol w="454770">
                  <a:extLst>
                    <a:ext uri="{9D8B030D-6E8A-4147-A177-3AD203B41FA5}">
                      <a16:colId xmlns:a16="http://schemas.microsoft.com/office/drawing/2014/main" val="20002"/>
                    </a:ext>
                  </a:extLst>
                </a:gridCol>
              </a:tblGrid>
              <a:tr h="226205">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0">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665">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15,5%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16,4%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15,7%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13,9%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15,0%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14,2%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9940">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a:solidFill>
                            <a:schemeClr val="bg1">
                              <a:lumMod val="65000"/>
                            </a:schemeClr>
                          </a:solidFill>
                          <a:effectLst/>
                          <a:latin typeface="Arial" panose="020B0604020202020204" pitchFamily="34" charset="0"/>
                        </a:rPr>
                        <a:t>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2665">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0190">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23,6%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20,5%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18,9%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21,7%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a:solidFill>
                            <a:schemeClr val="bg1">
                              <a:lumMod val="65000"/>
                            </a:schemeClr>
                          </a:solidFill>
                          <a:effectLst/>
                          <a:latin typeface="Arial" panose="020B0604020202020204" pitchFamily="34" charset="0"/>
                        </a:rPr>
                        <a:t>24,3%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19,5%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48">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44,4%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46,6%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46,4%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48,2%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a:solidFill>
                            <a:schemeClr val="bg1">
                              <a:lumMod val="65000"/>
                            </a:schemeClr>
                          </a:solidFill>
                          <a:effectLst/>
                          <a:latin typeface="Arial" panose="020B0604020202020204" pitchFamily="34" charset="0"/>
                        </a:rPr>
                        <a:t>44,1%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48,1%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8032">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22,0%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25,8%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48">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19,5%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a:solidFill>
                            <a:schemeClr val="bg1">
                              <a:lumMod val="65000"/>
                            </a:schemeClr>
                          </a:solidFill>
                          <a:effectLst/>
                          <a:latin typeface="Arial" panose="020B0604020202020204" pitchFamily="34" charset="0"/>
                        </a:rPr>
                        <a:t>22,1%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22,3%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6024">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16,4%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16,5%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19,0%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16,1%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16,5%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18,3%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2" name="ZoneTexte 21">
            <a:extLst>
              <a:ext uri="{FF2B5EF4-FFF2-40B4-BE49-F238E27FC236}">
                <a16:creationId xmlns:a16="http://schemas.microsoft.com/office/drawing/2014/main" id="{204155CD-8F63-4387-953A-B2B4ADD51B7C}"/>
              </a:ext>
            </a:extLst>
          </p:cNvPr>
          <p:cNvSpPr txBox="1"/>
          <p:nvPr/>
        </p:nvSpPr>
        <p:spPr>
          <a:xfrm>
            <a:off x="1120332" y="5515693"/>
            <a:ext cx="9144000" cy="738664"/>
          </a:xfrm>
          <a:prstGeom prst="rect">
            <a:avLst/>
          </a:prstGeom>
          <a:noFill/>
        </p:spPr>
        <p:txBody>
          <a:bodyPr wrap="square" rtlCol="0">
            <a:spAutoFit/>
          </a:bodyPr>
          <a:lstStyle/>
          <a:p>
            <a:pPr algn="ctr"/>
            <a:r>
              <a:rPr lang="fr-FR" sz="1400" b="1" dirty="0">
                <a:solidFill>
                  <a:schemeClr val="accent1"/>
                </a:solidFill>
              </a:rPr>
              <a:t>67,9% </a:t>
            </a:r>
            <a:r>
              <a:rPr lang="fr-FR" sz="1400" dirty="0">
                <a:solidFill>
                  <a:schemeClr val="accent1"/>
                </a:solidFill>
              </a:rPr>
              <a:t>de la population Française planifie le réveillon du nouvel an </a:t>
            </a:r>
            <a:r>
              <a:rPr lang="fr-FR" sz="1400" b="1" dirty="0">
                <a:solidFill>
                  <a:schemeClr val="accent1"/>
                </a:solidFill>
              </a:rPr>
              <a:t>au cours du mois de décembre</a:t>
            </a:r>
            <a:r>
              <a:rPr lang="fr-FR" sz="1400" dirty="0">
                <a:solidFill>
                  <a:schemeClr val="accent1"/>
                </a:solidFill>
              </a:rPr>
              <a:t>. </a:t>
            </a:r>
          </a:p>
          <a:p>
            <a:pPr algn="ctr"/>
            <a:r>
              <a:rPr lang="fr-FR" sz="1400" i="1" dirty="0">
                <a:solidFill>
                  <a:schemeClr val="accent1"/>
                </a:solidFill>
              </a:rPr>
              <a:t>Notons que les cadres et professions libérales et plus sont les plus prévoyants (planification en octobre ou avant), tandis que les Français habitants le Sud-Est, et les personnes vivants seules se décident le plus tardivement.</a:t>
            </a:r>
          </a:p>
        </p:txBody>
      </p:sp>
      <p:pic>
        <p:nvPicPr>
          <p:cNvPr id="24" name="Image 23">
            <a:extLst>
              <a:ext uri="{FF2B5EF4-FFF2-40B4-BE49-F238E27FC236}">
                <a16:creationId xmlns:a16="http://schemas.microsoft.com/office/drawing/2014/main" id="{ACD71A70-1C0D-4655-9FC2-4D74EB7BB141}"/>
              </a:ext>
            </a:extLst>
          </p:cNvPr>
          <p:cNvPicPr>
            <a:picLocks noChangeAspect="1"/>
          </p:cNvPicPr>
          <p:nvPr/>
        </p:nvPicPr>
        <p:blipFill>
          <a:blip r:embed="rId3">
            <a:clrChange>
              <a:clrFrom>
                <a:srgbClr val="F1F3F2"/>
              </a:clrFrom>
              <a:clrTo>
                <a:srgbClr val="F1F3F2">
                  <a:alpha val="0"/>
                </a:srgbClr>
              </a:clrTo>
            </a:clrChange>
            <a:duotone>
              <a:schemeClr val="accent2">
                <a:shade val="45000"/>
                <a:satMod val="135000"/>
              </a:schemeClr>
              <a:prstClr val="white"/>
            </a:duotone>
          </a:blip>
          <a:stretch>
            <a:fillRect/>
          </a:stretch>
        </p:blipFill>
        <p:spPr>
          <a:xfrm>
            <a:off x="945245" y="1913517"/>
            <a:ext cx="1160834" cy="1088282"/>
          </a:xfrm>
          <a:prstGeom prst="rect">
            <a:avLst/>
          </a:prstGeom>
        </p:spPr>
      </p:pic>
      <p:sp>
        <p:nvSpPr>
          <p:cNvPr id="25" name="ZoneTexte 24">
            <a:extLst>
              <a:ext uri="{FF2B5EF4-FFF2-40B4-BE49-F238E27FC236}">
                <a16:creationId xmlns:a16="http://schemas.microsoft.com/office/drawing/2014/main" id="{6841DC87-6274-4D1B-B45C-628ECDBC9384}"/>
              </a:ext>
            </a:extLst>
          </p:cNvPr>
          <p:cNvSpPr txBox="1"/>
          <p:nvPr/>
        </p:nvSpPr>
        <p:spPr>
          <a:xfrm>
            <a:off x="570396" y="3126551"/>
            <a:ext cx="1899697" cy="461665"/>
          </a:xfrm>
          <a:prstGeom prst="rect">
            <a:avLst/>
          </a:prstGeom>
          <a:noFill/>
        </p:spPr>
        <p:txBody>
          <a:bodyPr wrap="square" rtlCol="0">
            <a:spAutoFit/>
          </a:bodyPr>
          <a:lstStyle/>
          <a:p>
            <a:pPr algn="ctr"/>
            <a:r>
              <a:rPr lang="fr-FR" sz="1200" b="1" dirty="0">
                <a:solidFill>
                  <a:schemeClr val="bg1"/>
                </a:solidFill>
              </a:rPr>
              <a:t>Planification courant décembre : 67,9%</a:t>
            </a:r>
          </a:p>
        </p:txBody>
      </p:sp>
      <p:sp>
        <p:nvSpPr>
          <p:cNvPr id="26" name="Rectangle 6">
            <a:extLst>
              <a:ext uri="{FF2B5EF4-FFF2-40B4-BE49-F238E27FC236}">
                <a16:creationId xmlns:a16="http://schemas.microsoft.com/office/drawing/2014/main" id="{59DF5982-9AA1-4CD6-9574-F55DE34815EA}"/>
              </a:ext>
            </a:extLst>
          </p:cNvPr>
          <p:cNvSpPr>
            <a:spLocks noChangeArrowheads="1"/>
          </p:cNvSpPr>
          <p:nvPr/>
        </p:nvSpPr>
        <p:spPr bwMode="auto">
          <a:xfrm>
            <a:off x="570396" y="3788861"/>
            <a:ext cx="1899697" cy="101566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100" i="1" dirty="0">
                <a:solidFill>
                  <a:schemeClr val="bg1">
                    <a:lumMod val="65000"/>
                  </a:schemeClr>
                </a:solidFill>
                <a:cs typeface="Arial" pitchFamily="34" charset="0"/>
              </a:rPr>
              <a:t>2019 : 60,8%</a:t>
            </a:r>
          </a:p>
          <a:p>
            <a:pPr lvl="0" algn="ctr"/>
            <a:r>
              <a:rPr lang="fr-FR" sz="1100" i="1" dirty="0">
                <a:solidFill>
                  <a:schemeClr val="bg1">
                    <a:lumMod val="65000"/>
                  </a:schemeClr>
                </a:solidFill>
                <a:cs typeface="Arial" pitchFamily="34" charset="0"/>
              </a:rPr>
              <a:t>2018 : 63,1%</a:t>
            </a:r>
          </a:p>
          <a:p>
            <a:pPr lvl="0" algn="ctr"/>
            <a:r>
              <a:rPr lang="fr-FR" sz="1100" i="1" dirty="0">
                <a:solidFill>
                  <a:schemeClr val="bg1">
                    <a:lumMod val="65000"/>
                  </a:schemeClr>
                </a:solidFill>
                <a:cs typeface="Arial" pitchFamily="34" charset="0"/>
              </a:rPr>
              <a:t>2017 : 65,4%</a:t>
            </a:r>
          </a:p>
          <a:p>
            <a:pPr lvl="0" algn="ctr"/>
            <a:r>
              <a:rPr lang="fr-FR" sz="1100" i="1" dirty="0">
                <a:solidFill>
                  <a:schemeClr val="bg1">
                    <a:lumMod val="65000"/>
                  </a:schemeClr>
                </a:solidFill>
                <a:cs typeface="Arial" pitchFamily="34" charset="0"/>
              </a:rPr>
              <a:t>2016 : 64,3%</a:t>
            </a:r>
          </a:p>
          <a:p>
            <a:pPr lvl="0" algn="ctr"/>
            <a:r>
              <a:rPr lang="fr-FR" sz="1100" i="1" dirty="0">
                <a:solidFill>
                  <a:schemeClr val="bg1">
                    <a:lumMod val="65000"/>
                  </a:schemeClr>
                </a:solidFill>
                <a:cs typeface="Arial" pitchFamily="34" charset="0"/>
              </a:rPr>
              <a:t>2015 : 60,6%</a:t>
            </a:r>
          </a:p>
          <a:p>
            <a:pPr lvl="0" algn="ctr"/>
            <a:r>
              <a:rPr lang="fr-FR" sz="1100" i="1" dirty="0">
                <a:solidFill>
                  <a:schemeClr val="bg1">
                    <a:lumMod val="65000"/>
                  </a:schemeClr>
                </a:solidFill>
                <a:cs typeface="Arial" pitchFamily="34" charset="0"/>
              </a:rPr>
              <a:t>2014 : 66,4%</a:t>
            </a:r>
          </a:p>
        </p:txBody>
      </p:sp>
      <p:sp>
        <p:nvSpPr>
          <p:cNvPr id="28" name="Légende encadrée 1 19">
            <a:extLst>
              <a:ext uri="{FF2B5EF4-FFF2-40B4-BE49-F238E27FC236}">
                <a16:creationId xmlns:a16="http://schemas.microsoft.com/office/drawing/2014/main" id="{9F6406BE-0C4F-4E05-9976-BE1A439C8E4F}"/>
              </a:ext>
            </a:extLst>
          </p:cNvPr>
          <p:cNvSpPr/>
          <p:nvPr/>
        </p:nvSpPr>
        <p:spPr>
          <a:xfrm>
            <a:off x="4422585" y="1453744"/>
            <a:ext cx="2171592" cy="324020"/>
          </a:xfrm>
          <a:prstGeom prst="borderCallout1">
            <a:avLst>
              <a:gd name="adj1" fmla="val 96208"/>
              <a:gd name="adj2" fmla="val 33645"/>
              <a:gd name="adj3" fmla="val 189540"/>
              <a:gd name="adj4" fmla="val 46824"/>
            </a:avLst>
          </a:prstGeom>
          <a:solidFill>
            <a:schemeClr val="bg1">
              <a:lumMod val="95000"/>
            </a:schemeClr>
          </a:solidFill>
          <a:ln w="317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900" dirty="0">
                <a:solidFill>
                  <a:srgbClr val="058A05"/>
                </a:solidFill>
              </a:rPr>
              <a:t>Cadre, profession libérale: 23,6%</a:t>
            </a:r>
          </a:p>
          <a:p>
            <a:r>
              <a:rPr lang="fr-FR" sz="900" dirty="0">
                <a:solidFill>
                  <a:srgbClr val="058A05"/>
                </a:solidFill>
              </a:rPr>
              <a:t>Nord-Est : 21,2%</a:t>
            </a:r>
          </a:p>
        </p:txBody>
      </p:sp>
      <p:sp>
        <p:nvSpPr>
          <p:cNvPr id="29" name="Légende encadrée 1 22">
            <a:extLst>
              <a:ext uri="{FF2B5EF4-FFF2-40B4-BE49-F238E27FC236}">
                <a16:creationId xmlns:a16="http://schemas.microsoft.com/office/drawing/2014/main" id="{6FE68270-B59F-4977-87A3-B97CB4C38285}"/>
              </a:ext>
            </a:extLst>
          </p:cNvPr>
          <p:cNvSpPr/>
          <p:nvPr/>
        </p:nvSpPr>
        <p:spPr>
          <a:xfrm>
            <a:off x="5351886" y="4906103"/>
            <a:ext cx="1872207" cy="427908"/>
          </a:xfrm>
          <a:prstGeom prst="borderCallout1">
            <a:avLst>
              <a:gd name="adj1" fmla="val -1490"/>
              <a:gd name="adj2" fmla="val 49909"/>
              <a:gd name="adj3" fmla="val -54994"/>
              <a:gd name="adj4" fmla="val 37329"/>
            </a:avLst>
          </a:prstGeom>
          <a:solidFill>
            <a:schemeClr val="bg1">
              <a:lumMod val="95000"/>
            </a:schemeClr>
          </a:solidFill>
          <a:ln w="317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900" dirty="0">
                <a:solidFill>
                  <a:srgbClr val="058A05"/>
                </a:solidFill>
              </a:rPr>
              <a:t>35-49 ans : 23,9%</a:t>
            </a:r>
          </a:p>
          <a:p>
            <a:r>
              <a:rPr lang="fr-FR" sz="900" dirty="0">
                <a:solidFill>
                  <a:srgbClr val="058A05"/>
                </a:solidFill>
              </a:rPr>
              <a:t>Sud-Est : 26,3%</a:t>
            </a:r>
          </a:p>
          <a:p>
            <a:r>
              <a:rPr lang="fr-FR" sz="900" dirty="0">
                <a:solidFill>
                  <a:srgbClr val="058A05"/>
                </a:solidFill>
              </a:rPr>
              <a:t>1 pers. au sein du foyer : 29,3%</a:t>
            </a:r>
          </a:p>
        </p:txBody>
      </p:sp>
      <p:sp>
        <p:nvSpPr>
          <p:cNvPr id="32" name="ZoneTexte 31">
            <a:extLst>
              <a:ext uri="{FF2B5EF4-FFF2-40B4-BE49-F238E27FC236}">
                <a16:creationId xmlns:a16="http://schemas.microsoft.com/office/drawing/2014/main" id="{ADF184E7-54C5-4902-9C95-44D3EDD7460D}"/>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33" name="ZoneTexte 32">
            <a:extLst>
              <a:ext uri="{FF2B5EF4-FFF2-40B4-BE49-F238E27FC236}">
                <a16:creationId xmlns:a16="http://schemas.microsoft.com/office/drawing/2014/main" id="{1565035C-A91F-4968-81C1-FA32C361117C}"/>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34" name="ZoneTexte 33">
            <a:extLst>
              <a:ext uri="{FF2B5EF4-FFF2-40B4-BE49-F238E27FC236}">
                <a16:creationId xmlns:a16="http://schemas.microsoft.com/office/drawing/2014/main" id="{19E1EB33-AB61-421E-9577-89BE7E09EDDA}"/>
              </a:ext>
            </a:extLst>
          </p:cNvPr>
          <p:cNvSpPr txBox="1"/>
          <p:nvPr/>
        </p:nvSpPr>
        <p:spPr>
          <a:xfrm>
            <a:off x="6089826" y="4141336"/>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30" name="ZoneTexte 29">
            <a:extLst>
              <a:ext uri="{FF2B5EF4-FFF2-40B4-BE49-F238E27FC236}">
                <a16:creationId xmlns:a16="http://schemas.microsoft.com/office/drawing/2014/main" id="{E8177628-4848-4BD3-92B2-5936DE6320C9}"/>
              </a:ext>
            </a:extLst>
          </p:cNvPr>
          <p:cNvSpPr txBox="1"/>
          <p:nvPr/>
        </p:nvSpPr>
        <p:spPr>
          <a:xfrm>
            <a:off x="5953741" y="3115562"/>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129382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a:extLst>
              <a:ext uri="{FF2B5EF4-FFF2-40B4-BE49-F238E27FC236}">
                <a16:creationId xmlns:a16="http://schemas.microsoft.com/office/drawing/2014/main" id="{1F37E909-E3C3-43F8-887F-A7A6C1D13EB9}"/>
              </a:ext>
            </a:extLst>
          </p:cNvPr>
          <p:cNvGrpSpPr/>
          <p:nvPr/>
        </p:nvGrpSpPr>
        <p:grpSpPr>
          <a:xfrm>
            <a:off x="1876958" y="2825095"/>
            <a:ext cx="1948337" cy="478540"/>
            <a:chOff x="521756" y="3114354"/>
            <a:chExt cx="1948337" cy="478540"/>
          </a:xfrm>
        </p:grpSpPr>
        <p:sp>
          <p:nvSpPr>
            <p:cNvPr id="25" name="Rectangle : coins arrondis 24">
              <a:extLst>
                <a:ext uri="{FF2B5EF4-FFF2-40B4-BE49-F238E27FC236}">
                  <a16:creationId xmlns:a16="http://schemas.microsoft.com/office/drawing/2014/main" id="{C5F40F5E-D96A-4094-BF73-22978835EF9D}"/>
                </a:ext>
              </a:extLst>
            </p:cNvPr>
            <p:cNvSpPr/>
            <p:nvPr/>
          </p:nvSpPr>
          <p:spPr>
            <a:xfrm>
              <a:off x="547624" y="3131229"/>
              <a:ext cx="1922469" cy="46166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C35B0E00-35A1-4926-B09F-BC4721FF5992}"/>
                </a:ext>
              </a:extLst>
            </p:cNvPr>
            <p:cNvSpPr txBox="1"/>
            <p:nvPr/>
          </p:nvSpPr>
          <p:spPr>
            <a:xfrm>
              <a:off x="521756" y="3114354"/>
              <a:ext cx="1899697" cy="461665"/>
            </a:xfrm>
            <a:prstGeom prst="rect">
              <a:avLst/>
            </a:prstGeom>
            <a:noFill/>
          </p:spPr>
          <p:txBody>
            <a:bodyPr wrap="square" rtlCol="0">
              <a:spAutoFit/>
            </a:bodyPr>
            <a:lstStyle/>
            <a:p>
              <a:pPr algn="ctr"/>
              <a:r>
                <a:rPr lang="fr-FR" sz="1200" b="1" dirty="0">
                  <a:solidFill>
                    <a:schemeClr val="bg1"/>
                  </a:solidFill>
                </a:rPr>
                <a:t>A plusieurs </a:t>
              </a:r>
            </a:p>
            <a:p>
              <a:pPr algn="ctr"/>
              <a:r>
                <a:rPr lang="fr-FR" sz="1200" b="1" dirty="0">
                  <a:solidFill>
                    <a:schemeClr val="bg1"/>
                  </a:solidFill>
                </a:rPr>
                <a:t>(hors couple) : 63,5%</a:t>
              </a:r>
            </a:p>
          </p:txBody>
        </p:sp>
      </p:grpSp>
      <p:sp>
        <p:nvSpPr>
          <p:cNvPr id="27" name="Arc 26">
            <a:extLst>
              <a:ext uri="{FF2B5EF4-FFF2-40B4-BE49-F238E27FC236}">
                <a16:creationId xmlns:a16="http://schemas.microsoft.com/office/drawing/2014/main" id="{C5160EBE-5EE9-4485-988C-C580BDB05BA4}"/>
              </a:ext>
            </a:extLst>
          </p:cNvPr>
          <p:cNvSpPr/>
          <p:nvPr/>
        </p:nvSpPr>
        <p:spPr>
          <a:xfrm rot="13500000">
            <a:off x="3774334" y="2349705"/>
            <a:ext cx="1407574" cy="1407574"/>
          </a:xfrm>
          <a:prstGeom prst="arc">
            <a:avLst/>
          </a:prstGeom>
          <a:solidFill>
            <a:srgbClr val="F4F4F5"/>
          </a:solidFill>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E028411D-121D-4D75-A01B-8DBABED71BE9}"/>
              </a:ext>
            </a:extLst>
          </p:cNvPr>
          <p:cNvSpPr/>
          <p:nvPr/>
        </p:nvSpPr>
        <p:spPr>
          <a:xfrm>
            <a:off x="8630415" y="1427136"/>
            <a:ext cx="3040239" cy="3501809"/>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AD53650-4122-4572-81FD-BF09BFE033FF}"/>
              </a:ext>
            </a:extLst>
          </p:cNvPr>
          <p:cNvSpPr>
            <a:spLocks noGrp="1"/>
          </p:cNvSpPr>
          <p:nvPr>
            <p:ph type="title"/>
          </p:nvPr>
        </p:nvSpPr>
        <p:spPr/>
        <p:txBody>
          <a:bodyPr/>
          <a:lstStyle/>
          <a:p>
            <a:r>
              <a:rPr lang="fr-FR" dirty="0"/>
              <a:t>Réveillon du nouvel an : avec qui </a:t>
            </a:r>
            <a:r>
              <a:rPr lang="fr-FR" dirty="0">
                <a:solidFill>
                  <a:schemeClr val="accent1"/>
                </a:solidFill>
              </a:rPr>
              <a:t>?</a:t>
            </a:r>
            <a:br>
              <a:rPr lang="fr-FR" dirty="0"/>
            </a:br>
            <a:endParaRPr lang="fr-FR" dirty="0"/>
          </a:p>
        </p:txBody>
      </p:sp>
      <p:sp>
        <p:nvSpPr>
          <p:cNvPr id="3" name="Espace réservé du texte 2">
            <a:extLst>
              <a:ext uri="{FF2B5EF4-FFF2-40B4-BE49-F238E27FC236}">
                <a16:creationId xmlns:a16="http://schemas.microsoft.com/office/drawing/2014/main" id="{E3B4BDCE-8FBE-4A05-8E28-C8D746477118}"/>
              </a:ext>
            </a:extLst>
          </p:cNvPr>
          <p:cNvSpPr>
            <a:spLocks noGrp="1"/>
          </p:cNvSpPr>
          <p:nvPr>
            <p:ph type="body" sz="quarter" idx="10"/>
          </p:nvPr>
        </p:nvSpPr>
        <p:spPr/>
        <p:txBody>
          <a:bodyPr/>
          <a:lstStyle/>
          <a:p>
            <a:r>
              <a:rPr lang="fr-FR" dirty="0"/>
              <a:t>Q1. Avec qui pensez-vous passer la soirée du réveillon du nouvel an, le 31 décembre 2021 au soir ? Plusieurs réponses possibles sauf  « seul » et « vous n’allez rien faire de spécial »</a:t>
            </a:r>
          </a:p>
          <a:p>
            <a:pPr lvl="1"/>
            <a:r>
              <a:rPr lang="fr-FR" b="0" dirty="0"/>
              <a:t>Base : Français de 18 ans et plus : 1030 personnes</a:t>
            </a:r>
            <a:endParaRPr lang="fr-FR" dirty="0"/>
          </a:p>
        </p:txBody>
      </p:sp>
      <p:graphicFrame>
        <p:nvGraphicFramePr>
          <p:cNvPr id="5" name="Graphique 4">
            <a:extLst>
              <a:ext uri="{FF2B5EF4-FFF2-40B4-BE49-F238E27FC236}">
                <a16:creationId xmlns:a16="http://schemas.microsoft.com/office/drawing/2014/main" id="{1E45242D-8BDA-4326-ABA1-0890ADB0A487}"/>
              </a:ext>
            </a:extLst>
          </p:cNvPr>
          <p:cNvGraphicFramePr/>
          <p:nvPr>
            <p:extLst>
              <p:ext uri="{D42A27DB-BD31-4B8C-83A1-F6EECF244321}">
                <p14:modId xmlns:p14="http://schemas.microsoft.com/office/powerpoint/2010/main" val="4074172133"/>
              </p:ext>
            </p:extLst>
          </p:nvPr>
        </p:nvGraphicFramePr>
        <p:xfrm>
          <a:off x="6230962" y="2040111"/>
          <a:ext cx="2545428" cy="299989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6">
            <a:extLst>
              <a:ext uri="{FF2B5EF4-FFF2-40B4-BE49-F238E27FC236}">
                <a16:creationId xmlns:a16="http://schemas.microsoft.com/office/drawing/2014/main" id="{F5BDFC2A-3EC2-4582-8B23-012DCDBFBF38}"/>
              </a:ext>
            </a:extLst>
          </p:cNvPr>
          <p:cNvSpPr>
            <a:spLocks noChangeArrowheads="1"/>
          </p:cNvSpPr>
          <p:nvPr/>
        </p:nvSpPr>
        <p:spPr bwMode="auto">
          <a:xfrm>
            <a:off x="5526401" y="2239725"/>
            <a:ext cx="767838"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A plusieurs</a:t>
            </a:r>
          </a:p>
        </p:txBody>
      </p:sp>
      <p:sp>
        <p:nvSpPr>
          <p:cNvPr id="7" name="Rectangle 7">
            <a:extLst>
              <a:ext uri="{FF2B5EF4-FFF2-40B4-BE49-F238E27FC236}">
                <a16:creationId xmlns:a16="http://schemas.microsoft.com/office/drawing/2014/main" id="{13468C81-D044-4658-91A0-6EAA2B73D4D5}"/>
              </a:ext>
            </a:extLst>
          </p:cNvPr>
          <p:cNvSpPr>
            <a:spLocks noChangeArrowheads="1"/>
          </p:cNvSpPr>
          <p:nvPr/>
        </p:nvSpPr>
        <p:spPr bwMode="auto">
          <a:xfrm>
            <a:off x="5377320" y="2581688"/>
            <a:ext cx="916919"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a:r>
              <a:rPr lang="fr-FR" sz="1100" i="1" dirty="0">
                <a:solidFill>
                  <a:srgbClr val="595959"/>
                </a:solidFill>
                <a:cs typeface="Arial" pitchFamily="34" charset="0"/>
              </a:rPr>
              <a:t>Avec des amis</a:t>
            </a:r>
          </a:p>
        </p:txBody>
      </p:sp>
      <p:sp>
        <p:nvSpPr>
          <p:cNvPr id="8" name="Rectangle 8">
            <a:extLst>
              <a:ext uri="{FF2B5EF4-FFF2-40B4-BE49-F238E27FC236}">
                <a16:creationId xmlns:a16="http://schemas.microsoft.com/office/drawing/2014/main" id="{804EB081-5EE7-4B8E-9B89-5CC86A336E64}"/>
              </a:ext>
            </a:extLst>
          </p:cNvPr>
          <p:cNvSpPr>
            <a:spLocks noChangeArrowheads="1"/>
          </p:cNvSpPr>
          <p:nvPr/>
        </p:nvSpPr>
        <p:spPr bwMode="auto">
          <a:xfrm>
            <a:off x="4094918" y="2923651"/>
            <a:ext cx="2199321"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a:r>
              <a:rPr lang="fr-FR" sz="1100" i="1" dirty="0">
                <a:solidFill>
                  <a:srgbClr val="595959"/>
                </a:solidFill>
                <a:cs typeface="Arial" pitchFamily="34" charset="0"/>
              </a:rPr>
              <a:t>Avec des membres de votre famille</a:t>
            </a:r>
          </a:p>
        </p:txBody>
      </p:sp>
      <p:sp>
        <p:nvSpPr>
          <p:cNvPr id="9" name="Rectangle 9">
            <a:extLst>
              <a:ext uri="{FF2B5EF4-FFF2-40B4-BE49-F238E27FC236}">
                <a16:creationId xmlns:a16="http://schemas.microsoft.com/office/drawing/2014/main" id="{185D1EEB-A997-4341-A80D-F867CA1E7736}"/>
              </a:ext>
            </a:extLst>
          </p:cNvPr>
          <p:cNvSpPr>
            <a:spLocks noChangeArrowheads="1"/>
          </p:cNvSpPr>
          <p:nvPr/>
        </p:nvSpPr>
        <p:spPr bwMode="auto">
          <a:xfrm>
            <a:off x="4747341" y="3265614"/>
            <a:ext cx="1546898"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a:r>
              <a:rPr lang="fr-FR" sz="1100" i="1" dirty="0">
                <a:solidFill>
                  <a:srgbClr val="595959"/>
                </a:solidFill>
                <a:cs typeface="Arial" pitchFamily="34" charset="0"/>
              </a:rPr>
              <a:t>Avec d'autres personnes</a:t>
            </a:r>
          </a:p>
        </p:txBody>
      </p:sp>
      <p:sp>
        <p:nvSpPr>
          <p:cNvPr id="10" name="Rectangle 10">
            <a:extLst>
              <a:ext uri="{FF2B5EF4-FFF2-40B4-BE49-F238E27FC236}">
                <a16:creationId xmlns:a16="http://schemas.microsoft.com/office/drawing/2014/main" id="{9AEA220C-9850-4EB1-9FB2-A012726514D6}"/>
              </a:ext>
            </a:extLst>
          </p:cNvPr>
          <p:cNvSpPr>
            <a:spLocks noChangeArrowheads="1"/>
          </p:cNvSpPr>
          <p:nvPr/>
        </p:nvSpPr>
        <p:spPr bwMode="auto">
          <a:xfrm>
            <a:off x="5665862" y="3607577"/>
            <a:ext cx="628377"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a:r>
              <a:rPr lang="fr-FR" sz="1100" i="1" dirty="0">
                <a:solidFill>
                  <a:srgbClr val="595959"/>
                </a:solidFill>
                <a:cs typeface="Arial" pitchFamily="34" charset="0"/>
              </a:rPr>
              <a:t>En couple</a:t>
            </a:r>
          </a:p>
        </p:txBody>
      </p:sp>
      <p:sp>
        <p:nvSpPr>
          <p:cNvPr id="11" name="Rectangle 11">
            <a:extLst>
              <a:ext uri="{FF2B5EF4-FFF2-40B4-BE49-F238E27FC236}">
                <a16:creationId xmlns:a16="http://schemas.microsoft.com/office/drawing/2014/main" id="{0C368EED-880B-458D-83A7-CAA50B73424C}"/>
              </a:ext>
            </a:extLst>
          </p:cNvPr>
          <p:cNvSpPr>
            <a:spLocks noChangeArrowheads="1"/>
          </p:cNvSpPr>
          <p:nvPr/>
        </p:nvSpPr>
        <p:spPr bwMode="auto">
          <a:xfrm>
            <a:off x="5996080" y="3949540"/>
            <a:ext cx="298159"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Seul</a:t>
            </a:r>
          </a:p>
        </p:txBody>
      </p:sp>
      <p:sp>
        <p:nvSpPr>
          <p:cNvPr id="12" name="Rectangle 12">
            <a:extLst>
              <a:ext uri="{FF2B5EF4-FFF2-40B4-BE49-F238E27FC236}">
                <a16:creationId xmlns:a16="http://schemas.microsoft.com/office/drawing/2014/main" id="{0C50E6E6-1E4E-4D5A-9176-670D311B4538}"/>
              </a:ext>
            </a:extLst>
          </p:cNvPr>
          <p:cNvSpPr>
            <a:spLocks noChangeArrowheads="1"/>
          </p:cNvSpPr>
          <p:nvPr/>
        </p:nvSpPr>
        <p:spPr bwMode="auto">
          <a:xfrm>
            <a:off x="3336698" y="4266633"/>
            <a:ext cx="2957541" cy="33855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Vous n'allez rien faire de spécial, vous ne</a:t>
            </a:r>
          </a:p>
          <a:p>
            <a:pPr lvl="0" algn="r"/>
            <a:r>
              <a:rPr lang="fr-FR" sz="1100" b="1" dirty="0">
                <a:solidFill>
                  <a:srgbClr val="595959"/>
                </a:solidFill>
                <a:cs typeface="Arial" pitchFamily="34" charset="0"/>
              </a:rPr>
              <a:t>souhaitez pas fêter le réveillon du nouvel an</a:t>
            </a:r>
          </a:p>
        </p:txBody>
      </p:sp>
      <p:graphicFrame>
        <p:nvGraphicFramePr>
          <p:cNvPr id="13" name="Tableau 12">
            <a:extLst>
              <a:ext uri="{FF2B5EF4-FFF2-40B4-BE49-F238E27FC236}">
                <a16:creationId xmlns:a16="http://schemas.microsoft.com/office/drawing/2014/main" id="{9AA7E7DC-79D3-413E-8151-5A84360190E4}"/>
              </a:ext>
            </a:extLst>
          </p:cNvPr>
          <p:cNvGraphicFramePr>
            <a:graphicFrameLocks noGrp="1"/>
          </p:cNvGraphicFramePr>
          <p:nvPr>
            <p:extLst>
              <p:ext uri="{D42A27DB-BD31-4B8C-83A1-F6EECF244321}">
                <p14:modId xmlns:p14="http://schemas.microsoft.com/office/powerpoint/2010/main" val="2568335597"/>
              </p:ext>
            </p:extLst>
          </p:nvPr>
        </p:nvGraphicFramePr>
        <p:xfrm>
          <a:off x="8754130" y="1582187"/>
          <a:ext cx="2792808" cy="3021481"/>
        </p:xfrm>
        <a:graphic>
          <a:graphicData uri="http://schemas.openxmlformats.org/drawingml/2006/table">
            <a:tbl>
              <a:tblPr>
                <a:tableStyleId>{5C22544A-7EE6-4342-B048-85BDC9FD1C3A}</a:tableStyleId>
              </a:tblPr>
              <a:tblGrid>
                <a:gridCol w="465468">
                  <a:extLst>
                    <a:ext uri="{9D8B030D-6E8A-4147-A177-3AD203B41FA5}">
                      <a16:colId xmlns:a16="http://schemas.microsoft.com/office/drawing/2014/main" val="549506970"/>
                    </a:ext>
                  </a:extLst>
                </a:gridCol>
                <a:gridCol w="465468">
                  <a:extLst>
                    <a:ext uri="{9D8B030D-6E8A-4147-A177-3AD203B41FA5}">
                      <a16:colId xmlns:a16="http://schemas.microsoft.com/office/drawing/2014/main" val="2645689121"/>
                    </a:ext>
                  </a:extLst>
                </a:gridCol>
                <a:gridCol w="465468">
                  <a:extLst>
                    <a:ext uri="{9D8B030D-6E8A-4147-A177-3AD203B41FA5}">
                      <a16:colId xmlns:a16="http://schemas.microsoft.com/office/drawing/2014/main" val="2219801198"/>
                    </a:ext>
                  </a:extLst>
                </a:gridCol>
                <a:gridCol w="465468">
                  <a:extLst>
                    <a:ext uri="{9D8B030D-6E8A-4147-A177-3AD203B41FA5}">
                      <a16:colId xmlns:a16="http://schemas.microsoft.com/office/drawing/2014/main" val="20000"/>
                    </a:ext>
                  </a:extLst>
                </a:gridCol>
                <a:gridCol w="465468">
                  <a:extLst>
                    <a:ext uri="{9D8B030D-6E8A-4147-A177-3AD203B41FA5}">
                      <a16:colId xmlns:a16="http://schemas.microsoft.com/office/drawing/2014/main" val="20001"/>
                    </a:ext>
                  </a:extLst>
                </a:gridCol>
                <a:gridCol w="465468">
                  <a:extLst>
                    <a:ext uri="{9D8B030D-6E8A-4147-A177-3AD203B41FA5}">
                      <a16:colId xmlns:a16="http://schemas.microsoft.com/office/drawing/2014/main" val="20002"/>
                    </a:ext>
                  </a:extLst>
                </a:gridCol>
              </a:tblGrid>
              <a:tr h="334743">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0">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noFill/>
                  </a:tcPr>
                </a:tc>
                <a:extLst>
                  <a:ext uri="{0D108BD9-81ED-4DB2-BD59-A6C34878D82A}">
                    <a16:rowId xmlns:a16="http://schemas.microsoft.com/office/drawing/2014/main" val="10001"/>
                  </a:ext>
                </a:extLst>
              </a:tr>
              <a:tr h="502665">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85,9%</a:t>
                      </a:r>
                    </a:p>
                  </a:txBody>
                  <a:tcPr marL="9525" marR="9525" marT="9525" marB="0" anchor="c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87,5%</a:t>
                      </a:r>
                    </a:p>
                  </a:txBody>
                  <a:tcPr marL="9525" marR="9525" marT="9525" marB="0" anchor="c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85,3%</a:t>
                      </a:r>
                    </a:p>
                  </a:txBody>
                  <a:tcPr marL="9525" marR="9525" marT="9525" marB="0" anchor="c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88,1%</a:t>
                      </a:r>
                    </a:p>
                  </a:txBody>
                  <a:tcPr marL="9525" marR="9525" marT="9525" marB="0" anchor="c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89,8%</a:t>
                      </a:r>
                    </a:p>
                  </a:txBody>
                  <a:tcPr marL="9525" marR="9525" marT="9525" marB="0" anchor="c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89,6%</a:t>
                      </a:r>
                    </a:p>
                  </a:txBody>
                  <a:tcPr marL="9525" marR="9525" marT="9525" marB="0" anchor="ctr">
                    <a:noFill/>
                  </a:tcPr>
                </a:tc>
                <a:extLst>
                  <a:ext uri="{0D108BD9-81ED-4DB2-BD59-A6C34878D82A}">
                    <a16:rowId xmlns:a16="http://schemas.microsoft.com/office/drawing/2014/main" val="10002"/>
                  </a:ext>
                </a:extLst>
              </a:tr>
              <a:tr h="149940">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38,8%</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41,2%</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38,0%</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39,2%</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37,1%</a:t>
                      </a:r>
                    </a:p>
                  </a:txBody>
                  <a:tcPr marL="9525" marR="9525" marT="9525" marB="0" anchor="ctr">
                    <a:noFill/>
                  </a:tcPr>
                </a:tc>
                <a:tc>
                  <a:txBody>
                    <a:bodyPr/>
                    <a:lstStyle/>
                    <a:p>
                      <a:pPr algn="ctr" fontAlgn="ctr"/>
                      <a:r>
                        <a:rPr lang="fr-FR" sz="1100" b="0" i="1" u="none" strike="noStrike">
                          <a:solidFill>
                            <a:schemeClr val="bg1">
                              <a:lumMod val="65000"/>
                            </a:schemeClr>
                          </a:solidFill>
                          <a:effectLst/>
                          <a:latin typeface="Arial" panose="020B0604020202020204" pitchFamily="34" charset="0"/>
                        </a:rPr>
                        <a:t>40,7%</a:t>
                      </a:r>
                    </a:p>
                  </a:txBody>
                  <a:tcPr marL="9525" marR="9525" marT="9525" marB="0" anchor="ctr">
                    <a:noFill/>
                  </a:tcPr>
                </a:tc>
                <a:extLst>
                  <a:ext uri="{0D108BD9-81ED-4DB2-BD59-A6C34878D82A}">
                    <a16:rowId xmlns:a16="http://schemas.microsoft.com/office/drawing/2014/main" val="10003"/>
                  </a:ext>
                </a:extLst>
              </a:tr>
              <a:tr h="502665">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42,3%</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37,7%</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40,2%</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41,6%</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42,2%</a:t>
                      </a:r>
                    </a:p>
                  </a:txBody>
                  <a:tcPr marL="9525" marR="9525" marT="9525" marB="0" anchor="c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38,2%</a:t>
                      </a:r>
                    </a:p>
                  </a:txBody>
                  <a:tcPr marL="9525" marR="9525" marT="9525" marB="0" anchor="ctr">
                    <a:noFill/>
                  </a:tcPr>
                </a:tc>
                <a:extLst>
                  <a:ext uri="{0D108BD9-81ED-4DB2-BD59-A6C34878D82A}">
                    <a16:rowId xmlns:a16="http://schemas.microsoft.com/office/drawing/2014/main" val="10004"/>
                  </a:ext>
                </a:extLst>
              </a:tr>
              <a:tr h="190190">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2,6%</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3,8%</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3,3%</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2,9%</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3,9%</a:t>
                      </a:r>
                    </a:p>
                  </a:txBody>
                  <a:tcPr marL="9525" marR="9525" marT="9525" marB="0" anchor="ctr">
                    <a:noFill/>
                  </a:tcPr>
                </a:tc>
                <a:tc>
                  <a:txBody>
                    <a:bodyPr/>
                    <a:lstStyle/>
                    <a:p>
                      <a:pPr algn="ctr" fontAlgn="ctr"/>
                      <a:r>
                        <a:rPr lang="fr-FR" sz="1100" b="0" i="1" u="none" strike="noStrike">
                          <a:solidFill>
                            <a:schemeClr val="bg1">
                              <a:lumMod val="65000"/>
                            </a:schemeClr>
                          </a:solidFill>
                          <a:effectLst/>
                          <a:latin typeface="Arial" panose="020B0604020202020204" pitchFamily="34" charset="0"/>
                        </a:rPr>
                        <a:t>2,6%</a:t>
                      </a:r>
                    </a:p>
                  </a:txBody>
                  <a:tcPr marL="9525" marR="9525" marT="9525" marB="0" anchor="ctr">
                    <a:noFill/>
                  </a:tcPr>
                </a:tc>
                <a:extLst>
                  <a:ext uri="{0D108BD9-81ED-4DB2-BD59-A6C34878D82A}">
                    <a16:rowId xmlns:a16="http://schemas.microsoft.com/office/drawing/2014/main" val="10005"/>
                  </a:ext>
                </a:extLst>
              </a:tr>
              <a:tr h="432048">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24,9%</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24,1%</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21,0%</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21,6%</a:t>
                      </a:r>
                    </a:p>
                  </a:txBody>
                  <a:tcPr marL="9525" marR="9525" marT="9525" marB="0" anchor="c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25,4%</a:t>
                      </a:r>
                    </a:p>
                  </a:txBody>
                  <a:tcPr marL="9525" marR="9525" marT="9525" marB="0" anchor="ctr">
                    <a:noFill/>
                  </a:tcPr>
                </a:tc>
                <a:tc>
                  <a:txBody>
                    <a:bodyPr/>
                    <a:lstStyle/>
                    <a:p>
                      <a:pPr algn="ctr" fontAlgn="ctr"/>
                      <a:r>
                        <a:rPr lang="fr-FR" sz="1100" b="0" i="1" u="none" strike="noStrike">
                          <a:solidFill>
                            <a:schemeClr val="bg1">
                              <a:lumMod val="65000"/>
                            </a:schemeClr>
                          </a:solidFill>
                          <a:effectLst/>
                          <a:latin typeface="Arial" panose="020B0604020202020204" pitchFamily="34" charset="0"/>
                        </a:rPr>
                        <a:t>22,1%</a:t>
                      </a:r>
                    </a:p>
                  </a:txBody>
                  <a:tcPr marL="9525" marR="9525" marT="9525" marB="0" anchor="ctr">
                    <a:noFill/>
                  </a:tcPr>
                </a:tc>
                <a:extLst>
                  <a:ext uri="{0D108BD9-81ED-4DB2-BD59-A6C34878D82A}">
                    <a16:rowId xmlns:a16="http://schemas.microsoft.com/office/drawing/2014/main" val="10006"/>
                  </a:ext>
                </a:extLst>
              </a:tr>
              <a:tr h="288032">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6,4%</a:t>
                      </a:r>
                    </a:p>
                  </a:txBody>
                  <a:tcPr marL="9525" marR="9525" marT="9525" marB="0" anchor="c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5,5%</a:t>
                      </a:r>
                    </a:p>
                  </a:txBody>
                  <a:tcPr marL="9525" marR="9525" marT="9525" marB="0" anchor="c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6,4%</a:t>
                      </a:r>
                    </a:p>
                  </a:txBody>
                  <a:tcPr marL="9525" marR="9525" marT="9525" marB="0" anchor="c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4,3%</a:t>
                      </a:r>
                    </a:p>
                  </a:txBody>
                  <a:tcPr marL="9525" marR="9525" marT="9525" marB="0" anchor="c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3,1%</a:t>
                      </a:r>
                    </a:p>
                  </a:txBody>
                  <a:tcPr marL="9525" marR="9525" marT="9525" marB="0" anchor="ctr">
                    <a:noFill/>
                  </a:tcPr>
                </a:tc>
                <a:tc>
                  <a:txBody>
                    <a:bodyPr/>
                    <a:lstStyle/>
                    <a:p>
                      <a:pPr algn="ctr" fontAlgn="ctr"/>
                      <a:r>
                        <a:rPr lang="fr-FR" sz="1100" b="1" i="1" u="none" strike="noStrike">
                          <a:solidFill>
                            <a:schemeClr val="bg1">
                              <a:lumMod val="65000"/>
                            </a:schemeClr>
                          </a:solidFill>
                          <a:effectLst/>
                          <a:latin typeface="Arial" panose="020B0604020202020204" pitchFamily="34" charset="0"/>
                        </a:rPr>
                        <a:t>4,4%</a:t>
                      </a:r>
                    </a:p>
                  </a:txBody>
                  <a:tcPr marL="9525" marR="9525" marT="9525" marB="0" anchor="ctr">
                    <a:noFill/>
                  </a:tcPr>
                </a:tc>
                <a:extLst>
                  <a:ext uri="{0D108BD9-81ED-4DB2-BD59-A6C34878D82A}">
                    <a16:rowId xmlns:a16="http://schemas.microsoft.com/office/drawing/2014/main" val="10007"/>
                  </a:ext>
                </a:extLst>
              </a:tr>
              <a:tr h="432048">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7,7%</a:t>
                      </a:r>
                    </a:p>
                  </a:txBody>
                  <a:tcPr marL="9525" marR="9525" marT="9525" marB="0" anchor="c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7,0%</a:t>
                      </a:r>
                    </a:p>
                  </a:txBody>
                  <a:tcPr marL="9525" marR="9525" marT="9525" marB="0" anchor="c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8,4%</a:t>
                      </a:r>
                    </a:p>
                  </a:txBody>
                  <a:tcPr marL="9525" marR="9525" marT="9525" marB="0" anchor="c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7,6%</a:t>
                      </a:r>
                    </a:p>
                  </a:txBody>
                  <a:tcPr marL="9525" marR="9525" marT="9525" marB="0" anchor="c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7,1%</a:t>
                      </a:r>
                    </a:p>
                  </a:txBody>
                  <a:tcPr marL="9525" marR="9525" marT="9525" marB="0" anchor="c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6,0%</a:t>
                      </a:r>
                    </a:p>
                  </a:txBody>
                  <a:tcPr marL="9525" marR="9525" marT="9525" marB="0" anchor="ctr">
                    <a:noFill/>
                  </a:tcPr>
                </a:tc>
                <a:extLst>
                  <a:ext uri="{0D108BD9-81ED-4DB2-BD59-A6C34878D82A}">
                    <a16:rowId xmlns:a16="http://schemas.microsoft.com/office/drawing/2014/main" val="10008"/>
                  </a:ext>
                </a:extLst>
              </a:tr>
            </a:tbl>
          </a:graphicData>
        </a:graphic>
      </p:graphicFrame>
      <p:cxnSp>
        <p:nvCxnSpPr>
          <p:cNvPr id="15" name="Connecteur droit 14">
            <a:extLst>
              <a:ext uri="{FF2B5EF4-FFF2-40B4-BE49-F238E27FC236}">
                <a16:creationId xmlns:a16="http://schemas.microsoft.com/office/drawing/2014/main" id="{38BD2375-93EA-4420-9447-CE05505328E2}"/>
              </a:ext>
            </a:extLst>
          </p:cNvPr>
          <p:cNvCxnSpPr>
            <a:cxnSpLocks/>
          </p:cNvCxnSpPr>
          <p:nvPr/>
        </p:nvCxnSpPr>
        <p:spPr>
          <a:xfrm>
            <a:off x="3534975" y="4198268"/>
            <a:ext cx="453113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AC352464-7625-445E-9632-3FDDFD4F4385}"/>
              </a:ext>
            </a:extLst>
          </p:cNvPr>
          <p:cNvCxnSpPr>
            <a:cxnSpLocks/>
          </p:cNvCxnSpPr>
          <p:nvPr/>
        </p:nvCxnSpPr>
        <p:spPr>
          <a:xfrm>
            <a:off x="8816411" y="4198268"/>
            <a:ext cx="2720799"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9A6B301E-D432-4065-8EF6-FA7B4822D635}"/>
              </a:ext>
            </a:extLst>
          </p:cNvPr>
          <p:cNvSpPr txBox="1"/>
          <p:nvPr/>
        </p:nvSpPr>
        <p:spPr>
          <a:xfrm>
            <a:off x="1164096" y="5538310"/>
            <a:ext cx="9492447" cy="954107"/>
          </a:xfrm>
          <a:prstGeom prst="rect">
            <a:avLst/>
          </a:prstGeom>
          <a:noFill/>
        </p:spPr>
        <p:txBody>
          <a:bodyPr wrap="square" rtlCol="0">
            <a:spAutoFit/>
          </a:bodyPr>
          <a:lstStyle/>
          <a:p>
            <a:pPr algn="ctr"/>
            <a:r>
              <a:rPr lang="fr-FR" sz="1400" b="1" dirty="0">
                <a:solidFill>
                  <a:schemeClr val="accent4"/>
                </a:solidFill>
              </a:rPr>
              <a:t>63,5% des Français envisagent de passer le réveillon du nouvel an à plusieurs, une proportion en diminution qui peut s’expliquer par le contexte actuel. </a:t>
            </a:r>
          </a:p>
          <a:p>
            <a:pPr algn="ctr"/>
            <a:r>
              <a:rPr lang="fr-FR" sz="1400" b="1" dirty="0">
                <a:solidFill>
                  <a:schemeClr val="accent4"/>
                </a:solidFill>
              </a:rPr>
              <a:t>26,7% </a:t>
            </a:r>
            <a:r>
              <a:rPr lang="fr-FR" sz="1400" dirty="0">
                <a:solidFill>
                  <a:schemeClr val="accent4"/>
                </a:solidFill>
              </a:rPr>
              <a:t>prévoient de passer la soirée </a:t>
            </a:r>
            <a:r>
              <a:rPr lang="fr-FR" sz="1400" b="1" dirty="0">
                <a:solidFill>
                  <a:schemeClr val="accent4"/>
                </a:solidFill>
              </a:rPr>
              <a:t>en couple </a:t>
            </a:r>
            <a:r>
              <a:rPr lang="fr-FR" sz="1400" dirty="0">
                <a:solidFill>
                  <a:schemeClr val="accent4"/>
                </a:solidFill>
              </a:rPr>
              <a:t>et</a:t>
            </a:r>
            <a:r>
              <a:rPr lang="fr-FR" sz="1400" b="1" dirty="0">
                <a:solidFill>
                  <a:schemeClr val="accent4"/>
                </a:solidFill>
              </a:rPr>
              <a:t> 8,6% resteront seuls</a:t>
            </a:r>
            <a:r>
              <a:rPr lang="fr-FR" sz="1400" dirty="0">
                <a:solidFill>
                  <a:schemeClr val="accent4"/>
                </a:solidFill>
              </a:rPr>
              <a:t>. </a:t>
            </a:r>
            <a:r>
              <a:rPr lang="fr-FR" sz="1400" b="1" dirty="0">
                <a:solidFill>
                  <a:schemeClr val="accent4"/>
                </a:solidFill>
              </a:rPr>
              <a:t>10,7% </a:t>
            </a:r>
            <a:r>
              <a:rPr lang="fr-FR" sz="1400" dirty="0">
                <a:solidFill>
                  <a:schemeClr val="accent4"/>
                </a:solidFill>
              </a:rPr>
              <a:t>n’ont </a:t>
            </a:r>
            <a:r>
              <a:rPr lang="fr-FR" sz="1400" b="1" dirty="0">
                <a:solidFill>
                  <a:schemeClr val="accent4"/>
                </a:solidFill>
              </a:rPr>
              <a:t>rien prévu </a:t>
            </a:r>
            <a:r>
              <a:rPr lang="fr-FR" sz="1400" dirty="0">
                <a:solidFill>
                  <a:schemeClr val="accent4"/>
                </a:solidFill>
              </a:rPr>
              <a:t>pour cette soirée.</a:t>
            </a:r>
          </a:p>
          <a:p>
            <a:pPr algn="ctr"/>
            <a:r>
              <a:rPr lang="fr-FR" sz="1400" b="1" i="1" dirty="0">
                <a:solidFill>
                  <a:schemeClr val="accent4"/>
                </a:solidFill>
              </a:rPr>
              <a:t>Cette année, le réveillon sera nettement moins autour de la sphère amicale : 27% contre 38,8% en 2019.</a:t>
            </a:r>
          </a:p>
        </p:txBody>
      </p:sp>
      <p:grpSp>
        <p:nvGrpSpPr>
          <p:cNvPr id="19" name="Groupe 18">
            <a:extLst>
              <a:ext uri="{FF2B5EF4-FFF2-40B4-BE49-F238E27FC236}">
                <a16:creationId xmlns:a16="http://schemas.microsoft.com/office/drawing/2014/main" id="{596BB93E-B1A5-47A5-BF7F-A1FA0E98EB18}"/>
              </a:ext>
            </a:extLst>
          </p:cNvPr>
          <p:cNvGrpSpPr/>
          <p:nvPr/>
        </p:nvGrpSpPr>
        <p:grpSpPr>
          <a:xfrm>
            <a:off x="637522" y="2581688"/>
            <a:ext cx="959744" cy="906542"/>
            <a:chOff x="451616" y="1901154"/>
            <a:chExt cx="959744" cy="906542"/>
          </a:xfrm>
        </p:grpSpPr>
        <p:sp>
          <p:nvSpPr>
            <p:cNvPr id="20" name="Ellipse 19">
              <a:extLst>
                <a:ext uri="{FF2B5EF4-FFF2-40B4-BE49-F238E27FC236}">
                  <a16:creationId xmlns:a16="http://schemas.microsoft.com/office/drawing/2014/main" id="{33B492A9-D514-407C-9E31-E83BB0A12E7D}"/>
                </a:ext>
              </a:extLst>
            </p:cNvPr>
            <p:cNvSpPr/>
            <p:nvPr/>
          </p:nvSpPr>
          <p:spPr>
            <a:xfrm rot="21059281">
              <a:off x="485716" y="1901154"/>
              <a:ext cx="906542" cy="906542"/>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a:solidFill>
                  <a:srgbClr val="FF4438"/>
                </a:solidFill>
              </a:endParaRPr>
            </a:p>
          </p:txBody>
        </p:sp>
        <p:sp>
          <p:nvSpPr>
            <p:cNvPr id="21" name="Rectangle 20">
              <a:extLst>
                <a:ext uri="{FF2B5EF4-FFF2-40B4-BE49-F238E27FC236}">
                  <a16:creationId xmlns:a16="http://schemas.microsoft.com/office/drawing/2014/main" id="{D4D5E652-8113-4600-AF96-2A53686EF2E1}"/>
                </a:ext>
              </a:extLst>
            </p:cNvPr>
            <p:cNvSpPr/>
            <p:nvPr/>
          </p:nvSpPr>
          <p:spPr>
            <a:xfrm rot="21059281">
              <a:off x="451616" y="2078433"/>
              <a:ext cx="959744" cy="553998"/>
            </a:xfrm>
            <a:prstGeom prst="rect">
              <a:avLst/>
            </a:prstGeom>
          </p:spPr>
          <p:txBody>
            <a:bodyPr wrap="square">
              <a:spAutoFit/>
            </a:bodyPr>
            <a:lstStyle/>
            <a:p>
              <a:pPr algn="ctr"/>
              <a:r>
                <a:rPr lang="fr-FR" sz="1000" b="1" dirty="0">
                  <a:solidFill>
                    <a:schemeClr val="bg2"/>
                  </a:solidFill>
                </a:rPr>
                <a:t>Moyenne</a:t>
              </a:r>
            </a:p>
            <a:p>
              <a:pPr algn="ctr"/>
              <a:r>
                <a:rPr lang="fr-FR" sz="1000" b="1" dirty="0">
                  <a:solidFill>
                    <a:schemeClr val="bg2"/>
                  </a:solidFill>
                </a:rPr>
                <a:t>8,8</a:t>
              </a:r>
            </a:p>
            <a:p>
              <a:pPr algn="ctr"/>
              <a:r>
                <a:rPr lang="fr-FR" sz="1000" b="1" dirty="0">
                  <a:solidFill>
                    <a:schemeClr val="bg2"/>
                  </a:solidFill>
                </a:rPr>
                <a:t>personnes</a:t>
              </a:r>
            </a:p>
          </p:txBody>
        </p:sp>
      </p:grpSp>
      <p:sp>
        <p:nvSpPr>
          <p:cNvPr id="22" name="Rectangle 6">
            <a:extLst>
              <a:ext uri="{FF2B5EF4-FFF2-40B4-BE49-F238E27FC236}">
                <a16:creationId xmlns:a16="http://schemas.microsoft.com/office/drawing/2014/main" id="{630C6EC7-EBDA-491C-97A2-8D27A0F5F2A1}"/>
              </a:ext>
            </a:extLst>
          </p:cNvPr>
          <p:cNvSpPr>
            <a:spLocks noChangeArrowheads="1"/>
          </p:cNvSpPr>
          <p:nvPr/>
        </p:nvSpPr>
        <p:spPr bwMode="auto">
          <a:xfrm>
            <a:off x="679163" y="3587706"/>
            <a:ext cx="863671" cy="101566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a:r>
              <a:rPr lang="fr-FR" sz="1100" i="1" dirty="0">
                <a:solidFill>
                  <a:schemeClr val="bg1">
                    <a:lumMod val="65000"/>
                  </a:schemeClr>
                </a:solidFill>
                <a:cs typeface="Arial" pitchFamily="34" charset="0"/>
              </a:rPr>
              <a:t>2019 : 10,5</a:t>
            </a:r>
          </a:p>
          <a:p>
            <a:pPr algn="ctr"/>
            <a:r>
              <a:rPr lang="fr-FR" sz="1100" i="1" dirty="0">
                <a:solidFill>
                  <a:schemeClr val="bg1">
                    <a:lumMod val="65000"/>
                  </a:schemeClr>
                </a:solidFill>
                <a:cs typeface="Arial" pitchFamily="34" charset="0"/>
              </a:rPr>
              <a:t>2018 : 10,6</a:t>
            </a:r>
          </a:p>
          <a:p>
            <a:pPr algn="ctr"/>
            <a:r>
              <a:rPr lang="fr-FR" sz="1100" i="1" dirty="0">
                <a:solidFill>
                  <a:schemeClr val="bg1">
                    <a:lumMod val="65000"/>
                  </a:schemeClr>
                </a:solidFill>
                <a:cs typeface="Arial" pitchFamily="34" charset="0"/>
              </a:rPr>
              <a:t>2017 : 13,1</a:t>
            </a:r>
          </a:p>
          <a:p>
            <a:pPr algn="ctr"/>
            <a:r>
              <a:rPr lang="fr-FR" sz="1100" i="1" dirty="0">
                <a:solidFill>
                  <a:schemeClr val="bg1">
                    <a:lumMod val="65000"/>
                  </a:schemeClr>
                </a:solidFill>
                <a:cs typeface="Arial" pitchFamily="34" charset="0"/>
              </a:rPr>
              <a:t>2016 : 10,9 </a:t>
            </a:r>
          </a:p>
          <a:p>
            <a:pPr algn="ctr"/>
            <a:r>
              <a:rPr lang="fr-FR" sz="1100" i="1" dirty="0">
                <a:solidFill>
                  <a:schemeClr val="bg1">
                    <a:lumMod val="65000"/>
                  </a:schemeClr>
                </a:solidFill>
                <a:cs typeface="Arial" pitchFamily="34" charset="0"/>
              </a:rPr>
              <a:t>2015 : 11,3 </a:t>
            </a:r>
          </a:p>
          <a:p>
            <a:pPr algn="ctr"/>
            <a:r>
              <a:rPr lang="fr-FR" sz="1100" i="1" dirty="0">
                <a:solidFill>
                  <a:schemeClr val="bg1">
                    <a:lumMod val="65000"/>
                  </a:schemeClr>
                </a:solidFill>
                <a:cs typeface="Arial" pitchFamily="34" charset="0"/>
              </a:rPr>
              <a:t>2014 : 10,5</a:t>
            </a:r>
          </a:p>
        </p:txBody>
      </p:sp>
      <p:sp>
        <p:nvSpPr>
          <p:cNvPr id="24" name="Rectangle 6">
            <a:extLst>
              <a:ext uri="{FF2B5EF4-FFF2-40B4-BE49-F238E27FC236}">
                <a16:creationId xmlns:a16="http://schemas.microsoft.com/office/drawing/2014/main" id="{9A436732-EA6A-4B2E-AD6A-BAB14C17B779}"/>
              </a:ext>
            </a:extLst>
          </p:cNvPr>
          <p:cNvSpPr>
            <a:spLocks noChangeArrowheads="1"/>
          </p:cNvSpPr>
          <p:nvPr/>
        </p:nvSpPr>
        <p:spPr bwMode="auto">
          <a:xfrm>
            <a:off x="1908952" y="3344470"/>
            <a:ext cx="1917664" cy="101566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100" i="1" dirty="0">
                <a:solidFill>
                  <a:schemeClr val="bg1">
                    <a:lumMod val="65000"/>
                  </a:schemeClr>
                </a:solidFill>
                <a:cs typeface="Arial" pitchFamily="34" charset="0"/>
              </a:rPr>
              <a:t>2019 : 71,1%</a:t>
            </a:r>
          </a:p>
          <a:p>
            <a:pPr lvl="0" algn="ctr"/>
            <a:r>
              <a:rPr lang="fr-FR" sz="1100" i="1" dirty="0">
                <a:solidFill>
                  <a:schemeClr val="bg1">
                    <a:lumMod val="65000"/>
                  </a:schemeClr>
                </a:solidFill>
                <a:cs typeface="Arial" pitchFamily="34" charset="0"/>
              </a:rPr>
              <a:t>2018 : 71,6%</a:t>
            </a:r>
          </a:p>
          <a:p>
            <a:pPr lvl="0" algn="ctr"/>
            <a:r>
              <a:rPr lang="fr-FR" sz="1100" i="1" dirty="0">
                <a:solidFill>
                  <a:schemeClr val="bg1">
                    <a:lumMod val="65000"/>
                  </a:schemeClr>
                </a:solidFill>
                <a:cs typeface="Arial" pitchFamily="34" charset="0"/>
              </a:rPr>
              <a:t>2017 : 71,2%</a:t>
            </a:r>
          </a:p>
          <a:p>
            <a:pPr lvl="0" algn="ctr"/>
            <a:r>
              <a:rPr lang="fr-FR" sz="1100" i="1" dirty="0">
                <a:solidFill>
                  <a:schemeClr val="bg1">
                    <a:lumMod val="65000"/>
                  </a:schemeClr>
                </a:solidFill>
                <a:cs typeface="Arial" pitchFamily="34" charset="0"/>
              </a:rPr>
              <a:t>2016 : 74,2%</a:t>
            </a:r>
          </a:p>
          <a:p>
            <a:pPr lvl="0" algn="ctr"/>
            <a:r>
              <a:rPr lang="fr-FR" sz="1100" i="1" dirty="0">
                <a:solidFill>
                  <a:schemeClr val="bg1">
                    <a:lumMod val="65000"/>
                  </a:schemeClr>
                </a:solidFill>
                <a:cs typeface="Arial" pitchFamily="34" charset="0"/>
              </a:rPr>
              <a:t>2015 : 73,0%</a:t>
            </a:r>
          </a:p>
          <a:p>
            <a:pPr lvl="0" algn="ctr"/>
            <a:r>
              <a:rPr lang="fr-FR" sz="1100" i="1" dirty="0">
                <a:solidFill>
                  <a:schemeClr val="bg1">
                    <a:lumMod val="65000"/>
                  </a:schemeClr>
                </a:solidFill>
                <a:cs typeface="Arial" pitchFamily="34" charset="0"/>
              </a:rPr>
              <a:t>2014 : 73,4%</a:t>
            </a:r>
          </a:p>
        </p:txBody>
      </p:sp>
      <p:sp>
        <p:nvSpPr>
          <p:cNvPr id="36" name="Légende encadrée 1 19">
            <a:extLst>
              <a:ext uri="{FF2B5EF4-FFF2-40B4-BE49-F238E27FC236}">
                <a16:creationId xmlns:a16="http://schemas.microsoft.com/office/drawing/2014/main" id="{44BE0347-1424-431D-93F6-A13E15A920CE}"/>
              </a:ext>
            </a:extLst>
          </p:cNvPr>
          <p:cNvSpPr/>
          <p:nvPr/>
        </p:nvSpPr>
        <p:spPr>
          <a:xfrm>
            <a:off x="7269535" y="4286325"/>
            <a:ext cx="1184556" cy="368891"/>
          </a:xfrm>
          <a:prstGeom prst="borderCallout1">
            <a:avLst>
              <a:gd name="adj1" fmla="val 61"/>
              <a:gd name="adj2" fmla="val 37952"/>
              <a:gd name="adj3" fmla="val -83683"/>
              <a:gd name="adj4" fmla="val -21804"/>
            </a:avLst>
          </a:prstGeom>
          <a:solidFill>
            <a:schemeClr val="bg1">
              <a:lumMod val="95000"/>
            </a:schemeClr>
          </a:solidFill>
          <a:ln w="317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900" dirty="0">
                <a:solidFill>
                  <a:srgbClr val="058A05"/>
                </a:solidFill>
              </a:rPr>
              <a:t>Retraités : 11,9%</a:t>
            </a:r>
          </a:p>
          <a:p>
            <a:r>
              <a:rPr lang="fr-FR" sz="900" dirty="0">
                <a:solidFill>
                  <a:srgbClr val="058A05"/>
                </a:solidFill>
              </a:rPr>
              <a:t>50 ans et + : 10,1%</a:t>
            </a:r>
          </a:p>
        </p:txBody>
      </p:sp>
      <p:sp>
        <p:nvSpPr>
          <p:cNvPr id="31" name="ZoneTexte 30">
            <a:extLst>
              <a:ext uri="{FF2B5EF4-FFF2-40B4-BE49-F238E27FC236}">
                <a16:creationId xmlns:a16="http://schemas.microsoft.com/office/drawing/2014/main" id="{C5BD85FE-E05D-4A6D-8291-01C45FDBBF28}"/>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32" name="ZoneTexte 31">
            <a:extLst>
              <a:ext uri="{FF2B5EF4-FFF2-40B4-BE49-F238E27FC236}">
                <a16:creationId xmlns:a16="http://schemas.microsoft.com/office/drawing/2014/main" id="{721655A3-3B74-4B84-8F0E-5BF20EFF1DD9}"/>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33" name="ZoneTexte 32">
            <a:extLst>
              <a:ext uri="{FF2B5EF4-FFF2-40B4-BE49-F238E27FC236}">
                <a16:creationId xmlns:a16="http://schemas.microsoft.com/office/drawing/2014/main" id="{D862B95F-5FE5-478A-A545-6C4EB1202D5B}"/>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35" name="ZoneTexte 34">
            <a:extLst>
              <a:ext uri="{FF2B5EF4-FFF2-40B4-BE49-F238E27FC236}">
                <a16:creationId xmlns:a16="http://schemas.microsoft.com/office/drawing/2014/main" id="{0FAB2A8A-5580-40DC-8178-E8009845491F}"/>
              </a:ext>
            </a:extLst>
          </p:cNvPr>
          <p:cNvSpPr txBox="1"/>
          <p:nvPr/>
        </p:nvSpPr>
        <p:spPr>
          <a:xfrm>
            <a:off x="7008528" y="4244708"/>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38" name="ZoneTexte 37">
            <a:extLst>
              <a:ext uri="{FF2B5EF4-FFF2-40B4-BE49-F238E27FC236}">
                <a16:creationId xmlns:a16="http://schemas.microsoft.com/office/drawing/2014/main" id="{01359179-20AA-4B4E-A277-64597671FCFD}"/>
              </a:ext>
            </a:extLst>
          </p:cNvPr>
          <p:cNvSpPr txBox="1"/>
          <p:nvPr/>
        </p:nvSpPr>
        <p:spPr>
          <a:xfrm>
            <a:off x="8277767" y="2220060"/>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39" name="ZoneTexte 38">
            <a:extLst>
              <a:ext uri="{FF2B5EF4-FFF2-40B4-BE49-F238E27FC236}">
                <a16:creationId xmlns:a16="http://schemas.microsoft.com/office/drawing/2014/main" id="{D12611F9-D469-4F4D-8317-BA40F68B6B3C}"/>
              </a:ext>
            </a:extLst>
          </p:cNvPr>
          <p:cNvSpPr txBox="1"/>
          <p:nvPr/>
        </p:nvSpPr>
        <p:spPr>
          <a:xfrm>
            <a:off x="7310772" y="2548723"/>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40" name="ZoneTexte 39">
            <a:extLst>
              <a:ext uri="{FF2B5EF4-FFF2-40B4-BE49-F238E27FC236}">
                <a16:creationId xmlns:a16="http://schemas.microsoft.com/office/drawing/2014/main" id="{14693A3F-B294-490F-859C-47EB64B3BF03}"/>
              </a:ext>
            </a:extLst>
          </p:cNvPr>
          <p:cNvSpPr txBox="1"/>
          <p:nvPr/>
        </p:nvSpPr>
        <p:spPr>
          <a:xfrm>
            <a:off x="3526877" y="3018017"/>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3852602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 coins arrondis 30">
            <a:extLst>
              <a:ext uri="{FF2B5EF4-FFF2-40B4-BE49-F238E27FC236}">
                <a16:creationId xmlns:a16="http://schemas.microsoft.com/office/drawing/2014/main" id="{BF018EC5-9CCA-4187-B4C7-99FE80DCCBB8}"/>
              </a:ext>
            </a:extLst>
          </p:cNvPr>
          <p:cNvSpPr/>
          <p:nvPr/>
        </p:nvSpPr>
        <p:spPr>
          <a:xfrm>
            <a:off x="8445184" y="1135988"/>
            <a:ext cx="3040239" cy="4370547"/>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FF079A8-C268-442B-93D0-BA3DC2AE3DD4}"/>
              </a:ext>
            </a:extLst>
          </p:cNvPr>
          <p:cNvSpPr>
            <a:spLocks noGrp="1"/>
          </p:cNvSpPr>
          <p:nvPr>
            <p:ph type="title"/>
          </p:nvPr>
        </p:nvSpPr>
        <p:spPr/>
        <p:txBody>
          <a:bodyPr/>
          <a:lstStyle/>
          <a:p>
            <a:r>
              <a:rPr lang="fr-FR" dirty="0"/>
              <a:t>Réveillon du nouvel an : où </a:t>
            </a:r>
            <a:r>
              <a:rPr lang="fr-FR" dirty="0">
                <a:solidFill>
                  <a:schemeClr val="accent1"/>
                </a:solidFill>
              </a:rPr>
              <a:t>?</a:t>
            </a:r>
            <a:r>
              <a:rPr lang="fr-FR" dirty="0"/>
              <a:t> </a:t>
            </a:r>
            <a:br>
              <a:rPr lang="fr-FR" dirty="0"/>
            </a:br>
            <a:br>
              <a:rPr lang="fr-FR" dirty="0"/>
            </a:br>
            <a:endParaRPr lang="fr-FR" dirty="0"/>
          </a:p>
        </p:txBody>
      </p:sp>
      <p:sp>
        <p:nvSpPr>
          <p:cNvPr id="3" name="Espace réservé du texte 2">
            <a:extLst>
              <a:ext uri="{FF2B5EF4-FFF2-40B4-BE49-F238E27FC236}">
                <a16:creationId xmlns:a16="http://schemas.microsoft.com/office/drawing/2014/main" id="{6F333D68-1594-4AB0-8A86-F76A74B2A9DB}"/>
              </a:ext>
            </a:extLst>
          </p:cNvPr>
          <p:cNvSpPr>
            <a:spLocks noGrp="1"/>
          </p:cNvSpPr>
          <p:nvPr>
            <p:ph type="body" sz="quarter" idx="10"/>
          </p:nvPr>
        </p:nvSpPr>
        <p:spPr/>
        <p:txBody>
          <a:bodyPr/>
          <a:lstStyle/>
          <a:p>
            <a:pPr lvl="0"/>
            <a:r>
              <a:rPr lang="fr-FR" dirty="0">
                <a:solidFill>
                  <a:schemeClr val="tx2"/>
                </a:solidFill>
              </a:rPr>
              <a:t>Q2. Où pensez-vous passer cette soirée du réveillon du nouvel an … ? </a:t>
            </a:r>
            <a:r>
              <a:rPr lang="fr-FR" dirty="0">
                <a:solidFill>
                  <a:schemeClr val="accent2"/>
                </a:solidFill>
              </a:rPr>
              <a:t>Plusieurs réponses possibles</a:t>
            </a:r>
            <a:endParaRPr lang="fr-FR" dirty="0">
              <a:solidFill>
                <a:schemeClr val="tx2"/>
              </a:solidFill>
            </a:endParaRPr>
          </a:p>
          <a:p>
            <a:pPr lvl="1"/>
            <a:r>
              <a:rPr lang="fr-FR" b="0" dirty="0">
                <a:solidFill>
                  <a:schemeClr val="tx2"/>
                </a:solidFill>
              </a:rPr>
              <a:t>Base : Français de 18 ans et plus : 1030 personnes</a:t>
            </a:r>
            <a:br>
              <a:rPr lang="fr-FR" b="0" dirty="0">
                <a:solidFill>
                  <a:schemeClr val="tx2"/>
                </a:solidFill>
              </a:rPr>
            </a:br>
            <a:endParaRPr lang="fr-FR" b="0" dirty="0"/>
          </a:p>
        </p:txBody>
      </p:sp>
      <p:sp>
        <p:nvSpPr>
          <p:cNvPr id="6" name="Rectangle 68">
            <a:extLst>
              <a:ext uri="{FF2B5EF4-FFF2-40B4-BE49-F238E27FC236}">
                <a16:creationId xmlns:a16="http://schemas.microsoft.com/office/drawing/2014/main" id="{99E6602A-BBFC-4D1C-837A-7CB504257A19}"/>
              </a:ext>
            </a:extLst>
          </p:cNvPr>
          <p:cNvSpPr>
            <a:spLocks noChangeArrowheads="1"/>
          </p:cNvSpPr>
          <p:nvPr/>
        </p:nvSpPr>
        <p:spPr bwMode="auto">
          <a:xfrm>
            <a:off x="4244803" y="1969300"/>
            <a:ext cx="2143214"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595959"/>
                </a:solidFill>
                <a:effectLst/>
                <a:latin typeface="Arial" pitchFamily="34" charset="0"/>
                <a:cs typeface="Arial" pitchFamily="34" charset="0"/>
              </a:rPr>
              <a:t>Exclusivement à votre domicile</a:t>
            </a:r>
            <a:endParaRPr kumimoji="0" lang="fr-FR" sz="1100" b="0" i="0" u="none" strike="noStrike" cap="none" normalizeH="0" baseline="0" dirty="0">
              <a:ln>
                <a:noFill/>
              </a:ln>
              <a:solidFill>
                <a:srgbClr val="595959"/>
              </a:solidFill>
              <a:effectLst/>
              <a:latin typeface="Arial" pitchFamily="34" charset="0"/>
              <a:cs typeface="Arial" pitchFamily="34" charset="0"/>
            </a:endParaRPr>
          </a:p>
        </p:txBody>
      </p:sp>
      <p:sp>
        <p:nvSpPr>
          <p:cNvPr id="7" name="Rectangle 69">
            <a:extLst>
              <a:ext uri="{FF2B5EF4-FFF2-40B4-BE49-F238E27FC236}">
                <a16:creationId xmlns:a16="http://schemas.microsoft.com/office/drawing/2014/main" id="{30D208D5-6B04-4606-A92C-F0225F4F533C}"/>
              </a:ext>
            </a:extLst>
          </p:cNvPr>
          <p:cNvSpPr>
            <a:spLocks noChangeArrowheads="1"/>
          </p:cNvSpPr>
          <p:nvPr/>
        </p:nvSpPr>
        <p:spPr bwMode="auto">
          <a:xfrm>
            <a:off x="3461571" y="2272431"/>
            <a:ext cx="2935098"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595959"/>
                </a:solidFill>
                <a:effectLst/>
                <a:latin typeface="Arial" pitchFamily="34" charset="0"/>
                <a:cs typeface="Arial" pitchFamily="34" charset="0"/>
              </a:rPr>
              <a:t>Exclusivement en</a:t>
            </a:r>
            <a:r>
              <a:rPr kumimoji="0" lang="fr-FR" sz="1100" b="1" i="0" u="none" strike="noStrike" cap="none" normalizeH="0" dirty="0">
                <a:ln>
                  <a:noFill/>
                </a:ln>
                <a:solidFill>
                  <a:srgbClr val="595959"/>
                </a:solidFill>
                <a:effectLst/>
                <a:latin typeface="Arial" pitchFamily="34" charset="0"/>
                <a:cs typeface="Arial" pitchFamily="34" charset="0"/>
              </a:rPr>
              <a:t> dehors de votre </a:t>
            </a:r>
            <a:r>
              <a:rPr kumimoji="0" lang="fr-FR" sz="1100" b="1" i="0" u="none" strike="noStrike" cap="none" normalizeH="0" baseline="0" dirty="0">
                <a:ln>
                  <a:noFill/>
                </a:ln>
                <a:solidFill>
                  <a:srgbClr val="595959"/>
                </a:solidFill>
                <a:effectLst/>
                <a:latin typeface="Arial" pitchFamily="34" charset="0"/>
                <a:cs typeface="Arial" pitchFamily="34" charset="0"/>
              </a:rPr>
              <a:t>domicile</a:t>
            </a:r>
            <a:endParaRPr kumimoji="0" lang="fr-FR" sz="1100" b="0" i="0" u="none" strike="noStrike" cap="none" normalizeH="0" baseline="0" dirty="0">
              <a:ln>
                <a:noFill/>
              </a:ln>
              <a:solidFill>
                <a:srgbClr val="595959"/>
              </a:solidFill>
              <a:effectLst/>
              <a:latin typeface="Arial" pitchFamily="34" charset="0"/>
              <a:cs typeface="Arial" pitchFamily="34" charset="0"/>
            </a:endParaRPr>
          </a:p>
        </p:txBody>
      </p:sp>
      <p:sp>
        <p:nvSpPr>
          <p:cNvPr id="8" name="Rectangle 70">
            <a:extLst>
              <a:ext uri="{FF2B5EF4-FFF2-40B4-BE49-F238E27FC236}">
                <a16:creationId xmlns:a16="http://schemas.microsoft.com/office/drawing/2014/main" id="{F9C904B6-2A4D-42CA-B8B8-096406CBA8CF}"/>
              </a:ext>
            </a:extLst>
          </p:cNvPr>
          <p:cNvSpPr>
            <a:spLocks noChangeArrowheads="1"/>
          </p:cNvSpPr>
          <p:nvPr/>
        </p:nvSpPr>
        <p:spPr bwMode="auto">
          <a:xfrm>
            <a:off x="2329077" y="4739795"/>
            <a:ext cx="4105723" cy="1692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dirty="0">
                <a:ln>
                  <a:noFill/>
                </a:ln>
                <a:solidFill>
                  <a:srgbClr val="595959"/>
                </a:solidFill>
                <a:effectLst/>
                <a:latin typeface="Arial" pitchFamily="34" charset="0"/>
                <a:cs typeface="Arial" pitchFamily="34" charset="0"/>
              </a:rPr>
              <a:t>A votre domicile ET dans d'autres lieux que</a:t>
            </a:r>
            <a:r>
              <a:rPr kumimoji="0" lang="fr-FR" sz="1100" b="1" i="1" u="none" strike="noStrike" cap="none" normalizeH="0" dirty="0">
                <a:ln>
                  <a:noFill/>
                </a:ln>
                <a:solidFill>
                  <a:srgbClr val="595959"/>
                </a:solidFill>
                <a:effectLst/>
                <a:latin typeface="Arial" pitchFamily="34" charset="0"/>
                <a:cs typeface="Arial" pitchFamily="34" charset="0"/>
              </a:rPr>
              <a:t> </a:t>
            </a:r>
            <a:r>
              <a:rPr kumimoji="0" lang="fr-FR" sz="1100" b="1" i="1" u="none" strike="noStrike" cap="none" normalizeH="0" baseline="0" dirty="0">
                <a:ln>
                  <a:noFill/>
                </a:ln>
                <a:solidFill>
                  <a:srgbClr val="595959"/>
                </a:solidFill>
                <a:effectLst/>
                <a:latin typeface="Arial" pitchFamily="34" charset="0"/>
                <a:cs typeface="Arial" pitchFamily="34" charset="0"/>
              </a:rPr>
              <a:t>votre domicile</a:t>
            </a:r>
          </a:p>
        </p:txBody>
      </p:sp>
      <p:sp>
        <p:nvSpPr>
          <p:cNvPr id="9" name="Rectangle 71">
            <a:extLst>
              <a:ext uri="{FF2B5EF4-FFF2-40B4-BE49-F238E27FC236}">
                <a16:creationId xmlns:a16="http://schemas.microsoft.com/office/drawing/2014/main" id="{9F20ED72-26BA-4058-9528-BBBA81608879}"/>
              </a:ext>
            </a:extLst>
          </p:cNvPr>
          <p:cNvSpPr>
            <a:spLocks noChangeArrowheads="1"/>
          </p:cNvSpPr>
          <p:nvPr/>
        </p:nvSpPr>
        <p:spPr bwMode="auto">
          <a:xfrm>
            <a:off x="5484137" y="2795579"/>
            <a:ext cx="926536"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Chez des amis</a:t>
            </a:r>
          </a:p>
        </p:txBody>
      </p:sp>
      <p:sp>
        <p:nvSpPr>
          <p:cNvPr id="10" name="Rectangle 72">
            <a:extLst>
              <a:ext uri="{FF2B5EF4-FFF2-40B4-BE49-F238E27FC236}">
                <a16:creationId xmlns:a16="http://schemas.microsoft.com/office/drawing/2014/main" id="{99CEECDB-A3DE-4E01-A8FB-4913F37F6EDA}"/>
              </a:ext>
            </a:extLst>
          </p:cNvPr>
          <p:cNvSpPr>
            <a:spLocks noChangeArrowheads="1"/>
          </p:cNvSpPr>
          <p:nvPr/>
        </p:nvSpPr>
        <p:spPr bwMode="auto">
          <a:xfrm>
            <a:off x="5455069" y="2524963"/>
            <a:ext cx="932948"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Dans la famille</a:t>
            </a:r>
          </a:p>
        </p:txBody>
      </p:sp>
      <p:sp>
        <p:nvSpPr>
          <p:cNvPr id="11" name="Rectangle 73">
            <a:extLst>
              <a:ext uri="{FF2B5EF4-FFF2-40B4-BE49-F238E27FC236}">
                <a16:creationId xmlns:a16="http://schemas.microsoft.com/office/drawing/2014/main" id="{F61F2A2C-6F0D-4DC5-B8C8-5653BE2A54B2}"/>
              </a:ext>
            </a:extLst>
          </p:cNvPr>
          <p:cNvSpPr>
            <a:spLocks noChangeArrowheads="1"/>
          </p:cNvSpPr>
          <p:nvPr/>
        </p:nvSpPr>
        <p:spPr bwMode="auto">
          <a:xfrm>
            <a:off x="5266130" y="3371643"/>
            <a:ext cx="1144544"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a:r>
              <a:rPr lang="fr-FR" sz="1100" i="1" dirty="0">
                <a:solidFill>
                  <a:srgbClr val="595959"/>
                </a:solidFill>
                <a:cs typeface="Arial" pitchFamily="34" charset="0"/>
              </a:rPr>
              <a:t>Dans un autre lieu</a:t>
            </a:r>
            <a:endParaRPr kumimoji="0" lang="fr-FR" sz="1100" b="0" i="1" u="none" strike="noStrike" cap="none" normalizeH="0" baseline="0" dirty="0">
              <a:ln>
                <a:noFill/>
              </a:ln>
              <a:solidFill>
                <a:srgbClr val="595959"/>
              </a:solidFill>
              <a:effectLst/>
              <a:latin typeface="Arial" pitchFamily="34" charset="0"/>
              <a:cs typeface="Arial" pitchFamily="34" charset="0"/>
            </a:endParaRPr>
          </a:p>
        </p:txBody>
      </p:sp>
      <p:sp>
        <p:nvSpPr>
          <p:cNvPr id="12" name="Rectangle 75">
            <a:extLst>
              <a:ext uri="{FF2B5EF4-FFF2-40B4-BE49-F238E27FC236}">
                <a16:creationId xmlns:a16="http://schemas.microsoft.com/office/drawing/2014/main" id="{7AEF8501-ED81-48CA-8F4A-D7E8ECB157F0}"/>
              </a:ext>
            </a:extLst>
          </p:cNvPr>
          <p:cNvSpPr>
            <a:spLocks noChangeArrowheads="1"/>
          </p:cNvSpPr>
          <p:nvPr/>
        </p:nvSpPr>
        <p:spPr bwMode="auto">
          <a:xfrm>
            <a:off x="3808999" y="3947707"/>
            <a:ext cx="2601674"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r"/>
            <a:r>
              <a:rPr lang="fr-FR" sz="1100" i="1" dirty="0">
                <a:solidFill>
                  <a:srgbClr val="595959"/>
                </a:solidFill>
                <a:cs typeface="Arial" pitchFamily="34" charset="0"/>
              </a:rPr>
              <a:t>Dans une salle louée pour cet évènement</a:t>
            </a:r>
          </a:p>
        </p:txBody>
      </p:sp>
      <p:sp>
        <p:nvSpPr>
          <p:cNvPr id="13" name="Rectangle 76">
            <a:extLst>
              <a:ext uri="{FF2B5EF4-FFF2-40B4-BE49-F238E27FC236}">
                <a16:creationId xmlns:a16="http://schemas.microsoft.com/office/drawing/2014/main" id="{9000F7CC-592C-45C2-BC88-63F17D93E07C}"/>
              </a:ext>
            </a:extLst>
          </p:cNvPr>
          <p:cNvSpPr>
            <a:spLocks noChangeArrowheads="1"/>
          </p:cNvSpPr>
          <p:nvPr/>
        </p:nvSpPr>
        <p:spPr bwMode="auto">
          <a:xfrm>
            <a:off x="5642835" y="4216288"/>
            <a:ext cx="767838"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r"/>
            <a:r>
              <a:rPr lang="fr-FR" sz="1100" i="1" dirty="0">
                <a:solidFill>
                  <a:srgbClr val="595959"/>
                </a:solidFill>
                <a:cs typeface="Arial" pitchFamily="34" charset="0"/>
              </a:rPr>
              <a:t>Dans un bar</a:t>
            </a:r>
          </a:p>
        </p:txBody>
      </p:sp>
      <p:sp>
        <p:nvSpPr>
          <p:cNvPr id="14" name="Rectangle 77">
            <a:extLst>
              <a:ext uri="{FF2B5EF4-FFF2-40B4-BE49-F238E27FC236}">
                <a16:creationId xmlns:a16="http://schemas.microsoft.com/office/drawing/2014/main" id="{6E34D459-FFB4-4DE2-BB48-F2BA55065049}"/>
              </a:ext>
            </a:extLst>
          </p:cNvPr>
          <p:cNvSpPr>
            <a:spLocks noChangeArrowheads="1"/>
          </p:cNvSpPr>
          <p:nvPr/>
        </p:nvSpPr>
        <p:spPr bwMode="auto">
          <a:xfrm>
            <a:off x="5006442" y="4477024"/>
            <a:ext cx="1404231"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a:r>
              <a:rPr lang="fr-FR" sz="1100" i="1" dirty="0">
                <a:solidFill>
                  <a:srgbClr val="595959"/>
                </a:solidFill>
                <a:cs typeface="Arial" pitchFamily="34" charset="0"/>
              </a:rPr>
              <a:t>Dans une discothèque</a:t>
            </a:r>
          </a:p>
        </p:txBody>
      </p:sp>
      <p:sp>
        <p:nvSpPr>
          <p:cNvPr id="15" name="Rectangle 77">
            <a:extLst>
              <a:ext uri="{FF2B5EF4-FFF2-40B4-BE49-F238E27FC236}">
                <a16:creationId xmlns:a16="http://schemas.microsoft.com/office/drawing/2014/main" id="{067F9E30-4382-4958-9C87-6A75E7ECC92C}"/>
              </a:ext>
            </a:extLst>
          </p:cNvPr>
          <p:cNvSpPr>
            <a:spLocks noChangeArrowheads="1"/>
          </p:cNvSpPr>
          <p:nvPr/>
        </p:nvSpPr>
        <p:spPr bwMode="auto">
          <a:xfrm>
            <a:off x="4765238" y="5021409"/>
            <a:ext cx="1660711"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Vous ne savez pas encore</a:t>
            </a:r>
          </a:p>
        </p:txBody>
      </p:sp>
      <p:sp>
        <p:nvSpPr>
          <p:cNvPr id="16" name="Rectangle 71">
            <a:extLst>
              <a:ext uri="{FF2B5EF4-FFF2-40B4-BE49-F238E27FC236}">
                <a16:creationId xmlns:a16="http://schemas.microsoft.com/office/drawing/2014/main" id="{150EF9FF-AE4B-416A-8BB4-13D89B6ECCF3}"/>
              </a:ext>
            </a:extLst>
          </p:cNvPr>
          <p:cNvSpPr>
            <a:spLocks noChangeArrowheads="1"/>
          </p:cNvSpPr>
          <p:nvPr/>
        </p:nvSpPr>
        <p:spPr bwMode="auto">
          <a:xfrm>
            <a:off x="5551887" y="3083611"/>
            <a:ext cx="844782"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Au restaurant</a:t>
            </a:r>
          </a:p>
        </p:txBody>
      </p:sp>
      <p:sp>
        <p:nvSpPr>
          <p:cNvPr id="17" name="Accolade ouvrante 16">
            <a:extLst>
              <a:ext uri="{FF2B5EF4-FFF2-40B4-BE49-F238E27FC236}">
                <a16:creationId xmlns:a16="http://schemas.microsoft.com/office/drawing/2014/main" id="{7CD749A2-DA90-4501-9873-4EE52EF002D6}"/>
              </a:ext>
            </a:extLst>
          </p:cNvPr>
          <p:cNvSpPr/>
          <p:nvPr/>
        </p:nvSpPr>
        <p:spPr>
          <a:xfrm>
            <a:off x="2320625" y="2205609"/>
            <a:ext cx="247799" cy="2776889"/>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Rectangle 74">
            <a:extLst>
              <a:ext uri="{FF2B5EF4-FFF2-40B4-BE49-F238E27FC236}">
                <a16:creationId xmlns:a16="http://schemas.microsoft.com/office/drawing/2014/main" id="{2A6ED7AA-A115-43BF-A2DA-4989171F6190}"/>
              </a:ext>
            </a:extLst>
          </p:cNvPr>
          <p:cNvSpPr>
            <a:spLocks noChangeArrowheads="1"/>
          </p:cNvSpPr>
          <p:nvPr/>
        </p:nvSpPr>
        <p:spPr bwMode="auto">
          <a:xfrm>
            <a:off x="2329077" y="3659675"/>
            <a:ext cx="4081597" cy="1692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a:r>
              <a:rPr lang="fr-FR" sz="1100" i="1" dirty="0">
                <a:solidFill>
                  <a:srgbClr val="595959"/>
                </a:solidFill>
                <a:cs typeface="Arial" pitchFamily="34" charset="0"/>
              </a:rPr>
              <a:t>Dans une salle des fêtes, mise à disposition par une commune</a:t>
            </a:r>
          </a:p>
        </p:txBody>
      </p:sp>
      <p:sp>
        <p:nvSpPr>
          <p:cNvPr id="22" name="Légende encadrée 1 19">
            <a:extLst>
              <a:ext uri="{FF2B5EF4-FFF2-40B4-BE49-F238E27FC236}">
                <a16:creationId xmlns:a16="http://schemas.microsoft.com/office/drawing/2014/main" id="{A4887B76-8FF1-4147-84CF-37428B0CFE8D}"/>
              </a:ext>
            </a:extLst>
          </p:cNvPr>
          <p:cNvSpPr/>
          <p:nvPr/>
        </p:nvSpPr>
        <p:spPr>
          <a:xfrm>
            <a:off x="2727109" y="1763095"/>
            <a:ext cx="1184556" cy="244167"/>
          </a:xfrm>
          <a:prstGeom prst="borderCallout1">
            <a:avLst>
              <a:gd name="adj1" fmla="val 106482"/>
              <a:gd name="adj2" fmla="val 52172"/>
              <a:gd name="adj3" fmla="val 215490"/>
              <a:gd name="adj4" fmla="val 61721"/>
            </a:avLst>
          </a:prstGeom>
          <a:solidFill>
            <a:schemeClr val="bg1">
              <a:lumMod val="95000"/>
            </a:schemeClr>
          </a:solidFill>
          <a:ln w="3175">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900" dirty="0">
                <a:solidFill>
                  <a:srgbClr val="058A05"/>
                </a:solidFill>
              </a:rPr>
              <a:t>18-24 ans : 62,1%</a:t>
            </a:r>
          </a:p>
        </p:txBody>
      </p:sp>
      <p:sp>
        <p:nvSpPr>
          <p:cNvPr id="23" name="Légende encadrée 1 19">
            <a:extLst>
              <a:ext uri="{FF2B5EF4-FFF2-40B4-BE49-F238E27FC236}">
                <a16:creationId xmlns:a16="http://schemas.microsoft.com/office/drawing/2014/main" id="{1D4DCE01-79FB-4DCF-A40B-2C95FC4DD730}"/>
              </a:ext>
            </a:extLst>
          </p:cNvPr>
          <p:cNvSpPr/>
          <p:nvPr/>
        </p:nvSpPr>
        <p:spPr>
          <a:xfrm>
            <a:off x="6679276" y="1361984"/>
            <a:ext cx="1224000" cy="234876"/>
          </a:xfrm>
          <a:prstGeom prst="borderCallout1">
            <a:avLst>
              <a:gd name="adj1" fmla="val 106482"/>
              <a:gd name="adj2" fmla="val 52172"/>
              <a:gd name="adj3" fmla="val 215490"/>
              <a:gd name="adj4" fmla="val 61721"/>
            </a:avLst>
          </a:prstGeom>
          <a:solidFill>
            <a:schemeClr val="bg1">
              <a:lumMod val="95000"/>
            </a:schemeClr>
          </a:solidFill>
          <a:ln w="3175">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900" dirty="0">
                <a:solidFill>
                  <a:srgbClr val="058A05"/>
                </a:solidFill>
              </a:rPr>
              <a:t>50 ans et + : 55%</a:t>
            </a:r>
          </a:p>
        </p:txBody>
      </p:sp>
      <p:graphicFrame>
        <p:nvGraphicFramePr>
          <p:cNvPr id="25" name="Graphique 24">
            <a:extLst>
              <a:ext uri="{FF2B5EF4-FFF2-40B4-BE49-F238E27FC236}">
                <a16:creationId xmlns:a16="http://schemas.microsoft.com/office/drawing/2014/main" id="{DD0E9ECC-BFFE-4CE9-8B45-9D2F0753DB78}"/>
              </a:ext>
            </a:extLst>
          </p:cNvPr>
          <p:cNvGraphicFramePr/>
          <p:nvPr>
            <p:extLst>
              <p:ext uri="{D42A27DB-BD31-4B8C-83A1-F6EECF244321}">
                <p14:modId xmlns:p14="http://schemas.microsoft.com/office/powerpoint/2010/main" val="1337821277"/>
              </p:ext>
            </p:extLst>
          </p:nvPr>
        </p:nvGraphicFramePr>
        <p:xfrm>
          <a:off x="6349973" y="1752074"/>
          <a:ext cx="2614528" cy="3670102"/>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Connecteur droit 27">
            <a:extLst>
              <a:ext uri="{FF2B5EF4-FFF2-40B4-BE49-F238E27FC236}">
                <a16:creationId xmlns:a16="http://schemas.microsoft.com/office/drawing/2014/main" id="{66604EB6-049D-4339-BAAD-1C1F6D4427DB}"/>
              </a:ext>
            </a:extLst>
          </p:cNvPr>
          <p:cNvCxnSpPr>
            <a:cxnSpLocks/>
          </p:cNvCxnSpPr>
          <p:nvPr/>
        </p:nvCxnSpPr>
        <p:spPr>
          <a:xfrm>
            <a:off x="3651954" y="2204191"/>
            <a:ext cx="453113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BE6F7F62-DFA9-48F2-B79F-8A94F251A3AC}"/>
              </a:ext>
            </a:extLst>
          </p:cNvPr>
          <p:cNvCxnSpPr>
            <a:cxnSpLocks/>
          </p:cNvCxnSpPr>
          <p:nvPr/>
        </p:nvCxnSpPr>
        <p:spPr>
          <a:xfrm>
            <a:off x="2678307" y="4981080"/>
            <a:ext cx="552743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7049685E-E2CE-4F04-87B2-77E1A64967AE}"/>
              </a:ext>
            </a:extLst>
          </p:cNvPr>
          <p:cNvCxnSpPr>
            <a:cxnSpLocks/>
          </p:cNvCxnSpPr>
          <p:nvPr/>
        </p:nvCxnSpPr>
        <p:spPr>
          <a:xfrm>
            <a:off x="8611019" y="2180655"/>
            <a:ext cx="2720799"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1C2CCBB7-9921-42DD-A109-2DDDE643BD26}"/>
              </a:ext>
            </a:extLst>
          </p:cNvPr>
          <p:cNvCxnSpPr>
            <a:cxnSpLocks/>
          </p:cNvCxnSpPr>
          <p:nvPr/>
        </p:nvCxnSpPr>
        <p:spPr>
          <a:xfrm>
            <a:off x="8611019" y="4980644"/>
            <a:ext cx="2720799"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4C38023F-CC70-4545-B6FF-F0EB1909B48E}"/>
              </a:ext>
            </a:extLst>
          </p:cNvPr>
          <p:cNvSpPr txBox="1"/>
          <p:nvPr/>
        </p:nvSpPr>
        <p:spPr>
          <a:xfrm>
            <a:off x="1968352" y="5586475"/>
            <a:ext cx="8453942" cy="738664"/>
          </a:xfrm>
          <a:prstGeom prst="rect">
            <a:avLst/>
          </a:prstGeom>
          <a:noFill/>
        </p:spPr>
        <p:txBody>
          <a:bodyPr wrap="square" rtlCol="0">
            <a:spAutoFit/>
          </a:bodyPr>
          <a:lstStyle/>
          <a:p>
            <a:pPr algn="ctr"/>
            <a:r>
              <a:rPr lang="fr-FR" sz="1400" b="1" dirty="0">
                <a:solidFill>
                  <a:schemeClr val="accent4"/>
                </a:solidFill>
              </a:rPr>
              <a:t>Cette année, près de la moitié de la population Française âgée de 18 ans et plus envisage</a:t>
            </a:r>
            <a:br>
              <a:rPr lang="fr-FR" sz="1400" b="1" dirty="0">
                <a:solidFill>
                  <a:schemeClr val="accent4"/>
                </a:solidFill>
              </a:rPr>
            </a:br>
            <a:r>
              <a:rPr lang="fr-FR" sz="1400" b="1" dirty="0">
                <a:solidFill>
                  <a:schemeClr val="accent4"/>
                </a:solidFill>
              </a:rPr>
              <a:t>de passer le réveillon du nouvel an à son domicile. Une proportion en progression cette année.</a:t>
            </a:r>
            <a:endParaRPr lang="fr-FR" sz="1400" dirty="0">
              <a:solidFill>
                <a:schemeClr val="accent4"/>
              </a:solidFill>
            </a:endParaRPr>
          </a:p>
          <a:p>
            <a:pPr algn="ctr"/>
            <a:r>
              <a:rPr lang="fr-FR" sz="1400" b="1" dirty="0">
                <a:solidFill>
                  <a:schemeClr val="accent4"/>
                </a:solidFill>
              </a:rPr>
              <a:t>8,4% </a:t>
            </a:r>
            <a:r>
              <a:rPr lang="fr-FR" sz="1400" dirty="0">
                <a:solidFill>
                  <a:schemeClr val="accent4"/>
                </a:solidFill>
              </a:rPr>
              <a:t>de la population Française </a:t>
            </a:r>
            <a:r>
              <a:rPr lang="fr-FR" sz="1400" b="1" dirty="0">
                <a:solidFill>
                  <a:schemeClr val="accent4"/>
                </a:solidFill>
              </a:rPr>
              <a:t>ne sait pas encore </a:t>
            </a:r>
            <a:r>
              <a:rPr lang="fr-FR" sz="1400" dirty="0">
                <a:solidFill>
                  <a:schemeClr val="accent4"/>
                </a:solidFill>
              </a:rPr>
              <a:t>où aura lieu le réveillon du nouvel an. </a:t>
            </a:r>
          </a:p>
        </p:txBody>
      </p:sp>
      <p:grpSp>
        <p:nvGrpSpPr>
          <p:cNvPr id="38" name="Groupe 37">
            <a:extLst>
              <a:ext uri="{FF2B5EF4-FFF2-40B4-BE49-F238E27FC236}">
                <a16:creationId xmlns:a16="http://schemas.microsoft.com/office/drawing/2014/main" id="{62DB0E9D-2394-416D-BE59-C78154F407DA}"/>
              </a:ext>
            </a:extLst>
          </p:cNvPr>
          <p:cNvGrpSpPr/>
          <p:nvPr/>
        </p:nvGrpSpPr>
        <p:grpSpPr>
          <a:xfrm>
            <a:off x="1167191" y="3135544"/>
            <a:ext cx="1251884" cy="876986"/>
            <a:chOff x="831192" y="3033128"/>
            <a:chExt cx="1251884" cy="559766"/>
          </a:xfrm>
        </p:grpSpPr>
        <p:sp>
          <p:nvSpPr>
            <p:cNvPr id="39" name="Rectangle : coins arrondis 38">
              <a:extLst>
                <a:ext uri="{FF2B5EF4-FFF2-40B4-BE49-F238E27FC236}">
                  <a16:creationId xmlns:a16="http://schemas.microsoft.com/office/drawing/2014/main" id="{F482A71E-AC7E-43E8-BEBA-F5F412431F51}"/>
                </a:ext>
              </a:extLst>
            </p:cNvPr>
            <p:cNvSpPr/>
            <p:nvPr/>
          </p:nvSpPr>
          <p:spPr>
            <a:xfrm>
              <a:off x="868451" y="3033128"/>
              <a:ext cx="1186793" cy="55976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9E6FCB09-9DCE-4C05-9EB2-D947EC426061}"/>
                </a:ext>
              </a:extLst>
            </p:cNvPr>
            <p:cNvSpPr txBox="1"/>
            <p:nvPr/>
          </p:nvSpPr>
          <p:spPr>
            <a:xfrm>
              <a:off x="831192" y="3099378"/>
              <a:ext cx="1251884" cy="412542"/>
            </a:xfrm>
            <a:prstGeom prst="rect">
              <a:avLst/>
            </a:prstGeom>
            <a:noFill/>
          </p:spPr>
          <p:txBody>
            <a:bodyPr wrap="square" rtlCol="0">
              <a:spAutoFit/>
            </a:bodyPr>
            <a:lstStyle/>
            <a:p>
              <a:pPr algn="ctr"/>
              <a:r>
                <a:rPr lang="fr-FR" sz="1200" b="1" dirty="0">
                  <a:solidFill>
                    <a:schemeClr val="bg1"/>
                  </a:solidFill>
                </a:rPr>
                <a:t>HORS </a:t>
              </a:r>
            </a:p>
            <a:p>
              <a:pPr algn="ctr"/>
              <a:r>
                <a:rPr lang="fr-FR" sz="1200" b="1" dirty="0">
                  <a:solidFill>
                    <a:schemeClr val="bg1"/>
                  </a:solidFill>
                </a:rPr>
                <a:t>DOMICILE : </a:t>
              </a:r>
            </a:p>
            <a:p>
              <a:pPr algn="ctr"/>
              <a:r>
                <a:rPr lang="fr-FR" sz="1200" b="1" dirty="0">
                  <a:solidFill>
                    <a:schemeClr val="bg1"/>
                  </a:solidFill>
                </a:rPr>
                <a:t>45,2%</a:t>
              </a:r>
            </a:p>
          </p:txBody>
        </p:sp>
      </p:grpSp>
      <p:sp>
        <p:nvSpPr>
          <p:cNvPr id="41" name="Rectangle 6">
            <a:extLst>
              <a:ext uri="{FF2B5EF4-FFF2-40B4-BE49-F238E27FC236}">
                <a16:creationId xmlns:a16="http://schemas.microsoft.com/office/drawing/2014/main" id="{84643563-ADFC-4CBE-A119-48958B91EB0E}"/>
              </a:ext>
            </a:extLst>
          </p:cNvPr>
          <p:cNvSpPr>
            <a:spLocks noChangeArrowheads="1"/>
          </p:cNvSpPr>
          <p:nvPr/>
        </p:nvSpPr>
        <p:spPr bwMode="auto">
          <a:xfrm>
            <a:off x="989023" y="4053830"/>
            <a:ext cx="1610782" cy="101566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a:r>
              <a:rPr lang="fr-FR" sz="1100" i="1" dirty="0">
                <a:solidFill>
                  <a:schemeClr val="bg1">
                    <a:lumMod val="65000"/>
                  </a:schemeClr>
                </a:solidFill>
                <a:cs typeface="Arial" pitchFamily="34" charset="0"/>
              </a:rPr>
              <a:t>2019 : 51,4%</a:t>
            </a:r>
          </a:p>
          <a:p>
            <a:pPr algn="ctr"/>
            <a:r>
              <a:rPr lang="fr-FR" sz="1100" i="1" dirty="0">
                <a:solidFill>
                  <a:schemeClr val="bg1">
                    <a:lumMod val="65000"/>
                  </a:schemeClr>
                </a:solidFill>
                <a:cs typeface="Arial" pitchFamily="34" charset="0"/>
              </a:rPr>
              <a:t>2018 : 52,1%</a:t>
            </a:r>
          </a:p>
          <a:p>
            <a:pPr algn="ctr"/>
            <a:r>
              <a:rPr lang="fr-FR" sz="1100" i="1" dirty="0">
                <a:solidFill>
                  <a:schemeClr val="bg1">
                    <a:lumMod val="65000"/>
                  </a:schemeClr>
                </a:solidFill>
                <a:cs typeface="Arial" pitchFamily="34" charset="0"/>
              </a:rPr>
              <a:t>2017 : 48,3%</a:t>
            </a:r>
          </a:p>
          <a:p>
            <a:pPr algn="ctr"/>
            <a:r>
              <a:rPr lang="fr-FR" sz="1100" i="1" dirty="0">
                <a:solidFill>
                  <a:schemeClr val="bg1">
                    <a:lumMod val="65000"/>
                  </a:schemeClr>
                </a:solidFill>
                <a:cs typeface="Arial" pitchFamily="34" charset="0"/>
              </a:rPr>
              <a:t>2016 : 49,5%</a:t>
            </a:r>
          </a:p>
          <a:p>
            <a:pPr algn="ctr"/>
            <a:r>
              <a:rPr lang="fr-FR" sz="1100" i="1" dirty="0">
                <a:solidFill>
                  <a:schemeClr val="bg1">
                    <a:lumMod val="65000"/>
                  </a:schemeClr>
                </a:solidFill>
                <a:cs typeface="Arial" pitchFamily="34" charset="0"/>
              </a:rPr>
              <a:t>2015 : 50,6%</a:t>
            </a:r>
          </a:p>
          <a:p>
            <a:pPr algn="ctr"/>
            <a:r>
              <a:rPr lang="fr-FR" sz="1100" i="1" dirty="0">
                <a:solidFill>
                  <a:schemeClr val="bg1">
                    <a:lumMod val="65000"/>
                  </a:schemeClr>
                </a:solidFill>
                <a:cs typeface="Arial" pitchFamily="34" charset="0"/>
              </a:rPr>
              <a:t>2014 : 50,8%</a:t>
            </a:r>
          </a:p>
        </p:txBody>
      </p:sp>
      <p:grpSp>
        <p:nvGrpSpPr>
          <p:cNvPr id="42" name="Groupe 41">
            <a:extLst>
              <a:ext uri="{FF2B5EF4-FFF2-40B4-BE49-F238E27FC236}">
                <a16:creationId xmlns:a16="http://schemas.microsoft.com/office/drawing/2014/main" id="{10BA0AD0-624B-40ED-9BB5-F23B9597CB6F}"/>
              </a:ext>
            </a:extLst>
          </p:cNvPr>
          <p:cNvGrpSpPr/>
          <p:nvPr/>
        </p:nvGrpSpPr>
        <p:grpSpPr>
          <a:xfrm>
            <a:off x="464135" y="1623642"/>
            <a:ext cx="1198275" cy="1198275"/>
            <a:chOff x="191176" y="1749085"/>
            <a:chExt cx="1198275" cy="1198275"/>
          </a:xfrm>
        </p:grpSpPr>
        <p:sp>
          <p:nvSpPr>
            <p:cNvPr id="43" name="Ellipse 42">
              <a:extLst>
                <a:ext uri="{FF2B5EF4-FFF2-40B4-BE49-F238E27FC236}">
                  <a16:creationId xmlns:a16="http://schemas.microsoft.com/office/drawing/2014/main" id="{FBCB3195-D6F4-45FE-9C74-ED5AEC9A81ED}"/>
                </a:ext>
              </a:extLst>
            </p:cNvPr>
            <p:cNvSpPr/>
            <p:nvPr/>
          </p:nvSpPr>
          <p:spPr>
            <a:xfrm rot="21059281">
              <a:off x="191176" y="1749085"/>
              <a:ext cx="1198275" cy="1198275"/>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a:solidFill>
                  <a:srgbClr val="FF4438"/>
                </a:solidFill>
              </a:endParaRPr>
            </a:p>
          </p:txBody>
        </p:sp>
        <p:sp>
          <p:nvSpPr>
            <p:cNvPr id="44" name="Rectangle 43">
              <a:extLst>
                <a:ext uri="{FF2B5EF4-FFF2-40B4-BE49-F238E27FC236}">
                  <a16:creationId xmlns:a16="http://schemas.microsoft.com/office/drawing/2014/main" id="{8FBE1AF9-7CDB-45CF-AA88-6A90B1F6E88C}"/>
                </a:ext>
              </a:extLst>
            </p:cNvPr>
            <p:cNvSpPr/>
            <p:nvPr/>
          </p:nvSpPr>
          <p:spPr>
            <a:xfrm rot="21059281">
              <a:off x="237620" y="1849964"/>
              <a:ext cx="1105386" cy="1046440"/>
            </a:xfrm>
            <a:prstGeom prst="rect">
              <a:avLst/>
            </a:prstGeom>
          </p:spPr>
          <p:txBody>
            <a:bodyPr wrap="square">
              <a:spAutoFit/>
            </a:bodyPr>
            <a:lstStyle/>
            <a:p>
              <a:pPr algn="ctr"/>
              <a:r>
                <a:rPr lang="fr-FR" sz="1000" b="1" dirty="0">
                  <a:solidFill>
                    <a:schemeClr val="bg2"/>
                  </a:solidFill>
                </a:rPr>
                <a:t>Moyenne</a:t>
              </a:r>
            </a:p>
            <a:p>
              <a:pPr algn="ctr"/>
              <a:r>
                <a:rPr lang="fr-FR" sz="1000" b="1" dirty="0">
                  <a:solidFill>
                    <a:schemeClr val="bg2"/>
                  </a:solidFill>
                </a:rPr>
                <a:t>du nombre d’endroits prévus d’être fréquentés</a:t>
              </a:r>
            </a:p>
            <a:p>
              <a:pPr algn="ctr"/>
              <a:r>
                <a:rPr lang="fr-FR" sz="1200" b="1" dirty="0">
                  <a:solidFill>
                    <a:schemeClr val="bg2"/>
                  </a:solidFill>
                </a:rPr>
                <a:t>1,1</a:t>
              </a:r>
            </a:p>
          </p:txBody>
        </p:sp>
      </p:grpSp>
      <p:sp>
        <p:nvSpPr>
          <p:cNvPr id="45" name="ZoneTexte 44">
            <a:extLst>
              <a:ext uri="{FF2B5EF4-FFF2-40B4-BE49-F238E27FC236}">
                <a16:creationId xmlns:a16="http://schemas.microsoft.com/office/drawing/2014/main" id="{019A0CBE-CE95-4296-9163-3442399E05FC}"/>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46" name="ZoneTexte 45">
            <a:extLst>
              <a:ext uri="{FF2B5EF4-FFF2-40B4-BE49-F238E27FC236}">
                <a16:creationId xmlns:a16="http://schemas.microsoft.com/office/drawing/2014/main" id="{BB01672E-1A50-4EF1-A9D3-9B88D8D47F6B}"/>
              </a:ext>
            </a:extLst>
          </p:cNvPr>
          <p:cNvSpPr txBox="1"/>
          <p:nvPr/>
        </p:nvSpPr>
        <p:spPr>
          <a:xfrm>
            <a:off x="7253626" y="2741717"/>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47" name="ZoneTexte 46">
            <a:extLst>
              <a:ext uri="{FF2B5EF4-FFF2-40B4-BE49-F238E27FC236}">
                <a16:creationId xmlns:a16="http://schemas.microsoft.com/office/drawing/2014/main" id="{4AD9E244-FEA8-4859-A34F-54CEAB0CF238}"/>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graphicFrame>
        <p:nvGraphicFramePr>
          <p:cNvPr id="5" name="Tableau 4">
            <a:extLst>
              <a:ext uri="{FF2B5EF4-FFF2-40B4-BE49-F238E27FC236}">
                <a16:creationId xmlns:a16="http://schemas.microsoft.com/office/drawing/2014/main" id="{02DA9DDB-550A-4645-B180-89E3F7BCC1E9}"/>
              </a:ext>
            </a:extLst>
          </p:cNvPr>
          <p:cNvGraphicFramePr>
            <a:graphicFrameLocks noGrp="1"/>
          </p:cNvGraphicFramePr>
          <p:nvPr>
            <p:extLst>
              <p:ext uri="{D42A27DB-BD31-4B8C-83A1-F6EECF244321}">
                <p14:modId xmlns:p14="http://schemas.microsoft.com/office/powerpoint/2010/main" val="2186667353"/>
              </p:ext>
            </p:extLst>
          </p:nvPr>
        </p:nvGraphicFramePr>
        <p:xfrm>
          <a:off x="8708819" y="1383453"/>
          <a:ext cx="2576982" cy="3883624"/>
        </p:xfrm>
        <a:graphic>
          <a:graphicData uri="http://schemas.openxmlformats.org/drawingml/2006/table">
            <a:tbl>
              <a:tblPr>
                <a:tableStyleId>{5C22544A-7EE6-4342-B048-85BDC9FD1C3A}</a:tableStyleId>
              </a:tblPr>
              <a:tblGrid>
                <a:gridCol w="429497">
                  <a:extLst>
                    <a:ext uri="{9D8B030D-6E8A-4147-A177-3AD203B41FA5}">
                      <a16:colId xmlns:a16="http://schemas.microsoft.com/office/drawing/2014/main" val="445292069"/>
                    </a:ext>
                  </a:extLst>
                </a:gridCol>
                <a:gridCol w="429497">
                  <a:extLst>
                    <a:ext uri="{9D8B030D-6E8A-4147-A177-3AD203B41FA5}">
                      <a16:colId xmlns:a16="http://schemas.microsoft.com/office/drawing/2014/main" val="238216306"/>
                    </a:ext>
                  </a:extLst>
                </a:gridCol>
                <a:gridCol w="429497">
                  <a:extLst>
                    <a:ext uri="{9D8B030D-6E8A-4147-A177-3AD203B41FA5}">
                      <a16:colId xmlns:a16="http://schemas.microsoft.com/office/drawing/2014/main" val="3541178406"/>
                    </a:ext>
                  </a:extLst>
                </a:gridCol>
                <a:gridCol w="429497">
                  <a:extLst>
                    <a:ext uri="{9D8B030D-6E8A-4147-A177-3AD203B41FA5}">
                      <a16:colId xmlns:a16="http://schemas.microsoft.com/office/drawing/2014/main" val="20000"/>
                    </a:ext>
                  </a:extLst>
                </a:gridCol>
                <a:gridCol w="429497">
                  <a:extLst>
                    <a:ext uri="{9D8B030D-6E8A-4147-A177-3AD203B41FA5}">
                      <a16:colId xmlns:a16="http://schemas.microsoft.com/office/drawing/2014/main" val="20001"/>
                    </a:ext>
                  </a:extLst>
                </a:gridCol>
                <a:gridCol w="429497">
                  <a:extLst>
                    <a:ext uri="{9D8B030D-6E8A-4147-A177-3AD203B41FA5}">
                      <a16:colId xmlns:a16="http://schemas.microsoft.com/office/drawing/2014/main" val="20002"/>
                    </a:ext>
                  </a:extLst>
                </a:gridCol>
              </a:tblGrid>
              <a:tr h="257012">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257012">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0800">
                <a:tc>
                  <a:txBody>
                    <a:bodyPr/>
                    <a:lstStyle/>
                    <a:p>
                      <a:pPr algn="ctr" fontAlgn="ct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39,9%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39,2%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41,6%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41,1%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41,1%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00" b="1" i="1" u="none" strike="noStrike" dirty="0">
                          <a:solidFill>
                            <a:schemeClr val="bg1">
                              <a:lumMod val="65000"/>
                            </a:schemeClr>
                          </a:solidFill>
                          <a:effectLst/>
                          <a:latin typeface="Arial" panose="020B0604020202020204" pitchFamily="34" charset="0"/>
                        </a:rPr>
                        <a:t>41,0%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800">
                <a:tc>
                  <a:txBody>
                    <a:bodyPr/>
                    <a:lstStyle/>
                    <a:p>
                      <a:pPr algn="ctr" fontAlgn="ct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47,1%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47,8%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43,0%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45,7%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47,5%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00" b="1" i="1" u="none" strike="noStrike" dirty="0">
                          <a:solidFill>
                            <a:schemeClr val="bg1">
                              <a:lumMod val="65000"/>
                            </a:schemeClr>
                          </a:solidFill>
                          <a:effectLst/>
                          <a:latin typeface="Arial" panose="020B0604020202020204" pitchFamily="34" charset="0"/>
                        </a:rPr>
                        <a:t>48,8%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0800">
                <a:tc>
                  <a:txBody>
                    <a:bodyPr/>
                    <a:lstStyle/>
                    <a:p>
                      <a:pPr algn="ctr" rtl="0" fontAlgn="t"/>
                      <a:r>
                        <a:rPr lang="fr-FR" sz="1000" b="0" i="1" u="none" strike="noStrike" dirty="0">
                          <a:solidFill>
                            <a:srgbClr val="A6A6A6"/>
                          </a:solidFill>
                          <a:effectLst/>
                          <a:latin typeface="Arial" panose="020B0604020202020204" pitchFamily="34" charset="0"/>
                        </a:rPr>
                        <a:t>19,3%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0" i="1" u="none" strike="noStrike" kern="1200" dirty="0">
                          <a:solidFill>
                            <a:srgbClr val="A6A6A6"/>
                          </a:solidFill>
                          <a:effectLst/>
                          <a:latin typeface="Arial" panose="020B0604020202020204" pitchFamily="34" charset="0"/>
                          <a:ea typeface="+mn-ea"/>
                          <a:cs typeface="+mn-cs"/>
                        </a:rPr>
                        <a:t>16,8%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0" i="1" u="none" strike="noStrike" kern="1200" dirty="0">
                          <a:solidFill>
                            <a:srgbClr val="A6A6A6"/>
                          </a:solidFill>
                          <a:effectLst/>
                          <a:latin typeface="Arial" panose="020B0604020202020204" pitchFamily="34" charset="0"/>
                          <a:ea typeface="+mn-ea"/>
                          <a:cs typeface="+mn-cs"/>
                        </a:rPr>
                        <a:t>16,9%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0" i="1" u="none" strike="noStrike" kern="1200" dirty="0">
                          <a:solidFill>
                            <a:srgbClr val="A6A6A6"/>
                          </a:solidFill>
                          <a:effectLst/>
                          <a:latin typeface="Arial" panose="020B0604020202020204" pitchFamily="34" charset="0"/>
                          <a:ea typeface="+mn-ea"/>
                          <a:cs typeface="+mn-cs"/>
                        </a:rPr>
                        <a:t>18,4%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0" i="1" u="none" strike="noStrike" kern="1200" dirty="0">
                          <a:solidFill>
                            <a:srgbClr val="A6A6A6"/>
                          </a:solidFill>
                          <a:effectLst/>
                          <a:latin typeface="Arial" panose="020B0604020202020204" pitchFamily="34" charset="0"/>
                          <a:ea typeface="+mn-ea"/>
                          <a:cs typeface="+mn-cs"/>
                        </a:rPr>
                        <a:t>17,0%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0" i="1" u="none" strike="noStrike" kern="1200" dirty="0">
                          <a:solidFill>
                            <a:srgbClr val="A6A6A6"/>
                          </a:solidFill>
                          <a:effectLst/>
                          <a:latin typeface="Arial" panose="020B0604020202020204" pitchFamily="34" charset="0"/>
                          <a:ea typeface="+mn-ea"/>
                          <a:cs typeface="+mn-cs"/>
                        </a:rPr>
                        <a:t>15,9%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0800">
                <a:tc>
                  <a:txBody>
                    <a:bodyPr/>
                    <a:lstStyle/>
                    <a:p>
                      <a:pPr algn="ctr" rtl="0" fontAlgn="t"/>
                      <a:r>
                        <a:rPr lang="fr-FR" sz="1000" b="0" i="1" u="none" strike="noStrike">
                          <a:solidFill>
                            <a:srgbClr val="A6A6A6"/>
                          </a:solidFill>
                          <a:effectLst/>
                          <a:latin typeface="Arial" panose="020B0604020202020204" pitchFamily="34" charset="0"/>
                        </a:rPr>
                        <a:t>20,7%</a:t>
                      </a:r>
                      <a:endParaRPr lang="fr-FR" sz="1000" b="0" i="1" u="none" strike="noStrike" dirty="0">
                        <a:solidFill>
                          <a:srgbClr val="A6A6A6"/>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dirty="0">
                          <a:solidFill>
                            <a:srgbClr val="A6A6A6"/>
                          </a:solidFill>
                          <a:effectLst/>
                          <a:latin typeface="Arial" panose="020B0604020202020204" pitchFamily="34" charset="0"/>
                        </a:rPr>
                        <a:t>20,4%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0800">
                <a:tc>
                  <a:txBody>
                    <a:bodyPr/>
                    <a:lstStyle/>
                    <a:p>
                      <a:pPr algn="ctr" rtl="0" fontAlgn="t"/>
                      <a:r>
                        <a:rPr lang="fr-FR" sz="1000" b="0" i="1" u="none" strike="noStrike" dirty="0">
                          <a:solidFill>
                            <a:srgbClr val="A6A6A6"/>
                          </a:solidFill>
                          <a:effectLst/>
                          <a:latin typeface="Arial" panose="020B0604020202020204" pitchFamily="34" charset="0"/>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dirty="0">
                          <a:solidFill>
                            <a:srgbClr val="A6A6A6"/>
                          </a:solidFill>
                          <a:effectLst/>
                          <a:latin typeface="Arial" panose="020B0604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0800">
                <a:tc>
                  <a:txBody>
                    <a:bodyPr/>
                    <a:lstStyle/>
                    <a:p>
                      <a:pPr algn="ctr" rtl="0" fontAlgn="t"/>
                      <a:r>
                        <a:rPr lang="fr-FR" sz="1000" b="0" i="1" u="none" strike="noStrike" dirty="0">
                          <a:solidFill>
                            <a:srgbClr val="A6A6A6"/>
                          </a:solidFill>
                          <a:effectLst/>
                          <a:latin typeface="Arial" panose="020B0604020202020204" pitchFamily="34" charset="0"/>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dirty="0">
                          <a:solidFill>
                            <a:srgbClr val="A6A6A6"/>
                          </a:solidFill>
                          <a:effectLst/>
                          <a:latin typeface="Arial" panose="020B0604020202020204" pitchFamily="34" charset="0"/>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dirty="0">
                          <a:solidFill>
                            <a:srgbClr val="A6A6A6"/>
                          </a:solidFill>
                          <a:effectLst/>
                          <a:latin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0800">
                <a:tc>
                  <a:txBody>
                    <a:bodyPr/>
                    <a:lstStyle/>
                    <a:p>
                      <a:pPr algn="ctr" rtl="0" fontAlgn="t"/>
                      <a:r>
                        <a:rPr lang="fr-FR" sz="1000" b="0" i="1" u="none" strike="noStrike" dirty="0">
                          <a:solidFill>
                            <a:srgbClr val="A6A6A6"/>
                          </a:solidFill>
                          <a:effectLst/>
                          <a:latin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dirty="0">
                          <a:solidFill>
                            <a:srgbClr val="A6A6A6"/>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0800">
                <a:tc>
                  <a:txBody>
                    <a:bodyPr/>
                    <a:lstStyle/>
                    <a:p>
                      <a:pPr algn="ctr" rtl="0" fontAlgn="t"/>
                      <a:r>
                        <a:rPr lang="fr-FR" sz="1000" b="0" i="1" u="none" strike="noStrike" dirty="0">
                          <a:solidFill>
                            <a:srgbClr val="A6A6A6"/>
                          </a:solidFill>
                          <a:effectLst/>
                          <a:latin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0800">
                <a:tc>
                  <a:txBody>
                    <a:bodyPr/>
                    <a:lstStyle/>
                    <a:p>
                      <a:pPr algn="ctr" rtl="0" fontAlgn="t"/>
                      <a:r>
                        <a:rPr lang="fr-FR" sz="1000" b="0" i="1" u="none" strike="noStrike">
                          <a:solidFill>
                            <a:srgbClr val="A6A6A6"/>
                          </a:solidFill>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0800">
                <a:tc>
                  <a:txBody>
                    <a:bodyPr/>
                    <a:lstStyle/>
                    <a:p>
                      <a:pPr algn="ctr" rtl="0" fontAlgn="t"/>
                      <a:r>
                        <a:rPr lang="fr-FR" sz="1000" b="0" i="1" u="none" strike="noStrike">
                          <a:solidFill>
                            <a:srgbClr val="A6A6A6"/>
                          </a:solidFill>
                          <a:effectLst/>
                          <a:latin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dirty="0">
                          <a:solidFill>
                            <a:srgbClr val="A6A6A6"/>
                          </a:solidFill>
                          <a:effectLst/>
                          <a:latin typeface="Arial" panose="020B0604020202020204" pitchFamily="34" charset="0"/>
                        </a:rPr>
                        <a:t>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80800">
                <a:tc>
                  <a:txBody>
                    <a:bodyPr/>
                    <a:lstStyle/>
                    <a:p>
                      <a:pPr algn="ctr" fontAlgn="t"/>
                      <a:r>
                        <a:rPr lang="fr-FR" sz="1000" b="1" i="1" u="none" strike="noStrike" dirty="0">
                          <a:solidFill>
                            <a:schemeClr val="bg1">
                              <a:lumMod val="65000"/>
                            </a:schemeClr>
                          </a:solidFill>
                          <a:effectLst/>
                          <a:latin typeface="Arial" panose="020B0604020202020204"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1" i="1" u="none" strike="noStrike" dirty="0">
                          <a:solidFill>
                            <a:schemeClr val="bg1">
                              <a:lumMod val="65000"/>
                            </a:schemeClr>
                          </a:solidFill>
                          <a:effectLst/>
                          <a:latin typeface="Arial" panose="020B0604020202020204"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1" i="1" u="none" strike="noStrike" dirty="0">
                          <a:solidFill>
                            <a:schemeClr val="bg1">
                              <a:lumMod val="65000"/>
                            </a:schemeClr>
                          </a:solidFill>
                          <a:effectLst/>
                          <a:latin typeface="Arial" panose="020B060402020202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1" i="1" u="none" strike="noStrike" dirty="0">
                          <a:solidFill>
                            <a:schemeClr val="bg1">
                              <a:lumMod val="65000"/>
                            </a:schemeClr>
                          </a:solidFill>
                          <a:effectLst/>
                          <a:latin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1" i="1" u="none" strike="noStrike" dirty="0">
                          <a:solidFill>
                            <a:schemeClr val="bg1">
                              <a:lumMod val="65000"/>
                            </a:schemeClr>
                          </a:solidFill>
                          <a:effectLst/>
                          <a:latin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1" i="1" u="none" strike="noStrike" dirty="0">
                          <a:solidFill>
                            <a:schemeClr val="bg1">
                              <a:lumMod val="65000"/>
                            </a:schemeClr>
                          </a:solidFill>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80800">
                <a:tc>
                  <a:txBody>
                    <a:bodyPr/>
                    <a:lstStyle/>
                    <a:p>
                      <a:pPr algn="ctr" fontAlgn="t"/>
                      <a:r>
                        <a:rPr lang="fr-FR" sz="1000" b="1" i="1" u="none" strike="noStrike" dirty="0">
                          <a:solidFill>
                            <a:schemeClr val="bg1">
                              <a:lumMod val="65000"/>
                            </a:schemeClr>
                          </a:solidFill>
                          <a:effectLst/>
                          <a:latin typeface="Arial" panose="020B0604020202020204" pitchFamily="34" charset="0"/>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1" i="1" u="none" strike="noStrike" dirty="0">
                          <a:solidFill>
                            <a:schemeClr val="bg1">
                              <a:lumMod val="65000"/>
                            </a:schemeClr>
                          </a:solidFill>
                          <a:effectLst/>
                          <a:latin typeface="Arial" panose="020B0604020202020204" pitchFamily="34" charset="0"/>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1" i="1" u="none" strike="noStrike" dirty="0">
                          <a:solidFill>
                            <a:schemeClr val="bg1">
                              <a:lumMod val="65000"/>
                            </a:schemeClr>
                          </a:solidFill>
                          <a:effectLst/>
                          <a:latin typeface="Arial" panose="020B0604020202020204" pitchFamily="34" charset="0"/>
                        </a:rPr>
                        <a:t>10,1%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1" i="1" u="none" strike="noStrike" dirty="0">
                          <a:solidFill>
                            <a:schemeClr val="bg1">
                              <a:lumMod val="65000"/>
                            </a:schemeClr>
                          </a:solidFill>
                          <a:effectLst/>
                          <a:latin typeface="Arial" panose="020B0604020202020204" pitchFamily="34" charset="0"/>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1" i="1" u="none" strike="noStrike" dirty="0">
                          <a:solidFill>
                            <a:schemeClr val="bg1">
                              <a:lumMod val="65000"/>
                            </a:schemeClr>
                          </a:solidFill>
                          <a:effectLst/>
                          <a:latin typeface="Arial" panose="020B0604020202020204" pitchFamily="34" charset="0"/>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1" i="1" u="none" strike="noStrike" dirty="0">
                          <a:solidFill>
                            <a:schemeClr val="bg1">
                              <a:lumMod val="65000"/>
                            </a:schemeClr>
                          </a:solidFill>
                          <a:effectLst/>
                          <a:latin typeface="Arial" panose="020B0604020202020204" pitchFamily="34" charset="0"/>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48" name="ZoneTexte 47">
            <a:extLst>
              <a:ext uri="{FF2B5EF4-FFF2-40B4-BE49-F238E27FC236}">
                <a16:creationId xmlns:a16="http://schemas.microsoft.com/office/drawing/2014/main" id="{43E3BDB2-B1B9-442A-9001-97EAF54A9338}"/>
              </a:ext>
            </a:extLst>
          </p:cNvPr>
          <p:cNvSpPr txBox="1"/>
          <p:nvPr/>
        </p:nvSpPr>
        <p:spPr>
          <a:xfrm>
            <a:off x="7804055" y="1925488"/>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50" name="ZoneTexte 49">
            <a:extLst>
              <a:ext uri="{FF2B5EF4-FFF2-40B4-BE49-F238E27FC236}">
                <a16:creationId xmlns:a16="http://schemas.microsoft.com/office/drawing/2014/main" id="{69EA9D59-927A-4EA5-A587-2E6E7AE2B976}"/>
              </a:ext>
            </a:extLst>
          </p:cNvPr>
          <p:cNvSpPr txBox="1"/>
          <p:nvPr/>
        </p:nvSpPr>
        <p:spPr>
          <a:xfrm>
            <a:off x="6859372" y="4140577"/>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51" name="ZoneTexte 50">
            <a:extLst>
              <a:ext uri="{FF2B5EF4-FFF2-40B4-BE49-F238E27FC236}">
                <a16:creationId xmlns:a16="http://schemas.microsoft.com/office/drawing/2014/main" id="{F7DED54F-0271-4AEF-A053-31CE0F4645BB}"/>
              </a:ext>
            </a:extLst>
          </p:cNvPr>
          <p:cNvSpPr txBox="1"/>
          <p:nvPr/>
        </p:nvSpPr>
        <p:spPr>
          <a:xfrm>
            <a:off x="6872873" y="4416406"/>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52" name="ZoneTexte 51">
            <a:extLst>
              <a:ext uri="{FF2B5EF4-FFF2-40B4-BE49-F238E27FC236}">
                <a16:creationId xmlns:a16="http://schemas.microsoft.com/office/drawing/2014/main" id="{D07B2260-E075-4946-8DEB-F36EAFA78364}"/>
              </a:ext>
            </a:extLst>
          </p:cNvPr>
          <p:cNvSpPr txBox="1"/>
          <p:nvPr/>
        </p:nvSpPr>
        <p:spPr>
          <a:xfrm>
            <a:off x="7662006" y="2187553"/>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54" name="ZoneTexte 53">
            <a:extLst>
              <a:ext uri="{FF2B5EF4-FFF2-40B4-BE49-F238E27FC236}">
                <a16:creationId xmlns:a16="http://schemas.microsoft.com/office/drawing/2014/main" id="{A99269C6-4142-4863-B465-5CFCB6FF6F59}"/>
              </a:ext>
            </a:extLst>
          </p:cNvPr>
          <p:cNvSpPr txBox="1"/>
          <p:nvPr/>
        </p:nvSpPr>
        <p:spPr>
          <a:xfrm>
            <a:off x="6927468" y="3044262"/>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393079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 coins arrondis 30">
            <a:extLst>
              <a:ext uri="{FF2B5EF4-FFF2-40B4-BE49-F238E27FC236}">
                <a16:creationId xmlns:a16="http://schemas.microsoft.com/office/drawing/2014/main" id="{BF018EC5-9CCA-4187-B4C7-99FE80DCCBB8}"/>
              </a:ext>
            </a:extLst>
          </p:cNvPr>
          <p:cNvSpPr/>
          <p:nvPr/>
        </p:nvSpPr>
        <p:spPr>
          <a:xfrm>
            <a:off x="5684492" y="1904312"/>
            <a:ext cx="3040239" cy="2198451"/>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FF079A8-C268-442B-93D0-BA3DC2AE3DD4}"/>
              </a:ext>
            </a:extLst>
          </p:cNvPr>
          <p:cNvSpPr>
            <a:spLocks noGrp="1"/>
          </p:cNvSpPr>
          <p:nvPr>
            <p:ph type="title"/>
          </p:nvPr>
        </p:nvSpPr>
        <p:spPr/>
        <p:txBody>
          <a:bodyPr/>
          <a:lstStyle/>
          <a:p>
            <a:r>
              <a:rPr lang="fr-FR" dirty="0"/>
              <a:t>Réveillon du nouvel an : en France ou ailleurs </a:t>
            </a:r>
            <a:r>
              <a:rPr lang="fr-FR" dirty="0">
                <a:solidFill>
                  <a:schemeClr val="accent1"/>
                </a:solidFill>
              </a:rPr>
              <a:t>?</a:t>
            </a:r>
          </a:p>
        </p:txBody>
      </p:sp>
      <p:sp>
        <p:nvSpPr>
          <p:cNvPr id="3" name="Espace réservé du texte 2">
            <a:extLst>
              <a:ext uri="{FF2B5EF4-FFF2-40B4-BE49-F238E27FC236}">
                <a16:creationId xmlns:a16="http://schemas.microsoft.com/office/drawing/2014/main" id="{6F333D68-1594-4AB0-8A86-F76A74B2A9DB}"/>
              </a:ext>
            </a:extLst>
          </p:cNvPr>
          <p:cNvSpPr>
            <a:spLocks noGrp="1"/>
          </p:cNvSpPr>
          <p:nvPr>
            <p:ph type="body" sz="quarter" idx="10"/>
          </p:nvPr>
        </p:nvSpPr>
        <p:spPr/>
        <p:txBody>
          <a:bodyPr/>
          <a:lstStyle/>
          <a:p>
            <a:r>
              <a:rPr lang="fr-FR" dirty="0"/>
              <a:t>Q2b. Pensez-vous passer cette soirée du réveillon du nouvel an … ? </a:t>
            </a:r>
          </a:p>
          <a:p>
            <a:pPr lvl="1"/>
            <a:r>
              <a:rPr lang="fr-FR" b="0" dirty="0">
                <a:solidFill>
                  <a:schemeClr val="tx2"/>
                </a:solidFill>
              </a:rPr>
              <a:t>Base : ceux qui passeront le réveillon du nouvel an en dehors de leur domicile : 493 personnes</a:t>
            </a:r>
          </a:p>
        </p:txBody>
      </p:sp>
      <p:graphicFrame>
        <p:nvGraphicFramePr>
          <p:cNvPr id="35" name="Tableau 34">
            <a:extLst>
              <a:ext uri="{FF2B5EF4-FFF2-40B4-BE49-F238E27FC236}">
                <a16:creationId xmlns:a16="http://schemas.microsoft.com/office/drawing/2014/main" id="{6CA7F54D-C43D-4709-9991-54E3A9E97AC6}"/>
              </a:ext>
            </a:extLst>
          </p:cNvPr>
          <p:cNvGraphicFramePr>
            <a:graphicFrameLocks noGrp="1"/>
          </p:cNvGraphicFramePr>
          <p:nvPr>
            <p:extLst>
              <p:ext uri="{D42A27DB-BD31-4B8C-83A1-F6EECF244321}">
                <p14:modId xmlns:p14="http://schemas.microsoft.com/office/powerpoint/2010/main" val="573354055"/>
              </p:ext>
            </p:extLst>
          </p:nvPr>
        </p:nvGraphicFramePr>
        <p:xfrm>
          <a:off x="5887929" y="2030973"/>
          <a:ext cx="2633364" cy="1814124"/>
        </p:xfrm>
        <a:graphic>
          <a:graphicData uri="http://schemas.openxmlformats.org/drawingml/2006/table">
            <a:tbl>
              <a:tblPr>
                <a:tableStyleId>{5C22544A-7EE6-4342-B048-85BDC9FD1C3A}</a:tableStyleId>
              </a:tblPr>
              <a:tblGrid>
                <a:gridCol w="438894">
                  <a:extLst>
                    <a:ext uri="{9D8B030D-6E8A-4147-A177-3AD203B41FA5}">
                      <a16:colId xmlns:a16="http://schemas.microsoft.com/office/drawing/2014/main" val="805899477"/>
                    </a:ext>
                  </a:extLst>
                </a:gridCol>
                <a:gridCol w="438894">
                  <a:extLst>
                    <a:ext uri="{9D8B030D-6E8A-4147-A177-3AD203B41FA5}">
                      <a16:colId xmlns:a16="http://schemas.microsoft.com/office/drawing/2014/main" val="1448098819"/>
                    </a:ext>
                  </a:extLst>
                </a:gridCol>
                <a:gridCol w="438894">
                  <a:extLst>
                    <a:ext uri="{9D8B030D-6E8A-4147-A177-3AD203B41FA5}">
                      <a16:colId xmlns:a16="http://schemas.microsoft.com/office/drawing/2014/main" val="3805523870"/>
                    </a:ext>
                  </a:extLst>
                </a:gridCol>
                <a:gridCol w="438894">
                  <a:extLst>
                    <a:ext uri="{9D8B030D-6E8A-4147-A177-3AD203B41FA5}">
                      <a16:colId xmlns:a16="http://schemas.microsoft.com/office/drawing/2014/main" val="20000"/>
                    </a:ext>
                  </a:extLst>
                </a:gridCol>
                <a:gridCol w="438894">
                  <a:extLst>
                    <a:ext uri="{9D8B030D-6E8A-4147-A177-3AD203B41FA5}">
                      <a16:colId xmlns:a16="http://schemas.microsoft.com/office/drawing/2014/main" val="20001"/>
                    </a:ext>
                  </a:extLst>
                </a:gridCol>
                <a:gridCol w="438894">
                  <a:extLst>
                    <a:ext uri="{9D8B030D-6E8A-4147-A177-3AD203B41FA5}">
                      <a16:colId xmlns:a16="http://schemas.microsoft.com/office/drawing/2014/main" val="20002"/>
                    </a:ext>
                  </a:extLst>
                </a:gridCol>
              </a:tblGrid>
              <a:tr h="266262">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266262">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0400">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71,5%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76,2%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76,1%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71,1%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71,2%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100" b="1" i="1" u="none" strike="noStrike" dirty="0">
                          <a:solidFill>
                            <a:schemeClr val="bg1">
                              <a:lumMod val="65000"/>
                            </a:schemeClr>
                          </a:solidFill>
                          <a:effectLst/>
                          <a:latin typeface="Arial" panose="020B0604020202020204" pitchFamily="34" charset="0"/>
                        </a:rPr>
                        <a:t>72,9%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0400">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17,1%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15,2%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13,6%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19,6%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1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19,4%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100" b="1" i="1" u="none" strike="noStrike" dirty="0">
                          <a:solidFill>
                            <a:schemeClr val="bg1">
                              <a:lumMod val="65000"/>
                            </a:schemeClr>
                          </a:solidFill>
                          <a:effectLst/>
                          <a:latin typeface="Arial" panose="020B0604020202020204" pitchFamily="34" charset="0"/>
                        </a:rPr>
                        <a:t>19,1%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0400">
                <a:tc>
                  <a:txBody>
                    <a:bodyPr/>
                    <a:lstStyle/>
                    <a:p>
                      <a:pPr algn="ctr" fontAlgn="t"/>
                      <a:r>
                        <a:rPr lang="fr-FR" sz="1100" b="0" i="1" u="none" strike="noStrike" dirty="0">
                          <a:solidFill>
                            <a:schemeClr val="bg1">
                              <a:lumMod val="65000"/>
                            </a:schemeClr>
                          </a:solidFill>
                          <a:effectLst/>
                          <a:latin typeface="Arial" panose="020B0604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100" b="0" i="1" u="none" strike="noStrike" dirty="0">
                          <a:solidFill>
                            <a:schemeClr val="bg1">
                              <a:lumMod val="65000"/>
                            </a:schemeClr>
                          </a:solidFill>
                          <a:effectLst/>
                          <a:latin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100" b="0" i="1" u="none" strike="noStrike" dirty="0">
                          <a:solidFill>
                            <a:schemeClr val="bg1">
                              <a:lumMod val="65000"/>
                            </a:schemeClr>
                          </a:solidFill>
                          <a:effectLst/>
                          <a:latin typeface="Arial" panose="020B0604020202020204" pitchFamily="34" charset="0"/>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100" b="0" i="1" u="none" strike="noStrike" dirty="0">
                          <a:solidFill>
                            <a:schemeClr val="bg1">
                              <a:lumMod val="65000"/>
                            </a:schemeClr>
                          </a:solidFill>
                          <a:effectLst/>
                          <a:latin typeface="Arial" panose="020B0604020202020204"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100" b="0" i="1" u="none" strike="noStrike" dirty="0">
                          <a:solidFill>
                            <a:schemeClr val="bg1">
                              <a:lumMod val="65000"/>
                            </a:schemeClr>
                          </a:solidFill>
                          <a:effectLst/>
                          <a:latin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0400">
                <a:tc>
                  <a:txBody>
                    <a:bodyPr/>
                    <a:lstStyle/>
                    <a:p>
                      <a:pPr algn="ctr" fontAlgn="t"/>
                      <a:r>
                        <a:rPr lang="fr-FR" sz="1100" b="0" i="1" u="none" strike="noStrike" dirty="0">
                          <a:solidFill>
                            <a:schemeClr val="bg1">
                              <a:lumMod val="65000"/>
                            </a:schemeClr>
                          </a:solidFill>
                          <a:effectLst/>
                          <a:latin typeface="Arial" panose="020B0604020202020204" pitchFamily="34" charset="0"/>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100" b="0" i="1" u="none" strike="noStrike" dirty="0">
                          <a:solidFill>
                            <a:schemeClr val="bg1">
                              <a:lumMod val="65000"/>
                            </a:schemeClr>
                          </a:solidFill>
                          <a:effectLst/>
                          <a:latin typeface="Arial" panose="020B0604020202020204"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100" b="0" i="1" u="none" strike="noStrike" dirty="0">
                          <a:solidFill>
                            <a:schemeClr val="bg1">
                              <a:lumMod val="65000"/>
                            </a:schemeClr>
                          </a:solidFill>
                          <a:effectLst/>
                          <a:latin typeface="Arial" panose="020B0604020202020204" pitchFamily="34" charset="0"/>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100" b="0" i="1" u="none" strike="noStrike" dirty="0">
                          <a:solidFill>
                            <a:schemeClr val="bg1">
                              <a:lumMod val="65000"/>
                            </a:schemeClr>
                          </a:solidFill>
                          <a:effectLst/>
                          <a:latin typeface="Arial" panose="020B0604020202020204"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1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100" b="0" i="1" u="none" strike="noStrike" dirty="0">
                          <a:solidFill>
                            <a:schemeClr val="bg1">
                              <a:lumMod val="65000"/>
                            </a:schemeClr>
                          </a:solidFill>
                          <a:effectLst/>
                          <a:latin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36" name="Graphique 35">
            <a:extLst>
              <a:ext uri="{FF2B5EF4-FFF2-40B4-BE49-F238E27FC236}">
                <a16:creationId xmlns:a16="http://schemas.microsoft.com/office/drawing/2014/main" id="{1AAE88A6-E422-42D6-A7E6-985BA539C7FB}"/>
              </a:ext>
            </a:extLst>
          </p:cNvPr>
          <p:cNvGraphicFramePr/>
          <p:nvPr>
            <p:extLst>
              <p:ext uri="{D42A27DB-BD31-4B8C-83A1-F6EECF244321}">
                <p14:modId xmlns:p14="http://schemas.microsoft.com/office/powerpoint/2010/main" val="4277591899"/>
              </p:ext>
            </p:extLst>
          </p:nvPr>
        </p:nvGraphicFramePr>
        <p:xfrm>
          <a:off x="2995840" y="2416699"/>
          <a:ext cx="2633365" cy="1552274"/>
        </p:xfrm>
        <a:graphic>
          <a:graphicData uri="http://schemas.openxmlformats.org/drawingml/2006/chart">
            <c:chart xmlns:c="http://schemas.openxmlformats.org/drawingml/2006/chart" xmlns:r="http://schemas.openxmlformats.org/officeDocument/2006/relationships" r:id="rId2"/>
          </a:graphicData>
        </a:graphic>
      </p:graphicFrame>
      <p:sp>
        <p:nvSpPr>
          <p:cNvPr id="37" name="Rectangle 68">
            <a:extLst>
              <a:ext uri="{FF2B5EF4-FFF2-40B4-BE49-F238E27FC236}">
                <a16:creationId xmlns:a16="http://schemas.microsoft.com/office/drawing/2014/main" id="{43649662-BD1B-4BC3-B078-539009A1A75B}"/>
              </a:ext>
            </a:extLst>
          </p:cNvPr>
          <p:cNvSpPr>
            <a:spLocks noChangeArrowheads="1"/>
          </p:cNvSpPr>
          <p:nvPr/>
        </p:nvSpPr>
        <p:spPr bwMode="auto">
          <a:xfrm>
            <a:off x="1122003" y="2600821"/>
            <a:ext cx="1942840"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En France, dans votre région</a:t>
            </a:r>
            <a:endParaRPr kumimoji="0" lang="fr-FR" sz="1100" b="1" u="none" strike="noStrike" cap="none" normalizeH="0" baseline="0" dirty="0">
              <a:ln>
                <a:noFill/>
              </a:ln>
              <a:solidFill>
                <a:srgbClr val="595959"/>
              </a:solidFill>
              <a:effectLst/>
              <a:latin typeface="Arial" pitchFamily="34" charset="0"/>
              <a:cs typeface="Arial" pitchFamily="34" charset="0"/>
            </a:endParaRPr>
          </a:p>
        </p:txBody>
      </p:sp>
      <p:sp>
        <p:nvSpPr>
          <p:cNvPr id="45" name="Rectangle 69">
            <a:extLst>
              <a:ext uri="{FF2B5EF4-FFF2-40B4-BE49-F238E27FC236}">
                <a16:creationId xmlns:a16="http://schemas.microsoft.com/office/drawing/2014/main" id="{6A967032-ABB7-419A-9FEA-321B29CF7B58}"/>
              </a:ext>
            </a:extLst>
          </p:cNvPr>
          <p:cNvSpPr>
            <a:spLocks noChangeArrowheads="1"/>
          </p:cNvSpPr>
          <p:nvPr/>
        </p:nvSpPr>
        <p:spPr bwMode="auto">
          <a:xfrm>
            <a:off x="573776" y="2935600"/>
            <a:ext cx="2491067"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En France, en dehors de votre région</a:t>
            </a:r>
            <a:endParaRPr kumimoji="0" lang="fr-FR" sz="1100" b="1" u="none" strike="noStrike" cap="none" normalizeH="0" baseline="0" dirty="0">
              <a:ln>
                <a:noFill/>
              </a:ln>
              <a:solidFill>
                <a:srgbClr val="595959"/>
              </a:solidFill>
              <a:effectLst/>
              <a:latin typeface="Arial" pitchFamily="34" charset="0"/>
              <a:cs typeface="Arial" pitchFamily="34" charset="0"/>
            </a:endParaRPr>
          </a:p>
        </p:txBody>
      </p:sp>
      <p:sp>
        <p:nvSpPr>
          <p:cNvPr id="46" name="Rectangle 70">
            <a:extLst>
              <a:ext uri="{FF2B5EF4-FFF2-40B4-BE49-F238E27FC236}">
                <a16:creationId xmlns:a16="http://schemas.microsoft.com/office/drawing/2014/main" id="{B3C6BF5A-9A0A-475C-AE8D-C812F1BEDAA1}"/>
              </a:ext>
            </a:extLst>
          </p:cNvPr>
          <p:cNvSpPr>
            <a:spLocks noChangeArrowheads="1"/>
          </p:cNvSpPr>
          <p:nvPr/>
        </p:nvSpPr>
        <p:spPr bwMode="auto">
          <a:xfrm>
            <a:off x="2282578" y="3248893"/>
            <a:ext cx="782265"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A l’étranger</a:t>
            </a:r>
            <a:endParaRPr kumimoji="0" lang="fr-FR" sz="1100" b="1" u="none" strike="noStrike" cap="none" normalizeH="0" baseline="0" dirty="0">
              <a:ln>
                <a:noFill/>
              </a:ln>
              <a:solidFill>
                <a:srgbClr val="595959"/>
              </a:solidFill>
              <a:effectLst/>
              <a:latin typeface="Arial" pitchFamily="34" charset="0"/>
              <a:cs typeface="Arial" pitchFamily="34" charset="0"/>
            </a:endParaRPr>
          </a:p>
        </p:txBody>
      </p:sp>
      <p:sp>
        <p:nvSpPr>
          <p:cNvPr id="47" name="Rectangle 70">
            <a:extLst>
              <a:ext uri="{FF2B5EF4-FFF2-40B4-BE49-F238E27FC236}">
                <a16:creationId xmlns:a16="http://schemas.microsoft.com/office/drawing/2014/main" id="{C007C37B-C224-463B-AA23-DD2AC17EE1B6}"/>
              </a:ext>
            </a:extLst>
          </p:cNvPr>
          <p:cNvSpPr>
            <a:spLocks noChangeArrowheads="1"/>
          </p:cNvSpPr>
          <p:nvPr/>
        </p:nvSpPr>
        <p:spPr bwMode="auto">
          <a:xfrm>
            <a:off x="1302429" y="3583672"/>
            <a:ext cx="1756891"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Vous ne savez pas encore</a:t>
            </a:r>
            <a:endParaRPr kumimoji="0" lang="fr-FR" sz="1100" b="1" u="none" strike="noStrike" cap="none" normalizeH="0" baseline="0" dirty="0">
              <a:ln>
                <a:noFill/>
              </a:ln>
              <a:solidFill>
                <a:srgbClr val="595959"/>
              </a:solidFill>
              <a:effectLst/>
              <a:latin typeface="Arial" pitchFamily="34" charset="0"/>
              <a:cs typeface="Arial" pitchFamily="34" charset="0"/>
            </a:endParaRPr>
          </a:p>
        </p:txBody>
      </p:sp>
      <p:sp>
        <p:nvSpPr>
          <p:cNvPr id="48" name="Légende encadrée 1 19">
            <a:extLst>
              <a:ext uri="{FF2B5EF4-FFF2-40B4-BE49-F238E27FC236}">
                <a16:creationId xmlns:a16="http://schemas.microsoft.com/office/drawing/2014/main" id="{C6032C07-7423-486B-8FF6-364678C3E5CC}"/>
              </a:ext>
            </a:extLst>
          </p:cNvPr>
          <p:cNvSpPr/>
          <p:nvPr/>
        </p:nvSpPr>
        <p:spPr>
          <a:xfrm>
            <a:off x="4200203" y="3230357"/>
            <a:ext cx="910077" cy="169277"/>
          </a:xfrm>
          <a:prstGeom prst="borderCallout1">
            <a:avLst>
              <a:gd name="adj1" fmla="val -7920"/>
              <a:gd name="adj2" fmla="val 50140"/>
              <a:gd name="adj3" fmla="val -99796"/>
              <a:gd name="adj4" fmla="val -7442"/>
            </a:avLst>
          </a:prstGeom>
          <a:solidFill>
            <a:schemeClr val="bg1">
              <a:lumMod val="95000"/>
            </a:schemeClr>
          </a:solidFill>
          <a:ln w="317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900" dirty="0">
                <a:solidFill>
                  <a:srgbClr val="058A05"/>
                </a:solidFill>
              </a:rPr>
              <a:t>IDF : 25%</a:t>
            </a:r>
          </a:p>
        </p:txBody>
      </p:sp>
      <p:sp>
        <p:nvSpPr>
          <p:cNvPr id="49" name="ZoneTexte 48">
            <a:extLst>
              <a:ext uri="{FF2B5EF4-FFF2-40B4-BE49-F238E27FC236}">
                <a16:creationId xmlns:a16="http://schemas.microsoft.com/office/drawing/2014/main" id="{98F4632D-B985-47F5-ADA6-F77C45AB5D53}"/>
              </a:ext>
            </a:extLst>
          </p:cNvPr>
          <p:cNvSpPr txBox="1"/>
          <p:nvPr/>
        </p:nvSpPr>
        <p:spPr>
          <a:xfrm>
            <a:off x="9098423" y="1899181"/>
            <a:ext cx="2725643" cy="2246769"/>
          </a:xfrm>
          <a:prstGeom prst="rect">
            <a:avLst/>
          </a:prstGeom>
          <a:noFill/>
        </p:spPr>
        <p:txBody>
          <a:bodyPr wrap="square" rtlCol="0">
            <a:spAutoFit/>
          </a:bodyPr>
          <a:lstStyle/>
          <a:p>
            <a:r>
              <a:rPr lang="fr-FR" sz="1400" b="1" dirty="0">
                <a:solidFill>
                  <a:schemeClr val="accent4"/>
                </a:solidFill>
              </a:rPr>
              <a:t>Parmi les Français qui prévoient de passer le réveillon en dehors de leur domicile, 72,7% resteront dans leur région</a:t>
            </a:r>
            <a:r>
              <a:rPr lang="fr-FR" sz="1400" dirty="0">
                <a:solidFill>
                  <a:schemeClr val="accent4"/>
                </a:solidFill>
              </a:rPr>
              <a:t>. </a:t>
            </a:r>
          </a:p>
          <a:p>
            <a:r>
              <a:rPr lang="fr-FR" sz="1400" i="1" dirty="0">
                <a:solidFill>
                  <a:schemeClr val="accent4"/>
                </a:solidFill>
              </a:rPr>
              <a:t>A noter que, comme en 2019, les personnes résidants en Ile de France sont plus nombreuses à quitter leur région pour cette soirée.</a:t>
            </a:r>
          </a:p>
        </p:txBody>
      </p:sp>
      <p:pic>
        <p:nvPicPr>
          <p:cNvPr id="18" name="Image 17">
            <a:extLst>
              <a:ext uri="{FF2B5EF4-FFF2-40B4-BE49-F238E27FC236}">
                <a16:creationId xmlns:a16="http://schemas.microsoft.com/office/drawing/2014/main" id="{757A7E4F-E5BE-4706-9FCB-549CD1B4841A}"/>
              </a:ext>
            </a:extLst>
          </p:cNvPr>
          <p:cNvPicPr>
            <a:picLocks noChangeAspect="1"/>
          </p:cNvPicPr>
          <p:nvPr/>
        </p:nvPicPr>
        <p:blipFill>
          <a:blip r:embed="rId3">
            <a:clrChange>
              <a:clrFrom>
                <a:srgbClr val="F1F3F2"/>
              </a:clrFrom>
              <a:clrTo>
                <a:srgbClr val="F1F3F2">
                  <a:alpha val="0"/>
                </a:srgbClr>
              </a:clrTo>
            </a:clrChange>
            <a:duotone>
              <a:schemeClr val="accent2">
                <a:shade val="45000"/>
                <a:satMod val="135000"/>
              </a:schemeClr>
              <a:prstClr val="white"/>
            </a:duotone>
          </a:blip>
          <a:stretch>
            <a:fillRect/>
          </a:stretch>
        </p:blipFill>
        <p:spPr>
          <a:xfrm>
            <a:off x="573776" y="1335357"/>
            <a:ext cx="1349267" cy="1237860"/>
          </a:xfrm>
          <a:prstGeom prst="rect">
            <a:avLst/>
          </a:prstGeom>
        </p:spPr>
      </p:pic>
      <p:sp>
        <p:nvSpPr>
          <p:cNvPr id="17" name="ZoneTexte 16">
            <a:extLst>
              <a:ext uri="{FF2B5EF4-FFF2-40B4-BE49-F238E27FC236}">
                <a16:creationId xmlns:a16="http://schemas.microsoft.com/office/drawing/2014/main" id="{56DA5017-D9DC-4C2D-8BB9-2D42AE9CA47B}"/>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19" name="ZoneTexte 18">
            <a:extLst>
              <a:ext uri="{FF2B5EF4-FFF2-40B4-BE49-F238E27FC236}">
                <a16:creationId xmlns:a16="http://schemas.microsoft.com/office/drawing/2014/main" id="{5286F508-0FBC-46E6-AA49-27AB901549EF}"/>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0" name="ZoneTexte 19">
            <a:extLst>
              <a:ext uri="{FF2B5EF4-FFF2-40B4-BE49-F238E27FC236}">
                <a16:creationId xmlns:a16="http://schemas.microsoft.com/office/drawing/2014/main" id="{3EC29C27-AEE2-4A79-BD9C-D5D8291595D8}"/>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Tree>
    <p:extLst>
      <p:ext uri="{BB962C8B-B14F-4D97-AF65-F5344CB8AC3E}">
        <p14:creationId xmlns:p14="http://schemas.microsoft.com/office/powerpoint/2010/main" val="1985942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descr="Une image contenant roue à vent, chaîne, très coloré, objet d’extérieur&#10;&#10;Description générée automatiquement">
            <a:extLst>
              <a:ext uri="{FF2B5EF4-FFF2-40B4-BE49-F238E27FC236}">
                <a16:creationId xmlns:a16="http://schemas.microsoft.com/office/drawing/2014/main" id="{326F90E2-D239-445A-8737-899A98C1C54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2295" b="32295"/>
          <a:stretch>
            <a:fillRect/>
          </a:stretch>
        </p:blipFill>
        <p:spPr/>
      </p:pic>
      <p:sp>
        <p:nvSpPr>
          <p:cNvPr id="7" name="Espace réservé du texte 6">
            <a:extLst>
              <a:ext uri="{FF2B5EF4-FFF2-40B4-BE49-F238E27FC236}">
                <a16:creationId xmlns:a16="http://schemas.microsoft.com/office/drawing/2014/main" id="{BEEB7D5B-CD29-4CFE-9EF1-7CE9CA5A7B5B}"/>
              </a:ext>
            </a:extLst>
          </p:cNvPr>
          <p:cNvSpPr>
            <a:spLocks noGrp="1"/>
          </p:cNvSpPr>
          <p:nvPr>
            <p:ph type="body" sz="quarter" idx="12"/>
          </p:nvPr>
        </p:nvSpPr>
        <p:spPr/>
        <p:txBody>
          <a:bodyPr/>
          <a:lstStyle/>
          <a:p>
            <a:r>
              <a:rPr lang="fr-FR" sz="3200" dirty="0"/>
              <a:t>Intentions de déplacements </a:t>
            </a:r>
          </a:p>
          <a:p>
            <a:r>
              <a:rPr lang="fr-FR" sz="3200" dirty="0"/>
              <a:t>à l’occasion du réveillon </a:t>
            </a:r>
          </a:p>
          <a:p>
            <a:r>
              <a:rPr lang="fr-FR" sz="3200" dirty="0"/>
              <a:t>du nouvel an</a:t>
            </a:r>
          </a:p>
        </p:txBody>
      </p:sp>
      <p:sp>
        <p:nvSpPr>
          <p:cNvPr id="8" name="Espace réservé du texte 7">
            <a:extLst>
              <a:ext uri="{FF2B5EF4-FFF2-40B4-BE49-F238E27FC236}">
                <a16:creationId xmlns:a16="http://schemas.microsoft.com/office/drawing/2014/main" id="{3B0DFF7B-152D-4498-8E9E-81731BDF8A54}"/>
              </a:ext>
            </a:extLst>
          </p:cNvPr>
          <p:cNvSpPr>
            <a:spLocks noGrp="1"/>
          </p:cNvSpPr>
          <p:nvPr>
            <p:ph type="body" sz="quarter" idx="13"/>
          </p:nvPr>
        </p:nvSpPr>
        <p:spPr/>
        <p:txBody>
          <a:bodyPr/>
          <a:lstStyle/>
          <a:p>
            <a:r>
              <a:rPr lang="fr-FR" dirty="0"/>
              <a:t>02</a:t>
            </a:r>
          </a:p>
        </p:txBody>
      </p:sp>
    </p:spTree>
    <p:extLst>
      <p:ext uri="{BB962C8B-B14F-4D97-AF65-F5344CB8AC3E}">
        <p14:creationId xmlns:p14="http://schemas.microsoft.com/office/powerpoint/2010/main" val="2023374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7894D5BE-A24B-4860-9517-75C7E54C7DE6}"/>
              </a:ext>
            </a:extLst>
          </p:cNvPr>
          <p:cNvSpPr/>
          <p:nvPr/>
        </p:nvSpPr>
        <p:spPr>
          <a:xfrm>
            <a:off x="8594828" y="1323755"/>
            <a:ext cx="3040239" cy="3890337"/>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itre 5">
            <a:extLst>
              <a:ext uri="{FF2B5EF4-FFF2-40B4-BE49-F238E27FC236}">
                <a16:creationId xmlns:a16="http://schemas.microsoft.com/office/drawing/2014/main" id="{C8626128-7B59-4953-B7FD-EB29D7C55965}"/>
              </a:ext>
            </a:extLst>
          </p:cNvPr>
          <p:cNvSpPr>
            <a:spLocks noGrp="1"/>
          </p:cNvSpPr>
          <p:nvPr>
            <p:ph type="title"/>
          </p:nvPr>
        </p:nvSpPr>
        <p:spPr/>
        <p:txBody>
          <a:bodyPr/>
          <a:lstStyle/>
          <a:p>
            <a:r>
              <a:rPr lang="fr-FR" dirty="0"/>
              <a:t>Modes de transport à l’occasion du réveillon</a:t>
            </a:r>
            <a:r>
              <a:rPr lang="fr-FR" dirty="0">
                <a:solidFill>
                  <a:schemeClr val="accent1"/>
                </a:solidFill>
              </a:rPr>
              <a:t>.</a:t>
            </a:r>
            <a:br>
              <a:rPr lang="fr-FR" dirty="0"/>
            </a:br>
            <a:endParaRPr lang="fr-FR" dirty="0"/>
          </a:p>
        </p:txBody>
      </p:sp>
      <p:sp>
        <p:nvSpPr>
          <p:cNvPr id="7" name="Espace réservé du texte 6">
            <a:extLst>
              <a:ext uri="{FF2B5EF4-FFF2-40B4-BE49-F238E27FC236}">
                <a16:creationId xmlns:a16="http://schemas.microsoft.com/office/drawing/2014/main" id="{7486F7E6-7205-4A52-935F-8DC38ABC5E4D}"/>
              </a:ext>
            </a:extLst>
          </p:cNvPr>
          <p:cNvSpPr>
            <a:spLocks noGrp="1"/>
          </p:cNvSpPr>
          <p:nvPr>
            <p:ph type="body" sz="quarter" idx="10"/>
          </p:nvPr>
        </p:nvSpPr>
        <p:spPr/>
        <p:txBody>
          <a:bodyPr/>
          <a:lstStyle/>
          <a:p>
            <a:pPr lvl="0"/>
            <a:r>
              <a:rPr lang="fr-FR" dirty="0"/>
              <a:t>Q5. Prévoyez-vous de vous déplacer lors de la soirée du réveillon du 31 décembre? Plusieurs réponses possibles</a:t>
            </a:r>
          </a:p>
          <a:p>
            <a:pPr lvl="1"/>
            <a:r>
              <a:rPr lang="fr-FR" b="0" dirty="0">
                <a:solidFill>
                  <a:schemeClr val="tx2"/>
                </a:solidFill>
              </a:rPr>
              <a:t>Base : Français de 18 ans et plus : 1030 personnes</a:t>
            </a:r>
            <a:br>
              <a:rPr lang="fr-FR" b="0" dirty="0">
                <a:solidFill>
                  <a:schemeClr val="tx2"/>
                </a:solidFill>
              </a:rPr>
            </a:br>
            <a:endParaRPr lang="fr-FR" b="0" dirty="0">
              <a:solidFill>
                <a:schemeClr val="tx2"/>
              </a:solidFill>
            </a:endParaRPr>
          </a:p>
        </p:txBody>
      </p:sp>
      <p:graphicFrame>
        <p:nvGraphicFramePr>
          <p:cNvPr id="9" name="Tableau 8">
            <a:extLst>
              <a:ext uri="{FF2B5EF4-FFF2-40B4-BE49-F238E27FC236}">
                <a16:creationId xmlns:a16="http://schemas.microsoft.com/office/drawing/2014/main" id="{4E4B753B-DF14-41AA-93F5-06C46C63FE18}"/>
              </a:ext>
            </a:extLst>
          </p:cNvPr>
          <p:cNvGraphicFramePr>
            <a:graphicFrameLocks noGrp="1"/>
          </p:cNvGraphicFramePr>
          <p:nvPr>
            <p:extLst>
              <p:ext uri="{D42A27DB-BD31-4B8C-83A1-F6EECF244321}">
                <p14:modId xmlns:p14="http://schemas.microsoft.com/office/powerpoint/2010/main" val="49180885"/>
              </p:ext>
            </p:extLst>
          </p:nvPr>
        </p:nvGraphicFramePr>
        <p:xfrm>
          <a:off x="1713993" y="1881459"/>
          <a:ext cx="5532966" cy="3067899"/>
        </p:xfrm>
        <a:graphic>
          <a:graphicData uri="http://schemas.openxmlformats.org/drawingml/2006/table">
            <a:tbl>
              <a:tblPr>
                <a:tableStyleId>{5C22544A-7EE6-4342-B048-85BDC9FD1C3A}</a:tableStyleId>
              </a:tblPr>
              <a:tblGrid>
                <a:gridCol w="5532966">
                  <a:extLst>
                    <a:ext uri="{9D8B030D-6E8A-4147-A177-3AD203B41FA5}">
                      <a16:colId xmlns:a16="http://schemas.microsoft.com/office/drawing/2014/main" val="20000"/>
                    </a:ext>
                  </a:extLst>
                </a:gridCol>
              </a:tblGrid>
              <a:tr h="262022">
                <a:tc>
                  <a:txBody>
                    <a:bodyPr/>
                    <a:lstStyle/>
                    <a:p>
                      <a:pPr algn="r" fontAlgn="b"/>
                      <a:r>
                        <a:rPr lang="fr-FR" sz="1100" b="1" kern="1200" dirty="0">
                          <a:solidFill>
                            <a:schemeClr val="accent1">
                              <a:lumMod val="75000"/>
                            </a:schemeClr>
                          </a:solidFill>
                          <a:latin typeface="Arial" pitchFamily="34" charset="0"/>
                          <a:ea typeface="+mn-ea"/>
                          <a:cs typeface="Arial" pitchFamily="34" charset="0"/>
                        </a:rPr>
                        <a:t>Par un véhicule personnel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2022">
                <a:tc>
                  <a:txBody>
                    <a:bodyPr/>
                    <a:lstStyle/>
                    <a:p>
                      <a:pPr algn="r" fontAlgn="b"/>
                      <a:r>
                        <a:rPr lang="fr-FR" sz="900" b="0" i="1" kern="1200" dirty="0">
                          <a:solidFill>
                            <a:srgbClr val="595959"/>
                          </a:solidFill>
                          <a:latin typeface="Arial" pitchFamily="34" charset="0"/>
                          <a:ea typeface="+mn-ea"/>
                          <a:cs typeface="Arial" pitchFamily="34" charset="0"/>
                        </a:rPr>
                        <a:t>En conduisant un véhicule personnel (voiture, moto, scooter, vélo) - Hors co-voiturage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022">
                <a:tc>
                  <a:txBody>
                    <a:bodyPr/>
                    <a:lstStyle/>
                    <a:p>
                      <a:pPr algn="r" fontAlgn="b"/>
                      <a:r>
                        <a:rPr lang="fr-FR" sz="900" i="1" dirty="0">
                          <a:solidFill>
                            <a:srgbClr val="595959"/>
                          </a:solidFill>
                          <a:cs typeface="Arial" pitchFamily="34" charset="0"/>
                        </a:rPr>
                        <a:t>En tant que passager d'un véhicule personnel (voiture, moto, scooter, vélo) - Hors co-voiturage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022">
                <a:tc>
                  <a:txBody>
                    <a:bodyPr/>
                    <a:lstStyle/>
                    <a:p>
                      <a:pPr algn="r" fontAlgn="b"/>
                      <a:r>
                        <a:rPr lang="fr-FR" sz="900" b="0" i="1" kern="1200" dirty="0">
                          <a:solidFill>
                            <a:srgbClr val="595959"/>
                          </a:solidFill>
                          <a:latin typeface="Arial" pitchFamily="34" charset="0"/>
                          <a:ea typeface="+mn-ea"/>
                          <a:cs typeface="Arial" pitchFamily="34" charset="0"/>
                        </a:rPr>
                        <a:t>En conduisant un véhicule personnel (voiture, moto, scooter, vélo) - Dans le cadre d’un co-voiturage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2022">
                <a:tc>
                  <a:txBody>
                    <a:bodyPr/>
                    <a:lstStyle/>
                    <a:p>
                      <a:pPr marL="0" marR="0" lvl="0" indent="0" algn="r" defTabSz="609570" rtl="0" eaLnBrk="1" fontAlgn="b" latinLnBrk="0" hangingPunct="1">
                        <a:lnSpc>
                          <a:spcPct val="100000"/>
                        </a:lnSpc>
                        <a:spcBef>
                          <a:spcPts val="0"/>
                        </a:spcBef>
                        <a:spcAft>
                          <a:spcPts val="0"/>
                        </a:spcAft>
                        <a:buClrTx/>
                        <a:buSzTx/>
                        <a:buFontTx/>
                        <a:buNone/>
                        <a:tabLst/>
                        <a:defRPr/>
                      </a:pPr>
                      <a:r>
                        <a:rPr lang="fr-FR" sz="900" b="0" i="1" kern="1200" dirty="0">
                          <a:solidFill>
                            <a:srgbClr val="595959"/>
                          </a:solidFill>
                          <a:latin typeface="Arial" pitchFamily="34" charset="0"/>
                          <a:ea typeface="+mn-ea"/>
                          <a:cs typeface="Arial" pitchFamily="34" charset="0"/>
                        </a:rPr>
                        <a:t>En tant que passager d'un véhicule personnel (voiture, moto, scooter, vélo) - Dans le cadre d’un co-voiturage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2022">
                <a:tc>
                  <a:txBody>
                    <a:bodyPr/>
                    <a:lstStyle/>
                    <a:p>
                      <a:pPr algn="r" fontAlgn="b"/>
                      <a:r>
                        <a:rPr lang="fr-FR" sz="1100" b="1" kern="1200" dirty="0">
                          <a:solidFill>
                            <a:schemeClr val="accent1">
                              <a:lumMod val="75000"/>
                            </a:schemeClr>
                          </a:solidFill>
                          <a:latin typeface="Arial" pitchFamily="34" charset="0"/>
                          <a:ea typeface="+mn-ea"/>
                          <a:cs typeface="Arial" pitchFamily="34" charset="0"/>
                        </a:rPr>
                        <a:t>Par un moyen autre qu'un véhicule personnel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6749">
                <a:tc>
                  <a:txBody>
                    <a:bodyPr/>
                    <a:lstStyle/>
                    <a:p>
                      <a:pPr algn="r" fontAlgn="b"/>
                      <a:r>
                        <a:rPr lang="fr-FR" sz="900" b="0" i="1" kern="1200" dirty="0">
                          <a:solidFill>
                            <a:srgbClr val="595959"/>
                          </a:solidFill>
                          <a:latin typeface="Arial" pitchFamily="34" charset="0"/>
                          <a:ea typeface="+mn-ea"/>
                          <a:cs typeface="Arial" pitchFamily="34" charset="0"/>
                        </a:rPr>
                        <a:t>Oui à pied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749">
                <a:tc>
                  <a:txBody>
                    <a:bodyPr/>
                    <a:lstStyle/>
                    <a:p>
                      <a:pPr algn="r" fontAlgn="b"/>
                      <a:r>
                        <a:rPr lang="fr-FR" sz="900" b="0" i="1" kern="1200" dirty="0">
                          <a:solidFill>
                            <a:srgbClr val="595959"/>
                          </a:solidFill>
                          <a:latin typeface="Arial" pitchFamily="34" charset="0"/>
                          <a:ea typeface="+mn-ea"/>
                          <a:cs typeface="Arial" pitchFamily="34" charset="0"/>
                        </a:rPr>
                        <a:t>Oui en transports en commun (train, métro, bus, tramway...)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6749">
                <a:tc>
                  <a:txBody>
                    <a:bodyPr/>
                    <a:lstStyle/>
                    <a:p>
                      <a:pPr algn="r" fontAlgn="b"/>
                      <a:r>
                        <a:rPr lang="fr-FR" sz="900" b="0" i="1" kern="1200" dirty="0">
                          <a:solidFill>
                            <a:srgbClr val="595959"/>
                          </a:solidFill>
                          <a:latin typeface="Arial" pitchFamily="34" charset="0"/>
                          <a:ea typeface="+mn-ea"/>
                          <a:cs typeface="Arial" pitchFamily="34" charset="0"/>
                        </a:rPr>
                        <a:t>Oui en VTC (véhicule de tourisme / de transport avec chauffeur)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6749">
                <a:tc>
                  <a:txBody>
                    <a:bodyPr/>
                    <a:lstStyle/>
                    <a:p>
                      <a:pPr algn="r" fontAlgn="b"/>
                      <a:r>
                        <a:rPr lang="fr-FR" sz="900" b="0" i="1" kern="1200" dirty="0">
                          <a:solidFill>
                            <a:srgbClr val="595959"/>
                          </a:solidFill>
                          <a:latin typeface="Arial" pitchFamily="34" charset="0"/>
                          <a:ea typeface="+mn-ea"/>
                          <a:cs typeface="Arial" pitchFamily="34" charset="0"/>
                        </a:rPr>
                        <a:t>Oui en taxi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6749">
                <a:tc>
                  <a:txBody>
                    <a:bodyPr/>
                    <a:lstStyle/>
                    <a:p>
                      <a:pPr algn="r" fontAlgn="b"/>
                      <a:r>
                        <a:rPr lang="fr-FR" sz="900" b="0" i="1" kern="1200" dirty="0">
                          <a:solidFill>
                            <a:srgbClr val="595959"/>
                          </a:solidFill>
                          <a:latin typeface="Arial" pitchFamily="34" charset="0"/>
                          <a:ea typeface="+mn-ea"/>
                          <a:cs typeface="Arial" pitchFamily="34" charset="0"/>
                        </a:rPr>
                        <a:t>Oui par un autre moyen que ceux cités précédemment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2022">
                <a:tc>
                  <a:txBody>
                    <a:bodyPr/>
                    <a:lstStyle/>
                    <a:p>
                      <a:pPr algn="r" fontAlgn="b"/>
                      <a:r>
                        <a:rPr lang="fr-FR" sz="1100" b="1" kern="1200" dirty="0">
                          <a:solidFill>
                            <a:schemeClr val="accent1">
                              <a:lumMod val="75000"/>
                            </a:schemeClr>
                          </a:solidFill>
                          <a:latin typeface="Arial" pitchFamily="34" charset="0"/>
                          <a:ea typeface="+mn-ea"/>
                          <a:cs typeface="Arial" pitchFamily="34" charset="0"/>
                        </a:rPr>
                        <a:t>Non, vous ne pensez pas vous déplacer lors de la soirée du 31 décembre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aphicFrame>
        <p:nvGraphicFramePr>
          <p:cNvPr id="10" name="Graphique 9">
            <a:extLst>
              <a:ext uri="{FF2B5EF4-FFF2-40B4-BE49-F238E27FC236}">
                <a16:creationId xmlns:a16="http://schemas.microsoft.com/office/drawing/2014/main" id="{2E1437C4-EA77-4270-86D9-70301478EA63}"/>
              </a:ext>
            </a:extLst>
          </p:cNvPr>
          <p:cNvGraphicFramePr/>
          <p:nvPr>
            <p:extLst>
              <p:ext uri="{D42A27DB-BD31-4B8C-83A1-F6EECF244321}">
                <p14:modId xmlns:p14="http://schemas.microsoft.com/office/powerpoint/2010/main" val="9256456"/>
              </p:ext>
            </p:extLst>
          </p:nvPr>
        </p:nvGraphicFramePr>
        <p:xfrm>
          <a:off x="7167243" y="1769103"/>
          <a:ext cx="2760946" cy="3324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au 10">
            <a:extLst>
              <a:ext uri="{FF2B5EF4-FFF2-40B4-BE49-F238E27FC236}">
                <a16:creationId xmlns:a16="http://schemas.microsoft.com/office/drawing/2014/main" id="{DEBF04F0-2CE0-4869-81CD-ABC4711DBC6B}"/>
              </a:ext>
            </a:extLst>
          </p:cNvPr>
          <p:cNvGraphicFramePr>
            <a:graphicFrameLocks noGrp="1"/>
          </p:cNvGraphicFramePr>
          <p:nvPr/>
        </p:nvGraphicFramePr>
        <p:xfrm>
          <a:off x="8907780" y="1399999"/>
          <a:ext cx="2414334" cy="3549360"/>
        </p:xfrm>
        <a:graphic>
          <a:graphicData uri="http://schemas.openxmlformats.org/drawingml/2006/table">
            <a:tbl>
              <a:tblPr>
                <a:tableStyleId>{5C22544A-7EE6-4342-B048-85BDC9FD1C3A}</a:tableStyleId>
              </a:tblPr>
              <a:tblGrid>
                <a:gridCol w="402389">
                  <a:extLst>
                    <a:ext uri="{9D8B030D-6E8A-4147-A177-3AD203B41FA5}">
                      <a16:colId xmlns:a16="http://schemas.microsoft.com/office/drawing/2014/main" val="890634240"/>
                    </a:ext>
                  </a:extLst>
                </a:gridCol>
                <a:gridCol w="402389">
                  <a:extLst>
                    <a:ext uri="{9D8B030D-6E8A-4147-A177-3AD203B41FA5}">
                      <a16:colId xmlns:a16="http://schemas.microsoft.com/office/drawing/2014/main" val="1291308573"/>
                    </a:ext>
                  </a:extLst>
                </a:gridCol>
                <a:gridCol w="402389">
                  <a:extLst>
                    <a:ext uri="{9D8B030D-6E8A-4147-A177-3AD203B41FA5}">
                      <a16:colId xmlns:a16="http://schemas.microsoft.com/office/drawing/2014/main" val="4069312832"/>
                    </a:ext>
                  </a:extLst>
                </a:gridCol>
                <a:gridCol w="402389">
                  <a:extLst>
                    <a:ext uri="{9D8B030D-6E8A-4147-A177-3AD203B41FA5}">
                      <a16:colId xmlns:a16="http://schemas.microsoft.com/office/drawing/2014/main" val="20000"/>
                    </a:ext>
                  </a:extLst>
                </a:gridCol>
                <a:gridCol w="402389">
                  <a:extLst>
                    <a:ext uri="{9D8B030D-6E8A-4147-A177-3AD203B41FA5}">
                      <a16:colId xmlns:a16="http://schemas.microsoft.com/office/drawing/2014/main" val="20001"/>
                    </a:ext>
                  </a:extLst>
                </a:gridCol>
                <a:gridCol w="402389">
                  <a:extLst>
                    <a:ext uri="{9D8B030D-6E8A-4147-A177-3AD203B41FA5}">
                      <a16:colId xmlns:a16="http://schemas.microsoft.com/office/drawing/2014/main" val="20002"/>
                    </a:ext>
                  </a:extLst>
                </a:gridCol>
              </a:tblGrid>
              <a:tr h="262680">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262680">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000">
                <a:tc>
                  <a:txBody>
                    <a:bodyPr/>
                    <a:lstStyle/>
                    <a:p>
                      <a:pPr algn="ctr" rtl="0" fontAlgn="ctr"/>
                      <a:r>
                        <a:rPr lang="fr-FR" sz="1000" b="1" i="1" u="none" strike="noStrike" dirty="0">
                          <a:solidFill>
                            <a:srgbClr val="A6A6A6"/>
                          </a:solidFill>
                          <a:effectLst/>
                          <a:latin typeface="Arial" panose="020B0604020202020204" pitchFamily="34" charset="0"/>
                        </a:rPr>
                        <a:t>25,1%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000" b="1" i="1" u="none" strike="noStrike">
                          <a:solidFill>
                            <a:srgbClr val="A6A6A6"/>
                          </a:solidFill>
                          <a:effectLst/>
                          <a:latin typeface="Arial" panose="020B0604020202020204" pitchFamily="34" charset="0"/>
                        </a:rPr>
                        <a:t>26,2%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000" b="1" i="1" u="none" strike="noStrike">
                          <a:solidFill>
                            <a:srgbClr val="A6A6A6"/>
                          </a:solidFill>
                          <a:effectLst/>
                          <a:latin typeface="Arial" panose="020B0604020202020204" pitchFamily="34" charset="0"/>
                        </a:rPr>
                        <a:t>25,6%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000" b="1" i="1" u="none" strike="noStrike">
                          <a:solidFill>
                            <a:srgbClr val="A6A6A6"/>
                          </a:solidFill>
                          <a:effectLst/>
                          <a:latin typeface="Arial" panose="020B0604020202020204" pitchFamily="34" charset="0"/>
                        </a:rPr>
                        <a:t>24,5%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000" b="1" i="1" u="none" strike="noStrike">
                          <a:solidFill>
                            <a:srgbClr val="A6A6A6"/>
                          </a:solidFill>
                          <a:effectLst/>
                          <a:latin typeface="Arial" panose="020B0604020202020204" pitchFamily="34" charset="0"/>
                        </a:rPr>
                        <a:t>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000" b="1" i="1" u="none" strike="noStrike">
                          <a:solidFill>
                            <a:srgbClr val="A6A6A6"/>
                          </a:solidFill>
                          <a:effectLst/>
                          <a:latin typeface="Arial" panose="020B0604020202020204" pitchFamily="34" charset="0"/>
                        </a:rPr>
                        <a:t>24,1%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2000">
                <a:tc>
                  <a:txBody>
                    <a:bodyPr/>
                    <a:lstStyle/>
                    <a:p>
                      <a:pPr algn="ctr" rtl="0" fontAlgn="ctr"/>
                      <a:r>
                        <a:rPr lang="fr-FR" sz="1000" b="0" i="1" u="none" strike="noStrike">
                          <a:solidFill>
                            <a:srgbClr val="A6A6A6"/>
                          </a:solidFill>
                          <a:effectLst/>
                          <a:latin typeface="Arial" panose="020B0604020202020204" pitchFamily="34" charset="0"/>
                        </a:rPr>
                        <a:t>12,5%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14,0%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12,8%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12,6%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39,8%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2000">
                <a:tc>
                  <a:txBody>
                    <a:bodyPr/>
                    <a:lstStyle/>
                    <a:p>
                      <a:pPr algn="ctr" rtl="0" fontAlgn="t"/>
                      <a:r>
                        <a:rPr lang="fr-FR" sz="1000" b="0" i="1" u="none" strike="noStrike">
                          <a:solidFill>
                            <a:srgbClr val="A6A6A6"/>
                          </a:solidFill>
                          <a:effectLst/>
                          <a:latin typeface="Arial" panose="020B0604020202020204" pitchFamily="34" charset="0"/>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dirty="0">
                          <a:solidFill>
                            <a:srgbClr val="A6A6A6"/>
                          </a:solidFill>
                          <a:effectLst/>
                          <a:latin typeface="Arial" panose="020B0604020202020204" pitchFamily="34" charset="0"/>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2000">
                <a:tc>
                  <a:txBody>
                    <a:bodyPr/>
                    <a:lstStyle/>
                    <a:p>
                      <a:pPr algn="ctr" rtl="0" fontAlgn="t"/>
                      <a:r>
                        <a:rPr lang="fr-FR" sz="1000" b="0" i="1" u="none" strike="noStrike">
                          <a:solidFill>
                            <a:srgbClr val="A6A6A6"/>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2000">
                <a:tc>
                  <a:txBody>
                    <a:bodyPr/>
                    <a:lstStyle/>
                    <a:p>
                      <a:pPr algn="ctr" rtl="0" fontAlgn="t"/>
                      <a:r>
                        <a:rPr lang="fr-FR" sz="1000" b="0" i="1" u="none" strike="noStrike">
                          <a:solidFill>
                            <a:srgbClr val="A6A6A6"/>
                          </a:solidFill>
                          <a:effectLst/>
                          <a:latin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2000">
                <a:tc>
                  <a:txBody>
                    <a:bodyPr/>
                    <a:lstStyle/>
                    <a:p>
                      <a:pPr algn="ctr" rtl="0" fontAlgn="t"/>
                      <a:r>
                        <a:rPr lang="fr-FR" sz="1000" b="1" i="1" u="none" strike="noStrike">
                          <a:solidFill>
                            <a:srgbClr val="A6A6A6"/>
                          </a:solidFill>
                          <a:effectLst/>
                          <a:latin typeface="Arial" panose="020B0604020202020204" pitchFamily="34" charset="0"/>
                        </a:rPr>
                        <a:t>12,9%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1" i="1" u="none" strike="noStrike">
                          <a:solidFill>
                            <a:srgbClr val="A6A6A6"/>
                          </a:solidFill>
                          <a:effectLst/>
                          <a:latin typeface="Arial" panose="020B0604020202020204" pitchFamily="34" charset="0"/>
                        </a:rPr>
                        <a:t>13,6%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1" i="1" u="none" strike="noStrike">
                          <a:solidFill>
                            <a:srgbClr val="A6A6A6"/>
                          </a:solidFill>
                          <a:effectLst/>
                          <a:latin typeface="Arial" panose="020B0604020202020204" pitchFamily="34" charset="0"/>
                        </a:rPr>
                        <a:t>12,6%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1" i="1" u="none" strike="noStrike">
                          <a:solidFill>
                            <a:srgbClr val="A6A6A6"/>
                          </a:solidFill>
                          <a:effectLst/>
                          <a:latin typeface="Arial" panose="020B0604020202020204" pitchFamily="34" charset="0"/>
                        </a:rPr>
                        <a:t>13,8%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1" i="1" u="none" strike="noStrike">
                          <a:solidFill>
                            <a:srgbClr val="A6A6A6"/>
                          </a:solidFill>
                          <a:effectLst/>
                          <a:latin typeface="Arial" panose="020B0604020202020204" pitchFamily="34" charset="0"/>
                        </a:rPr>
                        <a:t>11,5%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1" i="1" u="none" strike="noStrike">
                          <a:solidFill>
                            <a:srgbClr val="A6A6A6"/>
                          </a:solidFill>
                          <a:effectLst/>
                          <a:latin typeface="Arial" panose="020B0604020202020204" pitchFamily="34" charset="0"/>
                        </a:rPr>
                        <a:t>11,6%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2000">
                <a:tc>
                  <a:txBody>
                    <a:bodyPr/>
                    <a:lstStyle/>
                    <a:p>
                      <a:pPr algn="ctr" rtl="0" fontAlgn="t"/>
                      <a:r>
                        <a:rPr lang="fr-FR" sz="1000" b="0" i="1" u="none" strike="noStrike">
                          <a:solidFill>
                            <a:srgbClr val="A6A6A6"/>
                          </a:solidFill>
                          <a:effectLst/>
                          <a:latin typeface="Arial" panose="020B0604020202020204" pitchFamily="34" charset="0"/>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2000">
                <a:tc>
                  <a:txBody>
                    <a:bodyPr/>
                    <a:lstStyle/>
                    <a:p>
                      <a:pPr algn="ctr" rtl="0" fontAlgn="t"/>
                      <a:r>
                        <a:rPr lang="fr-FR" sz="1000" b="0" i="1" u="none" strike="noStrike">
                          <a:solidFill>
                            <a:srgbClr val="A6A6A6"/>
                          </a:solidFill>
                          <a:effectLst/>
                          <a:latin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52000">
                <a:tc>
                  <a:txBody>
                    <a:bodyPr/>
                    <a:lstStyle/>
                    <a:p>
                      <a:pPr algn="ctr" rtl="0" fontAlgn="t"/>
                      <a:r>
                        <a:rPr lang="fr-FR" sz="1000" b="0" i="1" u="none" strike="noStrike">
                          <a:solidFill>
                            <a:srgbClr val="A6A6A6"/>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dirty="0">
                          <a:solidFill>
                            <a:srgbClr val="A6A6A6"/>
                          </a:solidFill>
                          <a:effectLst/>
                          <a:latin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2000">
                <a:tc>
                  <a:txBody>
                    <a:bodyPr/>
                    <a:lstStyle/>
                    <a:p>
                      <a:pPr algn="ctr" rtl="0" fontAlgn="t"/>
                      <a:r>
                        <a:rPr lang="fr-FR" sz="1000" b="0" i="1" u="none" strike="noStrike">
                          <a:solidFill>
                            <a:srgbClr val="A6A6A6"/>
                          </a:solidFill>
                          <a:effectLst/>
                          <a:latin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2000">
                <a:tc>
                  <a:txBody>
                    <a:bodyPr/>
                    <a:lstStyle/>
                    <a:p>
                      <a:pPr algn="ctr" rtl="0" fontAlgn="t"/>
                      <a:r>
                        <a:rPr lang="fr-FR" sz="1000" b="0" i="1" u="none" strike="noStrike">
                          <a:solidFill>
                            <a:srgbClr val="A6A6A6"/>
                          </a:solidFill>
                          <a:effectLst/>
                          <a:latin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0" i="1" u="none" strike="noStrike">
                          <a:solidFill>
                            <a:srgbClr val="A6A6A6"/>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52000">
                <a:tc>
                  <a:txBody>
                    <a:bodyPr/>
                    <a:lstStyle/>
                    <a:p>
                      <a:pPr algn="ctr" rtl="0" fontAlgn="t"/>
                      <a:r>
                        <a:rPr lang="fr-FR" sz="1000" b="1" i="1" u="none" strike="noStrike">
                          <a:solidFill>
                            <a:srgbClr val="A6A6A6"/>
                          </a:solidFill>
                          <a:effectLst/>
                          <a:latin typeface="Arial" panose="020B0604020202020204" pitchFamily="34" charset="0"/>
                        </a:rPr>
                        <a:t>62,0%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1" i="1" u="none" strike="noStrike">
                          <a:solidFill>
                            <a:srgbClr val="A6A6A6"/>
                          </a:solidFill>
                          <a:effectLst/>
                          <a:latin typeface="Arial" panose="020B0604020202020204" pitchFamily="34" charset="0"/>
                        </a:rPr>
                        <a:t>60,1%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1" i="1" u="none" strike="noStrike">
                          <a:solidFill>
                            <a:srgbClr val="A6A6A6"/>
                          </a:solidFill>
                          <a:effectLst/>
                          <a:latin typeface="Arial" panose="020B0604020202020204" pitchFamily="34" charset="0"/>
                        </a:rPr>
                        <a:t>61,8%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1" i="1" u="none" strike="noStrike">
                          <a:solidFill>
                            <a:srgbClr val="A6A6A6"/>
                          </a:solidFill>
                          <a:effectLst/>
                          <a:latin typeface="Arial" panose="020B0604020202020204" pitchFamily="34" charset="0"/>
                        </a:rPr>
                        <a:t>61,7%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1" i="1" u="none" strike="noStrike">
                          <a:solidFill>
                            <a:srgbClr val="A6A6A6"/>
                          </a:solidFill>
                          <a:effectLst/>
                          <a:latin typeface="Arial" panose="020B0604020202020204" pitchFamily="34" charset="0"/>
                        </a:rPr>
                        <a:t>61,2%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fr-FR" sz="1000" b="1" i="1" u="none" strike="noStrike" dirty="0">
                          <a:solidFill>
                            <a:srgbClr val="A6A6A6"/>
                          </a:solidFill>
                          <a:effectLst/>
                          <a:latin typeface="Arial" panose="020B0604020202020204" pitchFamily="34" charset="0"/>
                        </a:rPr>
                        <a:t>64,3%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13" name="ZoneTexte 12">
            <a:extLst>
              <a:ext uri="{FF2B5EF4-FFF2-40B4-BE49-F238E27FC236}">
                <a16:creationId xmlns:a16="http://schemas.microsoft.com/office/drawing/2014/main" id="{DB8051D3-2037-45A0-AB16-BE8BDA44A693}"/>
              </a:ext>
            </a:extLst>
          </p:cNvPr>
          <p:cNvSpPr txBox="1"/>
          <p:nvPr/>
        </p:nvSpPr>
        <p:spPr>
          <a:xfrm>
            <a:off x="1571699" y="1745094"/>
            <a:ext cx="1188008" cy="430887"/>
          </a:xfrm>
          <a:prstGeom prst="rect">
            <a:avLst/>
          </a:prstGeom>
          <a:noFill/>
        </p:spPr>
        <p:txBody>
          <a:bodyPr wrap="square" rtlCol="0">
            <a:spAutoFit/>
          </a:bodyPr>
          <a:lstStyle/>
          <a:p>
            <a:pPr algn="ctr" fontAlgn="base">
              <a:spcBef>
                <a:spcPct val="0"/>
              </a:spcBef>
              <a:spcAft>
                <a:spcPct val="0"/>
              </a:spcAft>
            </a:pPr>
            <a:r>
              <a:rPr lang="fr-FR" sz="1100" i="1" dirty="0">
                <a:solidFill>
                  <a:srgbClr val="595959"/>
                </a:solidFill>
                <a:latin typeface="Arial" pitchFamily="34" charset="0"/>
                <a:cs typeface="Arial" pitchFamily="34" charset="0"/>
              </a:rPr>
              <a:t>Conducteurs : </a:t>
            </a:r>
            <a:r>
              <a:rPr lang="fr-FR" sz="1100" b="1" i="1" dirty="0">
                <a:solidFill>
                  <a:srgbClr val="595959"/>
                </a:solidFill>
                <a:latin typeface="Arial" pitchFamily="34" charset="0"/>
                <a:cs typeface="Arial" pitchFamily="34" charset="0"/>
              </a:rPr>
              <a:t>18,1%</a:t>
            </a:r>
          </a:p>
        </p:txBody>
      </p:sp>
      <p:cxnSp>
        <p:nvCxnSpPr>
          <p:cNvPr id="14" name="Connecteur droit 13">
            <a:extLst>
              <a:ext uri="{FF2B5EF4-FFF2-40B4-BE49-F238E27FC236}">
                <a16:creationId xmlns:a16="http://schemas.microsoft.com/office/drawing/2014/main" id="{6BC70B62-8F74-485E-A5DF-4A965A8F21AB}"/>
              </a:ext>
            </a:extLst>
          </p:cNvPr>
          <p:cNvCxnSpPr/>
          <p:nvPr/>
        </p:nvCxnSpPr>
        <p:spPr>
          <a:xfrm flipH="1">
            <a:off x="1602808" y="2761447"/>
            <a:ext cx="305495" cy="0"/>
          </a:xfrm>
          <a:prstGeom prst="line">
            <a:avLst/>
          </a:prstGeom>
          <a:ln>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732591DE-5932-4A6B-9426-64A2DA5D9513}"/>
              </a:ext>
            </a:extLst>
          </p:cNvPr>
          <p:cNvCxnSpPr/>
          <p:nvPr/>
        </p:nvCxnSpPr>
        <p:spPr>
          <a:xfrm flipH="1">
            <a:off x="1596469" y="2224718"/>
            <a:ext cx="1006258" cy="0"/>
          </a:xfrm>
          <a:prstGeom prst="line">
            <a:avLst/>
          </a:prstGeom>
          <a:ln>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29650555-428A-4C50-8EC4-8A52FE10A8A7}"/>
              </a:ext>
            </a:extLst>
          </p:cNvPr>
          <p:cNvCxnSpPr>
            <a:cxnSpLocks/>
          </p:cNvCxnSpPr>
          <p:nvPr/>
        </p:nvCxnSpPr>
        <p:spPr>
          <a:xfrm flipV="1">
            <a:off x="1596469" y="2224718"/>
            <a:ext cx="0" cy="53672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6">
            <a:extLst>
              <a:ext uri="{FF2B5EF4-FFF2-40B4-BE49-F238E27FC236}">
                <a16:creationId xmlns:a16="http://schemas.microsoft.com/office/drawing/2014/main" id="{B3086D75-F88A-4C65-B28F-084F38C08CFA}"/>
              </a:ext>
            </a:extLst>
          </p:cNvPr>
          <p:cNvSpPr>
            <a:spLocks noChangeArrowheads="1"/>
          </p:cNvSpPr>
          <p:nvPr/>
        </p:nvSpPr>
        <p:spPr bwMode="auto">
          <a:xfrm>
            <a:off x="7952420" y="2636836"/>
            <a:ext cx="720080" cy="507831"/>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1100" i="1" u="none" strike="noStrike" cap="none" normalizeH="0" baseline="0" dirty="0">
                <a:ln>
                  <a:noFill/>
                </a:ln>
                <a:solidFill>
                  <a:srgbClr val="595959"/>
                </a:solidFill>
                <a:effectLst/>
                <a:latin typeface="Arial" pitchFamily="34" charset="0"/>
                <a:cs typeface="Arial" pitchFamily="34" charset="0"/>
              </a:rPr>
              <a:t>Co-</a:t>
            </a:r>
          </a:p>
          <a:p>
            <a:pPr marL="0" marR="0" lvl="0" indent="0" defTabSz="914400" rtl="0" eaLnBrk="1" fontAlgn="base" latinLnBrk="0" hangingPunct="1">
              <a:lnSpc>
                <a:spcPct val="100000"/>
              </a:lnSpc>
              <a:spcBef>
                <a:spcPct val="0"/>
              </a:spcBef>
              <a:spcAft>
                <a:spcPct val="0"/>
              </a:spcAft>
              <a:buClrTx/>
              <a:buSzTx/>
              <a:buFontTx/>
              <a:buNone/>
              <a:tabLst/>
            </a:pPr>
            <a:r>
              <a:rPr kumimoji="0" lang="fr-FR" sz="1100" i="1" u="none" strike="noStrike" cap="none" normalizeH="0" baseline="0" dirty="0">
                <a:ln>
                  <a:noFill/>
                </a:ln>
                <a:solidFill>
                  <a:srgbClr val="595959"/>
                </a:solidFill>
                <a:effectLst/>
                <a:latin typeface="Arial" pitchFamily="34" charset="0"/>
                <a:cs typeface="Arial" pitchFamily="34" charset="0"/>
              </a:rPr>
              <a:t>voiturage  </a:t>
            </a:r>
          </a:p>
          <a:p>
            <a:pPr marL="0" marR="0" lvl="0" indent="0" defTabSz="9144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dirty="0">
                <a:ln>
                  <a:noFill/>
                </a:ln>
                <a:solidFill>
                  <a:srgbClr val="595959"/>
                </a:solidFill>
                <a:effectLst/>
                <a:latin typeface="Arial" pitchFamily="34" charset="0"/>
                <a:cs typeface="Arial" pitchFamily="34" charset="0"/>
              </a:rPr>
              <a:t>6,1%</a:t>
            </a:r>
          </a:p>
        </p:txBody>
      </p:sp>
      <p:sp>
        <p:nvSpPr>
          <p:cNvPr id="18" name="Parenthèse fermante 17">
            <a:extLst>
              <a:ext uri="{FF2B5EF4-FFF2-40B4-BE49-F238E27FC236}">
                <a16:creationId xmlns:a16="http://schemas.microsoft.com/office/drawing/2014/main" id="{CABAA3F8-D7E9-4AA2-8AB2-086662D473A7}"/>
              </a:ext>
            </a:extLst>
          </p:cNvPr>
          <p:cNvSpPr/>
          <p:nvPr/>
        </p:nvSpPr>
        <p:spPr>
          <a:xfrm>
            <a:off x="7846532" y="2665984"/>
            <a:ext cx="45719" cy="44953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595959"/>
              </a:solidFill>
            </a:endParaRPr>
          </a:p>
        </p:txBody>
      </p:sp>
      <p:sp>
        <p:nvSpPr>
          <p:cNvPr id="19" name="ZoneTexte 18">
            <a:extLst>
              <a:ext uri="{FF2B5EF4-FFF2-40B4-BE49-F238E27FC236}">
                <a16:creationId xmlns:a16="http://schemas.microsoft.com/office/drawing/2014/main" id="{A217508C-D10C-4915-8551-1D826AE8F839}"/>
              </a:ext>
            </a:extLst>
          </p:cNvPr>
          <p:cNvSpPr txBox="1"/>
          <p:nvPr/>
        </p:nvSpPr>
        <p:spPr>
          <a:xfrm>
            <a:off x="1284051" y="5165779"/>
            <a:ext cx="9144000" cy="1384995"/>
          </a:xfrm>
          <a:prstGeom prst="rect">
            <a:avLst/>
          </a:prstGeom>
          <a:noFill/>
        </p:spPr>
        <p:txBody>
          <a:bodyPr wrap="square" rtlCol="0">
            <a:spAutoFit/>
          </a:bodyPr>
          <a:lstStyle/>
          <a:p>
            <a:pPr algn="ctr"/>
            <a:r>
              <a:rPr lang="fr-FR" sz="1400" dirty="0">
                <a:solidFill>
                  <a:schemeClr val="accent4"/>
                </a:solidFill>
              </a:rPr>
              <a:t>1/4 des Français de 18 ans et plus prévoit de se déplacer en véhicule personnel (18,1% seront conducteurs), 3,9% se déplaceront exclusivement en transport en commun et 64,8% ne prévoient pas de se déplacer. </a:t>
            </a:r>
          </a:p>
          <a:p>
            <a:pPr algn="ctr"/>
            <a:endParaRPr lang="fr-FR" sz="1400" dirty="0">
              <a:solidFill>
                <a:schemeClr val="accent4"/>
              </a:solidFill>
            </a:endParaRPr>
          </a:p>
          <a:p>
            <a:pPr algn="ctr"/>
            <a:r>
              <a:rPr lang="fr-FR" sz="1400" b="1" dirty="0">
                <a:solidFill>
                  <a:schemeClr val="accent4"/>
                </a:solidFill>
              </a:rPr>
              <a:t>Globalement, 35,2% (38% en 2019) de la population Française envisagent de se déplacer lors du réveillon du nouvel an, soit à bord d’un véhicule personnel, en tant que conducteur ou passager, soit par un autre moyen </a:t>
            </a:r>
            <a:r>
              <a:rPr lang="fr-FR" sz="1400" dirty="0">
                <a:solidFill>
                  <a:schemeClr val="accent4"/>
                </a:solidFill>
              </a:rPr>
              <a:t>(à pied, transport en commun, taxi, VTC). </a:t>
            </a:r>
          </a:p>
        </p:txBody>
      </p:sp>
      <p:pic>
        <p:nvPicPr>
          <p:cNvPr id="20" name="Image 19">
            <a:extLst>
              <a:ext uri="{FF2B5EF4-FFF2-40B4-BE49-F238E27FC236}">
                <a16:creationId xmlns:a16="http://schemas.microsoft.com/office/drawing/2014/main" id="{3E74D73B-5D55-4CEC-9452-168069C140F0}"/>
              </a:ext>
            </a:extLst>
          </p:cNvPr>
          <p:cNvPicPr>
            <a:picLocks noChangeAspect="1"/>
          </p:cNvPicPr>
          <p:nvPr/>
        </p:nvPicPr>
        <p:blipFill>
          <a:blip r:embed="rId3">
            <a:clrChange>
              <a:clrFrom>
                <a:srgbClr val="F1F3F2"/>
              </a:clrFrom>
              <a:clrTo>
                <a:srgbClr val="F1F3F2">
                  <a:alpha val="0"/>
                </a:srgbClr>
              </a:clrTo>
            </a:clrChange>
            <a:duotone>
              <a:schemeClr val="accent2">
                <a:shade val="45000"/>
                <a:satMod val="135000"/>
              </a:schemeClr>
              <a:prstClr val="white"/>
            </a:duotone>
          </a:blip>
          <a:stretch>
            <a:fillRect/>
          </a:stretch>
        </p:blipFill>
        <p:spPr>
          <a:xfrm>
            <a:off x="399516" y="2007637"/>
            <a:ext cx="903516" cy="648370"/>
          </a:xfrm>
          <a:prstGeom prst="rect">
            <a:avLst/>
          </a:prstGeom>
        </p:spPr>
      </p:pic>
      <p:pic>
        <p:nvPicPr>
          <p:cNvPr id="21" name="Image 20">
            <a:extLst>
              <a:ext uri="{FF2B5EF4-FFF2-40B4-BE49-F238E27FC236}">
                <a16:creationId xmlns:a16="http://schemas.microsoft.com/office/drawing/2014/main" id="{C58A55AC-BC6E-4C38-A001-61E6A968B2E0}"/>
              </a:ext>
            </a:extLst>
          </p:cNvPr>
          <p:cNvPicPr>
            <a:picLocks noChangeAspect="1"/>
          </p:cNvPicPr>
          <p:nvPr/>
        </p:nvPicPr>
        <p:blipFill>
          <a:blip r:embed="rId4">
            <a:clrChange>
              <a:clrFrom>
                <a:srgbClr val="F1F3F2"/>
              </a:clrFrom>
              <a:clrTo>
                <a:srgbClr val="F1F3F2">
                  <a:alpha val="0"/>
                </a:srgbClr>
              </a:clrTo>
            </a:clrChange>
            <a:duotone>
              <a:schemeClr val="accent2">
                <a:shade val="45000"/>
                <a:satMod val="135000"/>
              </a:schemeClr>
              <a:prstClr val="white"/>
            </a:duotone>
          </a:blip>
          <a:stretch>
            <a:fillRect/>
          </a:stretch>
        </p:blipFill>
        <p:spPr>
          <a:xfrm>
            <a:off x="258948" y="3149755"/>
            <a:ext cx="1221876" cy="645796"/>
          </a:xfrm>
          <a:prstGeom prst="rect">
            <a:avLst/>
          </a:prstGeom>
        </p:spPr>
      </p:pic>
      <p:pic>
        <p:nvPicPr>
          <p:cNvPr id="22" name="Image 21">
            <a:extLst>
              <a:ext uri="{FF2B5EF4-FFF2-40B4-BE49-F238E27FC236}">
                <a16:creationId xmlns:a16="http://schemas.microsoft.com/office/drawing/2014/main" id="{A36E8624-2552-4D19-B61E-0A022A33CEDE}"/>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124" y="4328753"/>
            <a:ext cx="882801" cy="652069"/>
          </a:xfrm>
          <a:prstGeom prst="rect">
            <a:avLst/>
          </a:prstGeom>
        </p:spPr>
      </p:pic>
      <p:sp>
        <p:nvSpPr>
          <p:cNvPr id="26" name="ZoneTexte 25">
            <a:extLst>
              <a:ext uri="{FF2B5EF4-FFF2-40B4-BE49-F238E27FC236}">
                <a16:creationId xmlns:a16="http://schemas.microsoft.com/office/drawing/2014/main" id="{06F34099-7731-4AAF-AFFE-742F179836A1}"/>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7" name="ZoneTexte 26">
            <a:extLst>
              <a:ext uri="{FF2B5EF4-FFF2-40B4-BE49-F238E27FC236}">
                <a16:creationId xmlns:a16="http://schemas.microsoft.com/office/drawing/2014/main" id="{556F6553-A936-4610-9A42-096ABBA3221A}"/>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8" name="ZoneTexte 27">
            <a:extLst>
              <a:ext uri="{FF2B5EF4-FFF2-40B4-BE49-F238E27FC236}">
                <a16:creationId xmlns:a16="http://schemas.microsoft.com/office/drawing/2014/main" id="{48A8C6B4-8205-4229-A83D-DA0100917544}"/>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25" name="ZoneTexte 24">
            <a:extLst>
              <a:ext uri="{FF2B5EF4-FFF2-40B4-BE49-F238E27FC236}">
                <a16:creationId xmlns:a16="http://schemas.microsoft.com/office/drawing/2014/main" id="{74A76B65-C82D-4866-87F3-2E8A2D753B4E}"/>
              </a:ext>
            </a:extLst>
          </p:cNvPr>
          <p:cNvSpPr txBox="1"/>
          <p:nvPr/>
        </p:nvSpPr>
        <p:spPr>
          <a:xfrm>
            <a:off x="7712027" y="242041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3" name="ZoneTexte 22">
            <a:extLst>
              <a:ext uri="{FF2B5EF4-FFF2-40B4-BE49-F238E27FC236}">
                <a16:creationId xmlns:a16="http://schemas.microsoft.com/office/drawing/2014/main" id="{95512B11-7D15-42BC-8D6B-4824A4229A05}"/>
              </a:ext>
            </a:extLst>
          </p:cNvPr>
          <p:cNvSpPr txBox="1"/>
          <p:nvPr/>
        </p:nvSpPr>
        <p:spPr>
          <a:xfrm>
            <a:off x="2316130" y="190073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Tree>
    <p:extLst>
      <p:ext uri="{BB962C8B-B14F-4D97-AF65-F5344CB8AC3E}">
        <p14:creationId xmlns:p14="http://schemas.microsoft.com/office/powerpoint/2010/main" val="1088288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 coins arrondis 47">
            <a:extLst>
              <a:ext uri="{FF2B5EF4-FFF2-40B4-BE49-F238E27FC236}">
                <a16:creationId xmlns:a16="http://schemas.microsoft.com/office/drawing/2014/main" id="{44CCB062-271A-4FE8-BB97-22740EC7DCC3}"/>
              </a:ext>
            </a:extLst>
          </p:cNvPr>
          <p:cNvSpPr/>
          <p:nvPr/>
        </p:nvSpPr>
        <p:spPr>
          <a:xfrm rot="10800000">
            <a:off x="916404" y="4873682"/>
            <a:ext cx="2976549" cy="1289331"/>
          </a:xfrm>
          <a:prstGeom prst="roundRect">
            <a:avLst>
              <a:gd name="adj" fmla="val 26904"/>
            </a:avLst>
          </a:prstGeom>
          <a:solidFill>
            <a:schemeClr val="bg1"/>
          </a:solid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Rectangle : coins arrondis 48">
            <a:extLst>
              <a:ext uri="{FF2B5EF4-FFF2-40B4-BE49-F238E27FC236}">
                <a16:creationId xmlns:a16="http://schemas.microsoft.com/office/drawing/2014/main" id="{7234E00D-66FA-45DF-9F31-CCAEBA533E4E}"/>
              </a:ext>
            </a:extLst>
          </p:cNvPr>
          <p:cNvSpPr/>
          <p:nvPr/>
        </p:nvSpPr>
        <p:spPr>
          <a:xfrm rot="10800000">
            <a:off x="4181621" y="4873682"/>
            <a:ext cx="2976549" cy="1289331"/>
          </a:xfrm>
          <a:prstGeom prst="roundRect">
            <a:avLst>
              <a:gd name="adj" fmla="val 26904"/>
            </a:avLst>
          </a:prstGeom>
          <a:solidFill>
            <a:schemeClr val="bg1"/>
          </a:solid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Rectangle : coins arrondis 49">
            <a:extLst>
              <a:ext uri="{FF2B5EF4-FFF2-40B4-BE49-F238E27FC236}">
                <a16:creationId xmlns:a16="http://schemas.microsoft.com/office/drawing/2014/main" id="{7289CBFF-C10E-4FC5-AEA6-C94F0072EAD4}"/>
              </a:ext>
            </a:extLst>
          </p:cNvPr>
          <p:cNvSpPr/>
          <p:nvPr/>
        </p:nvSpPr>
        <p:spPr>
          <a:xfrm rot="10800000">
            <a:off x="7397693" y="4873682"/>
            <a:ext cx="2976549" cy="1289331"/>
          </a:xfrm>
          <a:prstGeom prst="roundRect">
            <a:avLst>
              <a:gd name="adj" fmla="val 26904"/>
            </a:avLst>
          </a:prstGeom>
          <a:solidFill>
            <a:schemeClr val="bg1"/>
          </a:solid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 coins arrondis 27">
            <a:extLst>
              <a:ext uri="{FF2B5EF4-FFF2-40B4-BE49-F238E27FC236}">
                <a16:creationId xmlns:a16="http://schemas.microsoft.com/office/drawing/2014/main" id="{D10BE6DB-A8CE-4001-8527-D13E86FB48CA}"/>
              </a:ext>
            </a:extLst>
          </p:cNvPr>
          <p:cNvSpPr/>
          <p:nvPr/>
        </p:nvSpPr>
        <p:spPr>
          <a:xfrm rot="10800000">
            <a:off x="916404" y="3482583"/>
            <a:ext cx="2976549" cy="1289331"/>
          </a:xfrm>
          <a:prstGeom prst="roundRect">
            <a:avLst>
              <a:gd name="adj" fmla="val 26904"/>
            </a:avLst>
          </a:prstGeom>
          <a:solidFill>
            <a:schemeClr val="bg1"/>
          </a:solid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Rectangle : coins arrondis 45">
            <a:extLst>
              <a:ext uri="{FF2B5EF4-FFF2-40B4-BE49-F238E27FC236}">
                <a16:creationId xmlns:a16="http://schemas.microsoft.com/office/drawing/2014/main" id="{3FBE8438-3669-4E72-BF1B-EAAFA36B3A36}"/>
              </a:ext>
            </a:extLst>
          </p:cNvPr>
          <p:cNvSpPr/>
          <p:nvPr/>
        </p:nvSpPr>
        <p:spPr>
          <a:xfrm rot="10800000">
            <a:off x="4181621" y="3482583"/>
            <a:ext cx="2976549" cy="1289331"/>
          </a:xfrm>
          <a:prstGeom prst="roundRect">
            <a:avLst>
              <a:gd name="adj" fmla="val 26904"/>
            </a:avLst>
          </a:prstGeom>
          <a:solidFill>
            <a:schemeClr val="bg1"/>
          </a:solid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Rectangle : coins arrondis 46">
            <a:extLst>
              <a:ext uri="{FF2B5EF4-FFF2-40B4-BE49-F238E27FC236}">
                <a16:creationId xmlns:a16="http://schemas.microsoft.com/office/drawing/2014/main" id="{C266C725-4204-4412-83CC-0A39BB0238E2}"/>
              </a:ext>
            </a:extLst>
          </p:cNvPr>
          <p:cNvSpPr/>
          <p:nvPr/>
        </p:nvSpPr>
        <p:spPr>
          <a:xfrm rot="10800000">
            <a:off x="7397693" y="3482583"/>
            <a:ext cx="2976549" cy="1289331"/>
          </a:xfrm>
          <a:prstGeom prst="roundRect">
            <a:avLst>
              <a:gd name="adj" fmla="val 26904"/>
            </a:avLst>
          </a:prstGeom>
          <a:solidFill>
            <a:schemeClr val="bg1"/>
          </a:solid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86ADF98-B373-4480-AECD-731C2585DFCC}"/>
              </a:ext>
            </a:extLst>
          </p:cNvPr>
          <p:cNvSpPr>
            <a:spLocks noGrp="1"/>
          </p:cNvSpPr>
          <p:nvPr>
            <p:ph type="title"/>
          </p:nvPr>
        </p:nvSpPr>
        <p:spPr/>
        <p:txBody>
          <a:bodyPr/>
          <a:lstStyle/>
          <a:p>
            <a:r>
              <a:rPr lang="fr-FR" dirty="0"/>
              <a:t>Sur et sous représentation</a:t>
            </a:r>
            <a:r>
              <a:rPr lang="fr-FR" dirty="0">
                <a:solidFill>
                  <a:schemeClr val="accent1">
                    <a:lumMod val="75000"/>
                  </a:schemeClr>
                </a:solidFill>
              </a:rPr>
              <a:t>.</a:t>
            </a:r>
          </a:p>
        </p:txBody>
      </p:sp>
      <p:sp>
        <p:nvSpPr>
          <p:cNvPr id="3" name="Espace réservé du texte 2">
            <a:extLst>
              <a:ext uri="{FF2B5EF4-FFF2-40B4-BE49-F238E27FC236}">
                <a16:creationId xmlns:a16="http://schemas.microsoft.com/office/drawing/2014/main" id="{6B2817DF-6E00-4E2A-90E3-9824FBA79450}"/>
              </a:ext>
            </a:extLst>
          </p:cNvPr>
          <p:cNvSpPr>
            <a:spLocks noGrp="1"/>
          </p:cNvSpPr>
          <p:nvPr>
            <p:ph type="body" sz="quarter" idx="10"/>
          </p:nvPr>
        </p:nvSpPr>
        <p:spPr/>
        <p:txBody>
          <a:bodyPr/>
          <a:lstStyle/>
          <a:p>
            <a:pPr lvl="0"/>
            <a:r>
              <a:rPr lang="fr-FR" dirty="0"/>
              <a:t>Q5. Prévoyez-vous de vous déplacer lors de la soirée du réveillon du 31 décembre?</a:t>
            </a:r>
          </a:p>
          <a:p>
            <a:pPr lvl="1"/>
            <a:r>
              <a:rPr lang="fr-FR" b="0" dirty="0">
                <a:solidFill>
                  <a:schemeClr val="tx2"/>
                </a:solidFill>
              </a:rPr>
              <a:t>Base : Français de 18 ans et plus : 1030 personnes</a:t>
            </a:r>
          </a:p>
        </p:txBody>
      </p:sp>
      <p:sp>
        <p:nvSpPr>
          <p:cNvPr id="5" name="Rectangle 4">
            <a:extLst>
              <a:ext uri="{FF2B5EF4-FFF2-40B4-BE49-F238E27FC236}">
                <a16:creationId xmlns:a16="http://schemas.microsoft.com/office/drawing/2014/main" id="{DFB30370-1D48-4EDC-B567-82803EE30132}"/>
              </a:ext>
            </a:extLst>
          </p:cNvPr>
          <p:cNvSpPr/>
          <p:nvPr/>
        </p:nvSpPr>
        <p:spPr>
          <a:xfrm>
            <a:off x="4100394" y="2339085"/>
            <a:ext cx="3052070" cy="1077218"/>
          </a:xfrm>
          <a:prstGeom prst="rect">
            <a:avLst/>
          </a:prstGeom>
        </p:spPr>
        <p:txBody>
          <a:bodyPr wrap="square">
            <a:spAutoFit/>
          </a:bodyPr>
          <a:lstStyle/>
          <a:p>
            <a:pPr algn="ctr" fontAlgn="b"/>
            <a:r>
              <a:rPr lang="fr-FR" sz="1600" b="1" dirty="0">
                <a:solidFill>
                  <a:schemeClr val="accent4"/>
                </a:solidFill>
                <a:latin typeface="Arial" pitchFamily="34" charset="0"/>
                <a:cs typeface="Arial" pitchFamily="34" charset="0"/>
              </a:rPr>
              <a:t>10,3% prévoient de se déplacer par un autre moyen qu’avec un véhicule personnel</a:t>
            </a:r>
          </a:p>
        </p:txBody>
      </p:sp>
      <p:sp>
        <p:nvSpPr>
          <p:cNvPr id="6" name="Rectangle 5">
            <a:extLst>
              <a:ext uri="{FF2B5EF4-FFF2-40B4-BE49-F238E27FC236}">
                <a16:creationId xmlns:a16="http://schemas.microsoft.com/office/drawing/2014/main" id="{009B5789-2665-4889-B408-D6E9553DEF99}"/>
              </a:ext>
            </a:extLst>
          </p:cNvPr>
          <p:cNvSpPr/>
          <p:nvPr/>
        </p:nvSpPr>
        <p:spPr>
          <a:xfrm>
            <a:off x="998151" y="2460317"/>
            <a:ext cx="2987824" cy="830997"/>
          </a:xfrm>
          <a:prstGeom prst="rect">
            <a:avLst/>
          </a:prstGeom>
        </p:spPr>
        <p:txBody>
          <a:bodyPr wrap="square">
            <a:spAutoFit/>
          </a:bodyPr>
          <a:lstStyle/>
          <a:p>
            <a:pPr algn="ctr" fontAlgn="b"/>
            <a:r>
              <a:rPr lang="fr-FR" sz="1600" b="1" dirty="0">
                <a:solidFill>
                  <a:schemeClr val="accent4"/>
                </a:solidFill>
                <a:latin typeface="Arial" pitchFamily="34" charset="0"/>
                <a:cs typeface="Arial" pitchFamily="34" charset="0"/>
              </a:rPr>
              <a:t>24,9% prévoient de se déplacer avec un véhicule personnel</a:t>
            </a:r>
          </a:p>
        </p:txBody>
      </p:sp>
      <p:sp>
        <p:nvSpPr>
          <p:cNvPr id="9" name="Rectangle 8">
            <a:extLst>
              <a:ext uri="{FF2B5EF4-FFF2-40B4-BE49-F238E27FC236}">
                <a16:creationId xmlns:a16="http://schemas.microsoft.com/office/drawing/2014/main" id="{FA91CF07-3968-4231-8B1F-8C41095DC874}"/>
              </a:ext>
            </a:extLst>
          </p:cNvPr>
          <p:cNvSpPr/>
          <p:nvPr/>
        </p:nvSpPr>
        <p:spPr>
          <a:xfrm>
            <a:off x="4159525" y="3596408"/>
            <a:ext cx="3178369" cy="1277273"/>
          </a:xfrm>
          <a:prstGeom prst="rect">
            <a:avLst/>
          </a:prstGeom>
        </p:spPr>
        <p:txBody>
          <a:bodyPr wrap="square">
            <a:spAutoFit/>
          </a:bodyPr>
          <a:lstStyle/>
          <a:p>
            <a:r>
              <a:rPr lang="fr-FR" sz="1100" dirty="0">
                <a:solidFill>
                  <a:srgbClr val="00B050"/>
                </a:solidFill>
              </a:rPr>
              <a:t>18-24 ans : 21,3% </a:t>
            </a:r>
          </a:p>
          <a:p>
            <a:r>
              <a:rPr lang="fr-FR" sz="1100" dirty="0">
                <a:solidFill>
                  <a:srgbClr val="00B050"/>
                </a:solidFill>
              </a:rPr>
              <a:t>Cadre, profession libérale : 18%</a:t>
            </a:r>
          </a:p>
          <a:p>
            <a:r>
              <a:rPr lang="fr-FR" sz="1100" dirty="0">
                <a:solidFill>
                  <a:srgbClr val="00B050"/>
                </a:solidFill>
              </a:rPr>
              <a:t>Agglomération parisienne : 20,6%</a:t>
            </a:r>
          </a:p>
          <a:p>
            <a:r>
              <a:rPr lang="fr-FR" sz="1100" dirty="0">
                <a:solidFill>
                  <a:srgbClr val="00B050"/>
                </a:solidFill>
              </a:rPr>
              <a:t>Fêteront le réveillon entre amis : 15,8%</a:t>
            </a:r>
          </a:p>
          <a:p>
            <a:r>
              <a:rPr lang="fr-FR" sz="1100" dirty="0">
                <a:solidFill>
                  <a:srgbClr val="00B050"/>
                </a:solidFill>
              </a:rPr>
              <a:t>Fêteront le réveillon hors domicile : 18,2%</a:t>
            </a:r>
          </a:p>
          <a:p>
            <a:r>
              <a:rPr lang="fr-FR" sz="1100" dirty="0">
                <a:solidFill>
                  <a:srgbClr val="00B050"/>
                </a:solidFill>
              </a:rPr>
              <a:t>Consommateurs d’alcool exclusivement : 15,6%</a:t>
            </a:r>
          </a:p>
          <a:p>
            <a:endParaRPr lang="fr-FR" sz="1100" dirty="0">
              <a:solidFill>
                <a:srgbClr val="00B050"/>
              </a:solidFill>
            </a:endParaRPr>
          </a:p>
        </p:txBody>
      </p:sp>
      <p:sp>
        <p:nvSpPr>
          <p:cNvPr id="10" name="Rectangle 9">
            <a:extLst>
              <a:ext uri="{FF2B5EF4-FFF2-40B4-BE49-F238E27FC236}">
                <a16:creationId xmlns:a16="http://schemas.microsoft.com/office/drawing/2014/main" id="{B3A559C1-05D2-4911-8B74-6DEEFF9B4DDD}"/>
              </a:ext>
            </a:extLst>
          </p:cNvPr>
          <p:cNvSpPr/>
          <p:nvPr/>
        </p:nvSpPr>
        <p:spPr>
          <a:xfrm>
            <a:off x="7299661" y="2468795"/>
            <a:ext cx="2977927" cy="830997"/>
          </a:xfrm>
          <a:prstGeom prst="rect">
            <a:avLst/>
          </a:prstGeom>
        </p:spPr>
        <p:txBody>
          <a:bodyPr wrap="square">
            <a:spAutoFit/>
          </a:bodyPr>
          <a:lstStyle/>
          <a:p>
            <a:pPr algn="ctr" fontAlgn="b"/>
            <a:r>
              <a:rPr lang="fr-FR" sz="1600" b="1" dirty="0">
                <a:solidFill>
                  <a:schemeClr val="accent4"/>
                </a:solidFill>
                <a:latin typeface="Arial" pitchFamily="34" charset="0"/>
                <a:cs typeface="Arial" pitchFamily="34" charset="0"/>
              </a:rPr>
              <a:t>64,8% ne prévoient pas de se déplacer lors de la soirée du 31 décembre</a:t>
            </a:r>
          </a:p>
        </p:txBody>
      </p:sp>
      <p:sp>
        <p:nvSpPr>
          <p:cNvPr id="12" name="Rectangle 11">
            <a:extLst>
              <a:ext uri="{FF2B5EF4-FFF2-40B4-BE49-F238E27FC236}">
                <a16:creationId xmlns:a16="http://schemas.microsoft.com/office/drawing/2014/main" id="{35E4F014-3CC5-4A72-8D1C-ABFB80A2EC6B}"/>
              </a:ext>
            </a:extLst>
          </p:cNvPr>
          <p:cNvSpPr/>
          <p:nvPr/>
        </p:nvSpPr>
        <p:spPr>
          <a:xfrm>
            <a:off x="7637211" y="3618569"/>
            <a:ext cx="2976554" cy="1107996"/>
          </a:xfrm>
          <a:prstGeom prst="rect">
            <a:avLst/>
          </a:prstGeom>
        </p:spPr>
        <p:txBody>
          <a:bodyPr wrap="square">
            <a:spAutoFit/>
          </a:bodyPr>
          <a:lstStyle/>
          <a:p>
            <a:r>
              <a:rPr lang="fr-FR" sz="1100" dirty="0">
                <a:solidFill>
                  <a:srgbClr val="00B050"/>
                </a:solidFill>
              </a:rPr>
              <a:t>50 ans et + : 73,1%</a:t>
            </a:r>
          </a:p>
          <a:p>
            <a:r>
              <a:rPr lang="fr-FR" sz="1100" dirty="0">
                <a:solidFill>
                  <a:srgbClr val="00B050"/>
                </a:solidFill>
              </a:rPr>
              <a:t>Retraité : 73,8%</a:t>
            </a:r>
          </a:p>
          <a:p>
            <a:r>
              <a:rPr lang="fr-FR" sz="1100" dirty="0">
                <a:solidFill>
                  <a:srgbClr val="00B050"/>
                </a:solidFill>
              </a:rPr>
              <a:t>Communes &lt; 1999 habitants : 72,9%</a:t>
            </a:r>
          </a:p>
          <a:p>
            <a:r>
              <a:rPr lang="fr-FR" sz="1100" dirty="0">
                <a:solidFill>
                  <a:srgbClr val="00B050"/>
                </a:solidFill>
              </a:rPr>
              <a:t>Communes de 2 000 à 19 999 habitants : 73,9%</a:t>
            </a:r>
          </a:p>
          <a:p>
            <a:r>
              <a:rPr lang="fr-FR" sz="1100" dirty="0">
                <a:solidFill>
                  <a:srgbClr val="00B050"/>
                </a:solidFill>
              </a:rPr>
              <a:t>Sud-Ouest : 75,4%</a:t>
            </a:r>
          </a:p>
        </p:txBody>
      </p:sp>
      <p:sp>
        <p:nvSpPr>
          <p:cNvPr id="15" name="Rectangle 14">
            <a:extLst>
              <a:ext uri="{FF2B5EF4-FFF2-40B4-BE49-F238E27FC236}">
                <a16:creationId xmlns:a16="http://schemas.microsoft.com/office/drawing/2014/main" id="{75B92F43-FF72-4C73-804B-DB013BB25A50}"/>
              </a:ext>
            </a:extLst>
          </p:cNvPr>
          <p:cNvSpPr/>
          <p:nvPr/>
        </p:nvSpPr>
        <p:spPr>
          <a:xfrm>
            <a:off x="1134595" y="5133627"/>
            <a:ext cx="2714936" cy="769441"/>
          </a:xfrm>
          <a:prstGeom prst="rect">
            <a:avLst/>
          </a:prstGeom>
        </p:spPr>
        <p:txBody>
          <a:bodyPr wrap="square">
            <a:spAutoFit/>
          </a:bodyPr>
          <a:lstStyle/>
          <a:p>
            <a:r>
              <a:rPr lang="fr-FR" sz="1100" dirty="0">
                <a:solidFill>
                  <a:srgbClr val="C00000"/>
                </a:solidFill>
              </a:rPr>
              <a:t>50 ans et plus : 2,3%</a:t>
            </a:r>
          </a:p>
          <a:p>
            <a:r>
              <a:rPr lang="fr-FR" sz="1100" dirty="0">
                <a:solidFill>
                  <a:srgbClr val="C00000"/>
                </a:solidFill>
              </a:rPr>
              <a:t>1 personne au foyer : 1,4%</a:t>
            </a:r>
          </a:p>
          <a:p>
            <a:r>
              <a:rPr lang="fr-FR" sz="1100" dirty="0">
                <a:solidFill>
                  <a:srgbClr val="C00000"/>
                </a:solidFill>
              </a:rPr>
              <a:t>Fêteront le réveillon en famille : 2,2%</a:t>
            </a:r>
          </a:p>
          <a:p>
            <a:endParaRPr lang="fr-FR" sz="1100" dirty="0">
              <a:solidFill>
                <a:srgbClr val="C00000"/>
              </a:solidFill>
            </a:endParaRPr>
          </a:p>
        </p:txBody>
      </p:sp>
      <p:sp>
        <p:nvSpPr>
          <p:cNvPr id="16" name="Rectangle 15">
            <a:extLst>
              <a:ext uri="{FF2B5EF4-FFF2-40B4-BE49-F238E27FC236}">
                <a16:creationId xmlns:a16="http://schemas.microsoft.com/office/drawing/2014/main" id="{BB0FE930-AB46-4C80-A853-3F3A515FED69}"/>
              </a:ext>
            </a:extLst>
          </p:cNvPr>
          <p:cNvSpPr/>
          <p:nvPr/>
        </p:nvSpPr>
        <p:spPr>
          <a:xfrm>
            <a:off x="7637211" y="5093281"/>
            <a:ext cx="2714936" cy="938719"/>
          </a:xfrm>
          <a:prstGeom prst="rect">
            <a:avLst/>
          </a:prstGeom>
        </p:spPr>
        <p:txBody>
          <a:bodyPr wrap="square">
            <a:spAutoFit/>
          </a:bodyPr>
          <a:lstStyle/>
          <a:p>
            <a:r>
              <a:rPr lang="fr-FR" sz="1100" dirty="0">
                <a:solidFill>
                  <a:srgbClr val="C00000"/>
                </a:solidFill>
              </a:rPr>
              <a:t>18-24 ans : 45,2%</a:t>
            </a:r>
          </a:p>
          <a:p>
            <a:r>
              <a:rPr lang="fr-FR" sz="1100" dirty="0">
                <a:solidFill>
                  <a:srgbClr val="C00000"/>
                </a:solidFill>
              </a:rPr>
              <a:t>25-34 ans : 55,2%</a:t>
            </a:r>
          </a:p>
          <a:p>
            <a:r>
              <a:rPr lang="fr-FR" sz="1100" dirty="0">
                <a:solidFill>
                  <a:srgbClr val="C00000"/>
                </a:solidFill>
              </a:rPr>
              <a:t>Communes &lt; 100 K habitants : 59,3%</a:t>
            </a:r>
          </a:p>
          <a:p>
            <a:r>
              <a:rPr lang="fr-FR" sz="1100" dirty="0">
                <a:solidFill>
                  <a:srgbClr val="C00000"/>
                </a:solidFill>
              </a:rPr>
              <a:t>Agglomération parisienne : 55,7%</a:t>
            </a:r>
          </a:p>
          <a:p>
            <a:endParaRPr lang="fr-FR" sz="1100" dirty="0">
              <a:solidFill>
                <a:srgbClr val="C00000"/>
              </a:solidFill>
            </a:endParaRPr>
          </a:p>
        </p:txBody>
      </p:sp>
      <p:sp>
        <p:nvSpPr>
          <p:cNvPr id="21" name="Rectangle 20">
            <a:extLst>
              <a:ext uri="{FF2B5EF4-FFF2-40B4-BE49-F238E27FC236}">
                <a16:creationId xmlns:a16="http://schemas.microsoft.com/office/drawing/2014/main" id="{0590123A-5534-451D-B73C-28C83B9850B7}"/>
              </a:ext>
            </a:extLst>
          </p:cNvPr>
          <p:cNvSpPr/>
          <p:nvPr/>
        </p:nvSpPr>
        <p:spPr>
          <a:xfrm>
            <a:off x="916403" y="3765964"/>
            <a:ext cx="3025693" cy="938719"/>
          </a:xfrm>
          <a:prstGeom prst="rect">
            <a:avLst/>
          </a:prstGeom>
        </p:spPr>
        <p:txBody>
          <a:bodyPr wrap="square">
            <a:spAutoFit/>
          </a:bodyPr>
          <a:lstStyle/>
          <a:p>
            <a:r>
              <a:rPr lang="fr-FR" sz="1100" dirty="0">
                <a:solidFill>
                  <a:srgbClr val="00B050"/>
                </a:solidFill>
              </a:rPr>
              <a:t>3 personnes au foyer : 9,1%</a:t>
            </a:r>
          </a:p>
          <a:p>
            <a:r>
              <a:rPr lang="fr-FR" sz="1100" dirty="0">
                <a:solidFill>
                  <a:srgbClr val="00B050"/>
                </a:solidFill>
              </a:rPr>
              <a:t>1 enfant au foyer : 8%</a:t>
            </a:r>
          </a:p>
          <a:p>
            <a:r>
              <a:rPr lang="fr-FR" sz="1100" dirty="0">
                <a:solidFill>
                  <a:srgbClr val="00B050"/>
                </a:solidFill>
              </a:rPr>
              <a:t>Fêteront le réveillon entre amis : 6%</a:t>
            </a:r>
          </a:p>
          <a:p>
            <a:r>
              <a:rPr lang="fr-FR" sz="1100" dirty="0">
                <a:solidFill>
                  <a:srgbClr val="00B050"/>
                </a:solidFill>
              </a:rPr>
              <a:t>Fêteront le réveillon hors domicile : 5,7%</a:t>
            </a:r>
          </a:p>
          <a:p>
            <a:r>
              <a:rPr lang="fr-FR" sz="1100" dirty="0">
                <a:solidFill>
                  <a:srgbClr val="00B050"/>
                </a:solidFill>
              </a:rPr>
              <a:t>Consommateurs d’alcool exclusivement : 7%</a:t>
            </a:r>
          </a:p>
        </p:txBody>
      </p:sp>
      <p:pic>
        <p:nvPicPr>
          <p:cNvPr id="22" name="Image 21">
            <a:extLst>
              <a:ext uri="{FF2B5EF4-FFF2-40B4-BE49-F238E27FC236}">
                <a16:creationId xmlns:a16="http://schemas.microsoft.com/office/drawing/2014/main" id="{41AD6028-C8F8-4CE3-9632-721D236779FF}"/>
              </a:ext>
            </a:extLst>
          </p:cNvPr>
          <p:cNvPicPr>
            <a:picLocks noChangeAspect="1"/>
          </p:cNvPicPr>
          <p:nvPr/>
        </p:nvPicPr>
        <p:blipFill>
          <a:blip r:embed="rId2">
            <a:clrChange>
              <a:clrFrom>
                <a:srgbClr val="F1F3F2"/>
              </a:clrFrom>
              <a:clrTo>
                <a:srgbClr val="F1F3F2">
                  <a:alpha val="0"/>
                </a:srgbClr>
              </a:clrTo>
            </a:clrChange>
            <a:duotone>
              <a:schemeClr val="accent2">
                <a:shade val="45000"/>
                <a:satMod val="135000"/>
              </a:schemeClr>
              <a:prstClr val="white"/>
            </a:duotone>
          </a:blip>
          <a:stretch>
            <a:fillRect/>
          </a:stretch>
        </p:blipFill>
        <p:spPr>
          <a:xfrm>
            <a:off x="1891460" y="1465269"/>
            <a:ext cx="1034093" cy="742073"/>
          </a:xfrm>
          <a:prstGeom prst="rect">
            <a:avLst/>
          </a:prstGeom>
        </p:spPr>
      </p:pic>
      <p:cxnSp>
        <p:nvCxnSpPr>
          <p:cNvPr id="8" name="Connecteur droit 7">
            <a:extLst>
              <a:ext uri="{FF2B5EF4-FFF2-40B4-BE49-F238E27FC236}">
                <a16:creationId xmlns:a16="http://schemas.microsoft.com/office/drawing/2014/main" id="{0ED21A8A-07EC-4AF9-BE51-C8733ABB04C3}"/>
              </a:ext>
            </a:extLst>
          </p:cNvPr>
          <p:cNvCxnSpPr>
            <a:cxnSpLocks/>
          </p:cNvCxnSpPr>
          <p:nvPr/>
        </p:nvCxnSpPr>
        <p:spPr>
          <a:xfrm>
            <a:off x="4024887" y="1577684"/>
            <a:ext cx="0" cy="188616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F817C526-8A5C-4002-AE29-16BF989BCF0C}"/>
              </a:ext>
            </a:extLst>
          </p:cNvPr>
          <p:cNvCxnSpPr>
            <a:cxnSpLocks/>
          </p:cNvCxnSpPr>
          <p:nvPr/>
        </p:nvCxnSpPr>
        <p:spPr>
          <a:xfrm>
            <a:off x="7289935" y="1585262"/>
            <a:ext cx="0" cy="184373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B1CEEEFA-BD61-420A-BA46-627256A945AA}"/>
              </a:ext>
            </a:extLst>
          </p:cNvPr>
          <p:cNvSpPr txBox="1"/>
          <p:nvPr/>
        </p:nvSpPr>
        <p:spPr>
          <a:xfrm>
            <a:off x="1268443" y="3505010"/>
            <a:ext cx="623017" cy="369332"/>
          </a:xfrm>
          <a:prstGeom prst="rect">
            <a:avLst/>
          </a:prstGeom>
          <a:noFill/>
        </p:spPr>
        <p:txBody>
          <a:bodyPr wrap="square">
            <a:spAutoFit/>
          </a:bodyPr>
          <a:lstStyle/>
          <a:p>
            <a:r>
              <a:rPr lang="fr-FR" sz="1800" b="1" dirty="0">
                <a:solidFill>
                  <a:srgbClr val="00B050"/>
                </a:solidFill>
              </a:rPr>
              <a:t>++</a:t>
            </a:r>
          </a:p>
        </p:txBody>
      </p:sp>
      <p:sp>
        <p:nvSpPr>
          <p:cNvPr id="39" name="ZoneTexte 38">
            <a:extLst>
              <a:ext uri="{FF2B5EF4-FFF2-40B4-BE49-F238E27FC236}">
                <a16:creationId xmlns:a16="http://schemas.microsoft.com/office/drawing/2014/main" id="{752A2536-2797-4083-B041-32FA922736BF}"/>
              </a:ext>
            </a:extLst>
          </p:cNvPr>
          <p:cNvSpPr txBox="1"/>
          <p:nvPr/>
        </p:nvSpPr>
        <p:spPr>
          <a:xfrm>
            <a:off x="1264147" y="4873970"/>
            <a:ext cx="623017" cy="369332"/>
          </a:xfrm>
          <a:prstGeom prst="rect">
            <a:avLst/>
          </a:prstGeom>
          <a:noFill/>
        </p:spPr>
        <p:txBody>
          <a:bodyPr wrap="square">
            <a:spAutoFit/>
          </a:bodyPr>
          <a:lstStyle/>
          <a:p>
            <a:r>
              <a:rPr lang="fr-FR" sz="1800" b="1" dirty="0">
                <a:solidFill>
                  <a:srgbClr val="FF5859"/>
                </a:solidFill>
              </a:rPr>
              <a:t>--</a:t>
            </a:r>
          </a:p>
        </p:txBody>
      </p:sp>
      <p:sp>
        <p:nvSpPr>
          <p:cNvPr id="37" name="ZoneTexte 36">
            <a:extLst>
              <a:ext uri="{FF2B5EF4-FFF2-40B4-BE49-F238E27FC236}">
                <a16:creationId xmlns:a16="http://schemas.microsoft.com/office/drawing/2014/main" id="{A4C77216-E919-4DB8-A4BD-CFBFDAF635DF}"/>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40" name="ZoneTexte 39">
            <a:extLst>
              <a:ext uri="{FF2B5EF4-FFF2-40B4-BE49-F238E27FC236}">
                <a16:creationId xmlns:a16="http://schemas.microsoft.com/office/drawing/2014/main" id="{B98ED067-4509-420C-8B1A-84CFBA67D040}"/>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41" name="ZoneTexte 40">
            <a:extLst>
              <a:ext uri="{FF2B5EF4-FFF2-40B4-BE49-F238E27FC236}">
                <a16:creationId xmlns:a16="http://schemas.microsoft.com/office/drawing/2014/main" id="{0CD4EEA9-2C5A-43A8-8CFB-EFEC16F76986}"/>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pic>
        <p:nvPicPr>
          <p:cNvPr id="43" name="Image 42">
            <a:extLst>
              <a:ext uri="{FF2B5EF4-FFF2-40B4-BE49-F238E27FC236}">
                <a16:creationId xmlns:a16="http://schemas.microsoft.com/office/drawing/2014/main" id="{3B944088-B6F1-46FC-B644-A79D47FEDE10}"/>
              </a:ext>
            </a:extLst>
          </p:cNvPr>
          <p:cNvPicPr>
            <a:picLocks noChangeAspect="1"/>
          </p:cNvPicPr>
          <p:nvPr/>
        </p:nvPicPr>
        <p:blipFill>
          <a:blip r:embed="rId3">
            <a:clrChange>
              <a:clrFrom>
                <a:srgbClr val="F1F3F2"/>
              </a:clrFrom>
              <a:clrTo>
                <a:srgbClr val="F1F3F2">
                  <a:alpha val="0"/>
                </a:srgbClr>
              </a:clrTo>
            </a:clrChange>
            <a:duotone>
              <a:schemeClr val="accent2">
                <a:shade val="45000"/>
                <a:satMod val="135000"/>
              </a:schemeClr>
              <a:prstClr val="white"/>
            </a:duotone>
          </a:blip>
          <a:stretch>
            <a:fillRect/>
          </a:stretch>
        </p:blipFill>
        <p:spPr>
          <a:xfrm>
            <a:off x="4905546" y="1384163"/>
            <a:ext cx="1358160" cy="717826"/>
          </a:xfrm>
          <a:prstGeom prst="rect">
            <a:avLst/>
          </a:prstGeom>
        </p:spPr>
      </p:pic>
      <p:pic>
        <p:nvPicPr>
          <p:cNvPr id="45" name="Image 44">
            <a:extLst>
              <a:ext uri="{FF2B5EF4-FFF2-40B4-BE49-F238E27FC236}">
                <a16:creationId xmlns:a16="http://schemas.microsoft.com/office/drawing/2014/main" id="{A66191A3-4A3C-47D0-AE78-4449CB89CCC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57975" y="1300414"/>
            <a:ext cx="1061297" cy="783913"/>
          </a:xfrm>
          <a:prstGeom prst="rect">
            <a:avLst/>
          </a:prstGeom>
        </p:spPr>
      </p:pic>
      <p:sp>
        <p:nvSpPr>
          <p:cNvPr id="29" name="Rectangle 28">
            <a:extLst>
              <a:ext uri="{FF2B5EF4-FFF2-40B4-BE49-F238E27FC236}">
                <a16:creationId xmlns:a16="http://schemas.microsoft.com/office/drawing/2014/main" id="{1CE1916E-7824-4B51-BC2E-0110CA1DD064}"/>
              </a:ext>
            </a:extLst>
          </p:cNvPr>
          <p:cNvSpPr/>
          <p:nvPr/>
        </p:nvSpPr>
        <p:spPr>
          <a:xfrm>
            <a:off x="4359599" y="5057664"/>
            <a:ext cx="2450054" cy="769441"/>
          </a:xfrm>
          <a:prstGeom prst="rect">
            <a:avLst/>
          </a:prstGeom>
        </p:spPr>
        <p:txBody>
          <a:bodyPr wrap="square">
            <a:spAutoFit/>
          </a:bodyPr>
          <a:lstStyle/>
          <a:p>
            <a:r>
              <a:rPr lang="fr-FR" sz="1100" dirty="0">
                <a:solidFill>
                  <a:srgbClr val="C00000"/>
                </a:solidFill>
              </a:rPr>
              <a:t>50 ans et plus : 7,3%</a:t>
            </a:r>
          </a:p>
          <a:p>
            <a:r>
              <a:rPr lang="fr-FR" sz="1100" dirty="0">
                <a:solidFill>
                  <a:srgbClr val="C00000"/>
                </a:solidFill>
              </a:rPr>
              <a:t>Communes &lt; 1999 habitants : 4,7%</a:t>
            </a:r>
          </a:p>
          <a:p>
            <a:r>
              <a:rPr lang="fr-FR" sz="1100" dirty="0">
                <a:solidFill>
                  <a:srgbClr val="C00000"/>
                </a:solidFill>
              </a:rPr>
              <a:t>Communes de 2 000 à 19 999 habitants : 4,7%</a:t>
            </a:r>
          </a:p>
        </p:txBody>
      </p:sp>
    </p:spTree>
    <p:extLst>
      <p:ext uri="{BB962C8B-B14F-4D97-AF65-F5344CB8AC3E}">
        <p14:creationId xmlns:p14="http://schemas.microsoft.com/office/powerpoint/2010/main" val="2237485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9D288C85-19FC-43DA-A5C4-57E7C971CCFA}"/>
              </a:ext>
            </a:extLst>
          </p:cNvPr>
          <p:cNvSpPr/>
          <p:nvPr/>
        </p:nvSpPr>
        <p:spPr>
          <a:xfrm>
            <a:off x="6610792" y="1800369"/>
            <a:ext cx="3040239" cy="2758582"/>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444DF94-74C8-473C-B602-6EA3ED63ED72}"/>
              </a:ext>
            </a:extLst>
          </p:cNvPr>
          <p:cNvSpPr>
            <a:spLocks noGrp="1"/>
          </p:cNvSpPr>
          <p:nvPr>
            <p:ph type="title"/>
          </p:nvPr>
        </p:nvSpPr>
        <p:spPr/>
        <p:txBody>
          <a:bodyPr/>
          <a:lstStyle/>
          <a:p>
            <a:r>
              <a:rPr lang="fr-FR" dirty="0"/>
              <a:t>Déplacements des autres personnes présentes</a:t>
            </a:r>
            <a:r>
              <a:rPr lang="fr-FR" dirty="0">
                <a:solidFill>
                  <a:schemeClr val="accent1"/>
                </a:solidFill>
              </a:rPr>
              <a:t>.</a:t>
            </a:r>
            <a:br>
              <a:rPr lang="fr-FR" dirty="0">
                <a:solidFill>
                  <a:schemeClr val="accent1"/>
                </a:solidFill>
              </a:rPr>
            </a:br>
            <a:endParaRPr lang="fr-FR" dirty="0">
              <a:solidFill>
                <a:schemeClr val="accent1"/>
              </a:solidFill>
            </a:endParaRPr>
          </a:p>
        </p:txBody>
      </p:sp>
      <p:sp>
        <p:nvSpPr>
          <p:cNvPr id="3" name="Espace réservé du texte 2">
            <a:extLst>
              <a:ext uri="{FF2B5EF4-FFF2-40B4-BE49-F238E27FC236}">
                <a16:creationId xmlns:a16="http://schemas.microsoft.com/office/drawing/2014/main" id="{EBDE6A72-5A6C-414C-9148-87280F47FF19}"/>
              </a:ext>
            </a:extLst>
          </p:cNvPr>
          <p:cNvSpPr>
            <a:spLocks noGrp="1"/>
          </p:cNvSpPr>
          <p:nvPr>
            <p:ph type="body" sz="quarter" idx="10"/>
          </p:nvPr>
        </p:nvSpPr>
        <p:spPr/>
        <p:txBody>
          <a:bodyPr/>
          <a:lstStyle/>
          <a:p>
            <a:r>
              <a:rPr lang="fr-FR" dirty="0"/>
              <a:t>Q7. Parmi les personnes qui vont passer le réveillon du nouvel an avec vous, que ce soit en totalité ou en partie, certaines se déplaceront-elles avec un véhicule personnel (que ce soit une voiture, une moto, un scooter, ou un vélo) ?</a:t>
            </a:r>
          </a:p>
          <a:p>
            <a:r>
              <a:rPr lang="fr-FR" dirty="0">
                <a:solidFill>
                  <a:schemeClr val="bg1">
                    <a:lumMod val="50000"/>
                  </a:schemeClr>
                </a:solidFill>
              </a:rPr>
              <a:t>Plusieurs réponses possibles</a:t>
            </a:r>
          </a:p>
          <a:p>
            <a:pPr lvl="1"/>
            <a:r>
              <a:rPr lang="fr-FR" b="0" dirty="0">
                <a:solidFill>
                  <a:schemeClr val="tx2"/>
                </a:solidFill>
              </a:rPr>
              <a:t>Base : Français de 18 ans et plus : 1030 personnes</a:t>
            </a:r>
          </a:p>
          <a:p>
            <a:endParaRPr lang="fr-FR" dirty="0"/>
          </a:p>
        </p:txBody>
      </p:sp>
      <p:graphicFrame>
        <p:nvGraphicFramePr>
          <p:cNvPr id="5" name="Graphique 4">
            <a:extLst>
              <a:ext uri="{FF2B5EF4-FFF2-40B4-BE49-F238E27FC236}">
                <a16:creationId xmlns:a16="http://schemas.microsoft.com/office/drawing/2014/main" id="{64C11606-9B4F-41E5-89F6-623CDDBA4B20}"/>
              </a:ext>
            </a:extLst>
          </p:cNvPr>
          <p:cNvGraphicFramePr/>
          <p:nvPr>
            <p:extLst>
              <p:ext uri="{D42A27DB-BD31-4B8C-83A1-F6EECF244321}">
                <p14:modId xmlns:p14="http://schemas.microsoft.com/office/powerpoint/2010/main" val="3804916255"/>
              </p:ext>
            </p:extLst>
          </p:nvPr>
        </p:nvGraphicFramePr>
        <p:xfrm>
          <a:off x="4839184" y="2323227"/>
          <a:ext cx="2760946" cy="21001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au 5">
            <a:extLst>
              <a:ext uri="{FF2B5EF4-FFF2-40B4-BE49-F238E27FC236}">
                <a16:creationId xmlns:a16="http://schemas.microsoft.com/office/drawing/2014/main" id="{C5C03F08-5974-47A4-B773-8F7B0C302E53}"/>
              </a:ext>
            </a:extLst>
          </p:cNvPr>
          <p:cNvGraphicFramePr>
            <a:graphicFrameLocks noGrp="1"/>
          </p:cNvGraphicFramePr>
          <p:nvPr>
            <p:extLst>
              <p:ext uri="{D42A27DB-BD31-4B8C-83A1-F6EECF244321}">
                <p14:modId xmlns:p14="http://schemas.microsoft.com/office/powerpoint/2010/main" val="23386332"/>
              </p:ext>
            </p:extLst>
          </p:nvPr>
        </p:nvGraphicFramePr>
        <p:xfrm>
          <a:off x="6750437" y="1819204"/>
          <a:ext cx="2760948" cy="2556522"/>
        </p:xfrm>
        <a:graphic>
          <a:graphicData uri="http://schemas.openxmlformats.org/drawingml/2006/table">
            <a:tbl>
              <a:tblPr>
                <a:tableStyleId>{5C22544A-7EE6-4342-B048-85BDC9FD1C3A}</a:tableStyleId>
              </a:tblPr>
              <a:tblGrid>
                <a:gridCol w="460158">
                  <a:extLst>
                    <a:ext uri="{9D8B030D-6E8A-4147-A177-3AD203B41FA5}">
                      <a16:colId xmlns:a16="http://schemas.microsoft.com/office/drawing/2014/main" val="2881925368"/>
                    </a:ext>
                  </a:extLst>
                </a:gridCol>
                <a:gridCol w="460158">
                  <a:extLst>
                    <a:ext uri="{9D8B030D-6E8A-4147-A177-3AD203B41FA5}">
                      <a16:colId xmlns:a16="http://schemas.microsoft.com/office/drawing/2014/main" val="1826464920"/>
                    </a:ext>
                  </a:extLst>
                </a:gridCol>
                <a:gridCol w="460158">
                  <a:extLst>
                    <a:ext uri="{9D8B030D-6E8A-4147-A177-3AD203B41FA5}">
                      <a16:colId xmlns:a16="http://schemas.microsoft.com/office/drawing/2014/main" val="2454152782"/>
                    </a:ext>
                  </a:extLst>
                </a:gridCol>
                <a:gridCol w="460158">
                  <a:extLst>
                    <a:ext uri="{9D8B030D-6E8A-4147-A177-3AD203B41FA5}">
                      <a16:colId xmlns:a16="http://schemas.microsoft.com/office/drawing/2014/main" val="20000"/>
                    </a:ext>
                  </a:extLst>
                </a:gridCol>
                <a:gridCol w="460158">
                  <a:extLst>
                    <a:ext uri="{9D8B030D-6E8A-4147-A177-3AD203B41FA5}">
                      <a16:colId xmlns:a16="http://schemas.microsoft.com/office/drawing/2014/main" val="20001"/>
                    </a:ext>
                  </a:extLst>
                </a:gridCol>
                <a:gridCol w="460158">
                  <a:extLst>
                    <a:ext uri="{9D8B030D-6E8A-4147-A177-3AD203B41FA5}">
                      <a16:colId xmlns:a16="http://schemas.microsoft.com/office/drawing/2014/main" val="20002"/>
                    </a:ext>
                  </a:extLst>
                </a:gridCol>
              </a:tblGrid>
              <a:tr h="450597">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0">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algn="ctr" rtl="0" fontAlgn="ctr"/>
                      <a:r>
                        <a:rPr lang="fr-FR" sz="1100" b="1" i="1" u="none" strike="noStrike" dirty="0">
                          <a:solidFill>
                            <a:srgbClr val="A6A6A6"/>
                          </a:solidFill>
                          <a:effectLst/>
                          <a:latin typeface="Arial" panose="020B0604020202020204" pitchFamily="34" charset="0"/>
                        </a:rPr>
                        <a:t>44,6%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a:solidFill>
                            <a:srgbClr val="A6A6A6"/>
                          </a:solidFill>
                          <a:effectLst/>
                          <a:latin typeface="Arial" panose="020B0604020202020204" pitchFamily="34" charset="0"/>
                        </a:rPr>
                        <a:t>41,5%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a:solidFill>
                            <a:srgbClr val="A6A6A6"/>
                          </a:solidFill>
                          <a:effectLst/>
                          <a:latin typeface="Arial" panose="020B0604020202020204" pitchFamily="34" charset="0"/>
                        </a:rPr>
                        <a:t>42,7%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a:solidFill>
                            <a:srgbClr val="A6A6A6"/>
                          </a:solidFill>
                          <a:effectLst/>
                          <a:latin typeface="Arial" panose="020B0604020202020204" pitchFamily="34" charset="0"/>
                        </a:rPr>
                        <a:t>45,8%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a:solidFill>
                            <a:srgbClr val="A6A6A6"/>
                          </a:solidFill>
                          <a:effectLst/>
                          <a:latin typeface="Arial" panose="020B0604020202020204" pitchFamily="34" charset="0"/>
                        </a:rPr>
                        <a:t>41,3%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a:solidFill>
                            <a:srgbClr val="A6A6A6"/>
                          </a:solidFill>
                          <a:effectLst/>
                          <a:latin typeface="Arial" panose="020B0604020202020204" pitchFamily="34" charset="0"/>
                        </a:rPr>
                        <a:t>41,8%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00">
                <a:tc>
                  <a:txBody>
                    <a:bodyPr/>
                    <a:lstStyle/>
                    <a:p>
                      <a:pPr algn="ctr" rtl="0" fontAlgn="ctr"/>
                      <a:r>
                        <a:rPr lang="fr-FR" sz="1100" b="0" i="1" u="none" strike="noStrike" dirty="0">
                          <a:solidFill>
                            <a:srgbClr val="A6A6A6"/>
                          </a:solidFill>
                          <a:effectLst/>
                          <a:latin typeface="Arial" panose="020B0604020202020204" pitchFamily="34" charset="0"/>
                        </a:rPr>
                        <a:t>22,7%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rgbClr val="A6A6A6"/>
                          </a:solidFill>
                          <a:effectLst/>
                          <a:latin typeface="Arial" panose="020B0604020202020204" pitchFamily="34" charset="0"/>
                        </a:rPr>
                        <a:t>20,5%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dirty="0">
                          <a:solidFill>
                            <a:srgbClr val="A6A6A6"/>
                          </a:solidFill>
                          <a:effectLst/>
                          <a:latin typeface="Arial" panose="020B0604020202020204" pitchFamily="34" charset="0"/>
                        </a:rPr>
                        <a:t>23,2%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dirty="0">
                          <a:solidFill>
                            <a:srgbClr val="A6A6A6"/>
                          </a:solidFill>
                          <a:effectLst/>
                          <a:latin typeface="Arial" panose="020B0604020202020204" pitchFamily="34" charset="0"/>
                        </a:rPr>
                        <a:t>23,5%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rgbClr val="A6A6A6"/>
                          </a:solidFill>
                          <a:effectLst/>
                          <a:latin typeface="Arial" panose="020B0604020202020204" pitchFamily="34" charset="0"/>
                        </a:rPr>
                        <a:t>20,2%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dirty="0">
                          <a:solidFill>
                            <a:srgbClr val="A6A6A6"/>
                          </a:solidFill>
                          <a:effectLst/>
                          <a:latin typeface="Arial" panose="020B0604020202020204" pitchFamily="34" charset="0"/>
                        </a:rPr>
                        <a:t>17,7%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1637588"/>
                  </a:ext>
                </a:extLst>
              </a:tr>
              <a:tr h="324000">
                <a:tc>
                  <a:txBody>
                    <a:bodyPr/>
                    <a:lstStyle/>
                    <a:p>
                      <a:pPr algn="ctr" rtl="0" fontAlgn="ctr"/>
                      <a:r>
                        <a:rPr lang="fr-FR" sz="1100" b="0" i="1" u="none" strike="noStrike" dirty="0">
                          <a:solidFill>
                            <a:srgbClr val="A6A6A6"/>
                          </a:solidFill>
                          <a:effectLst/>
                          <a:latin typeface="Arial" panose="020B0604020202020204" pitchFamily="34" charset="0"/>
                        </a:rPr>
                        <a:t>26,0%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rgbClr val="A6A6A6"/>
                          </a:solidFill>
                          <a:effectLst/>
                          <a:latin typeface="Arial" panose="020B0604020202020204" pitchFamily="34" charset="0"/>
                        </a:rPr>
                        <a:t>24,1%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dirty="0">
                          <a:solidFill>
                            <a:srgbClr val="A6A6A6"/>
                          </a:solidFill>
                          <a:effectLst/>
                          <a:latin typeface="Arial" panose="020B0604020202020204" pitchFamily="34" charset="0"/>
                        </a:rPr>
                        <a:t>23,1%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dirty="0">
                          <a:solidFill>
                            <a:srgbClr val="A6A6A6"/>
                          </a:solidFill>
                          <a:effectLst/>
                          <a:latin typeface="Arial" panose="020B0604020202020204" pitchFamily="34" charset="0"/>
                        </a:rPr>
                        <a:t>25,3%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dirty="0">
                          <a:solidFill>
                            <a:srgbClr val="A6A6A6"/>
                          </a:solidFill>
                          <a:effectLst/>
                          <a:latin typeface="Arial" panose="020B0604020202020204" pitchFamily="34" charset="0"/>
                        </a:rPr>
                        <a:t>25,6%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dirty="0">
                          <a:solidFill>
                            <a:srgbClr val="A6A6A6"/>
                          </a:solidFill>
                          <a:effectLst/>
                          <a:latin typeface="Arial" panose="020B0604020202020204" pitchFamily="34" charset="0"/>
                        </a:rPr>
                        <a:t>25,8%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algn="ctr" rtl="0" fontAlgn="ctr"/>
                      <a:r>
                        <a:rPr lang="fr-FR" sz="1100" b="0" i="1" u="none" strike="noStrike" dirty="0">
                          <a:solidFill>
                            <a:srgbClr val="A6A6A6"/>
                          </a:solidFill>
                          <a:effectLst/>
                          <a:latin typeface="Arial" panose="020B0604020202020204" pitchFamily="34"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rgbClr val="A6A6A6"/>
                          </a:solidFill>
                          <a:effectLst/>
                          <a:latin typeface="Arial" panose="020B060402020202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rgbClr val="A6A6A6"/>
                          </a:solidFill>
                          <a:effectLst/>
                          <a:latin typeface="Arial" panose="020B060402020202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rgbClr val="A6A6A6"/>
                          </a:solidFill>
                          <a:effectLst/>
                          <a:latin typeface="Arial" panose="020B060402020202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rgbClr val="A6A6A6"/>
                          </a:solidFill>
                          <a:effectLst/>
                          <a:latin typeface="Arial" panose="020B060402020202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dirty="0">
                          <a:solidFill>
                            <a:srgbClr val="A6A6A6"/>
                          </a:solidFill>
                          <a:effectLst/>
                          <a:latin typeface="Arial" panose="020B060402020202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4000">
                <a:tc>
                  <a:txBody>
                    <a:bodyPr/>
                    <a:lstStyle/>
                    <a:p>
                      <a:pPr algn="ctr" rtl="0" fontAlgn="ctr"/>
                      <a:r>
                        <a:rPr lang="fr-FR" sz="1100" b="1" i="1" u="none" strike="noStrike">
                          <a:solidFill>
                            <a:srgbClr val="A6A6A6"/>
                          </a:solidFill>
                          <a:effectLst/>
                          <a:latin typeface="Arial" panose="020B0604020202020204" pitchFamily="34" charset="0"/>
                        </a:rPr>
                        <a:t>43,2%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a:solidFill>
                            <a:srgbClr val="A6A6A6"/>
                          </a:solidFill>
                          <a:effectLst/>
                          <a:latin typeface="Arial" panose="020B0604020202020204" pitchFamily="34" charset="0"/>
                        </a:rPr>
                        <a:t>41,9%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a:solidFill>
                            <a:srgbClr val="A6A6A6"/>
                          </a:solidFill>
                          <a:effectLst/>
                          <a:latin typeface="Arial" panose="020B0604020202020204" pitchFamily="34" charset="0"/>
                        </a:rPr>
                        <a:t>40,3%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a:solidFill>
                            <a:srgbClr val="A6A6A6"/>
                          </a:solidFill>
                          <a:effectLst/>
                          <a:latin typeface="Arial" panose="020B0604020202020204" pitchFamily="34" charset="0"/>
                        </a:rPr>
                        <a:t>40,5%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a:solidFill>
                            <a:srgbClr val="A6A6A6"/>
                          </a:solidFill>
                          <a:effectLst/>
                          <a:latin typeface="Arial" panose="020B0604020202020204" pitchFamily="34" charset="0"/>
                        </a:rPr>
                        <a:t>44,6%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a:solidFill>
                            <a:srgbClr val="A6A6A6"/>
                          </a:solidFill>
                          <a:effectLst/>
                          <a:latin typeface="Arial" panose="020B0604020202020204" pitchFamily="34" charset="0"/>
                        </a:rPr>
                        <a:t>44,1%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4000">
                <a:tc>
                  <a:txBody>
                    <a:bodyPr/>
                    <a:lstStyle/>
                    <a:p>
                      <a:pPr algn="ctr" rtl="0" fontAlgn="ctr"/>
                      <a:r>
                        <a:rPr lang="fr-FR" sz="1100" b="1" i="1" u="none" strike="noStrike">
                          <a:solidFill>
                            <a:srgbClr val="A6A6A6"/>
                          </a:solidFill>
                          <a:effectLst/>
                          <a:latin typeface="Arial" panose="020B0604020202020204" pitchFamily="34" charset="0"/>
                        </a:rPr>
                        <a:t>12,2%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a:solidFill>
                            <a:srgbClr val="A6A6A6"/>
                          </a:solidFill>
                          <a:effectLst/>
                          <a:latin typeface="Arial" panose="020B0604020202020204" pitchFamily="34" charset="0"/>
                        </a:rPr>
                        <a:t>16,6%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a:solidFill>
                            <a:srgbClr val="A6A6A6"/>
                          </a:solidFill>
                          <a:effectLst/>
                          <a:latin typeface="Arial" panose="020B0604020202020204" pitchFamily="34" charset="0"/>
                        </a:rPr>
                        <a:t>17,0%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a:solidFill>
                            <a:srgbClr val="A6A6A6"/>
                          </a:solidFill>
                          <a:effectLst/>
                          <a:latin typeface="Arial" panose="020B0604020202020204" pitchFamily="34" charset="0"/>
                        </a:rPr>
                        <a:t>13,8%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a:solidFill>
                            <a:srgbClr val="A6A6A6"/>
                          </a:solidFill>
                          <a:effectLst/>
                          <a:latin typeface="Arial" panose="020B0604020202020204" pitchFamily="34" charset="0"/>
                        </a:rPr>
                        <a:t>14,1%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1" i="1" u="none" strike="noStrike" dirty="0">
                          <a:solidFill>
                            <a:srgbClr val="A6A6A6"/>
                          </a:solidFill>
                          <a:effectLst/>
                          <a:latin typeface="Arial" panose="020B0604020202020204" pitchFamily="34" charset="0"/>
                        </a:rPr>
                        <a:t>14,1%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Rectangle 6">
            <a:extLst>
              <a:ext uri="{FF2B5EF4-FFF2-40B4-BE49-F238E27FC236}">
                <a16:creationId xmlns:a16="http://schemas.microsoft.com/office/drawing/2014/main" id="{1F3E050C-AC22-4682-AEFE-D8C7B7989BB3}"/>
              </a:ext>
            </a:extLst>
          </p:cNvPr>
          <p:cNvSpPr>
            <a:spLocks noChangeArrowheads="1"/>
          </p:cNvSpPr>
          <p:nvPr/>
        </p:nvSpPr>
        <p:spPr bwMode="auto">
          <a:xfrm>
            <a:off x="4671815" y="2498778"/>
            <a:ext cx="234038"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595959"/>
                </a:solidFill>
                <a:effectLst/>
                <a:latin typeface="Arial" pitchFamily="34" charset="0"/>
                <a:cs typeface="Arial" pitchFamily="34" charset="0"/>
              </a:rPr>
              <a:t>Oui</a:t>
            </a:r>
            <a:endParaRPr kumimoji="0" lang="fr-FR" sz="1100" b="0" i="0" u="none" strike="noStrike" cap="none" normalizeH="0" baseline="0" dirty="0">
              <a:ln>
                <a:noFill/>
              </a:ln>
              <a:solidFill>
                <a:srgbClr val="595959"/>
              </a:solidFill>
              <a:effectLst/>
              <a:latin typeface="Arial" pitchFamily="34" charset="0"/>
              <a:cs typeface="Arial" pitchFamily="34" charset="0"/>
            </a:endParaRPr>
          </a:p>
        </p:txBody>
      </p:sp>
      <p:sp>
        <p:nvSpPr>
          <p:cNvPr id="8" name="Rectangle 8">
            <a:extLst>
              <a:ext uri="{FF2B5EF4-FFF2-40B4-BE49-F238E27FC236}">
                <a16:creationId xmlns:a16="http://schemas.microsoft.com/office/drawing/2014/main" id="{188FBC7D-74EF-4A4E-96B0-2632E9045172}"/>
              </a:ext>
            </a:extLst>
          </p:cNvPr>
          <p:cNvSpPr>
            <a:spLocks noChangeArrowheads="1"/>
          </p:cNvSpPr>
          <p:nvPr/>
        </p:nvSpPr>
        <p:spPr bwMode="auto">
          <a:xfrm>
            <a:off x="1988388" y="2797879"/>
            <a:ext cx="2917465"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Oui des parents, des membres de votre famille</a:t>
            </a:r>
          </a:p>
        </p:txBody>
      </p:sp>
      <p:sp>
        <p:nvSpPr>
          <p:cNvPr id="9" name="Rectangle 10">
            <a:extLst>
              <a:ext uri="{FF2B5EF4-FFF2-40B4-BE49-F238E27FC236}">
                <a16:creationId xmlns:a16="http://schemas.microsoft.com/office/drawing/2014/main" id="{2E7FB565-D6EE-4566-8BCC-00CF90F217E4}"/>
              </a:ext>
            </a:extLst>
          </p:cNvPr>
          <p:cNvSpPr>
            <a:spLocks noChangeArrowheads="1"/>
          </p:cNvSpPr>
          <p:nvPr/>
        </p:nvSpPr>
        <p:spPr bwMode="auto">
          <a:xfrm>
            <a:off x="4083512" y="3132021"/>
            <a:ext cx="822341"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Oui des amis</a:t>
            </a:r>
          </a:p>
        </p:txBody>
      </p:sp>
      <p:sp>
        <p:nvSpPr>
          <p:cNvPr id="10" name="Rectangle 12">
            <a:extLst>
              <a:ext uri="{FF2B5EF4-FFF2-40B4-BE49-F238E27FC236}">
                <a16:creationId xmlns:a16="http://schemas.microsoft.com/office/drawing/2014/main" id="{1C5A4B84-E42F-4912-AD03-8681AD3ED93E}"/>
              </a:ext>
            </a:extLst>
          </p:cNvPr>
          <p:cNvSpPr>
            <a:spLocks noChangeArrowheads="1"/>
          </p:cNvSpPr>
          <p:nvPr/>
        </p:nvSpPr>
        <p:spPr bwMode="auto">
          <a:xfrm>
            <a:off x="3448723" y="3447777"/>
            <a:ext cx="1457130"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Oui d’autres personnes</a:t>
            </a:r>
          </a:p>
        </p:txBody>
      </p:sp>
      <p:sp>
        <p:nvSpPr>
          <p:cNvPr id="11" name="Rectangle 14">
            <a:extLst>
              <a:ext uri="{FF2B5EF4-FFF2-40B4-BE49-F238E27FC236}">
                <a16:creationId xmlns:a16="http://schemas.microsoft.com/office/drawing/2014/main" id="{20D558AB-FE60-46F5-BDD2-0C906952396D}"/>
              </a:ext>
            </a:extLst>
          </p:cNvPr>
          <p:cNvSpPr>
            <a:spLocks noChangeArrowheads="1"/>
          </p:cNvSpPr>
          <p:nvPr/>
        </p:nvSpPr>
        <p:spPr bwMode="auto">
          <a:xfrm>
            <a:off x="88568" y="3762865"/>
            <a:ext cx="4817286" cy="1692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595959"/>
                </a:solidFill>
                <a:effectLst/>
                <a:latin typeface="Arial" pitchFamily="34" charset="0"/>
                <a:cs typeface="Arial" pitchFamily="34" charset="0"/>
              </a:rPr>
              <a:t>Non aucune personne ne va se déplacer</a:t>
            </a:r>
            <a:r>
              <a:rPr kumimoji="0" lang="fr-FR" sz="1100" b="1" i="0" u="none" strike="noStrike" cap="none" normalizeH="0" dirty="0">
                <a:ln>
                  <a:noFill/>
                </a:ln>
                <a:solidFill>
                  <a:srgbClr val="595959"/>
                </a:solidFill>
                <a:effectLst/>
                <a:latin typeface="Arial" pitchFamily="34" charset="0"/>
                <a:cs typeface="Arial" pitchFamily="34" charset="0"/>
              </a:rPr>
              <a:t> </a:t>
            </a:r>
            <a:r>
              <a:rPr kumimoji="0" lang="fr-FR" sz="1100" b="1" i="0" u="none" strike="noStrike" cap="none" normalizeH="0" baseline="0" dirty="0">
                <a:ln>
                  <a:noFill/>
                </a:ln>
                <a:solidFill>
                  <a:srgbClr val="595959"/>
                </a:solidFill>
                <a:effectLst/>
                <a:latin typeface="Arial" pitchFamily="34" charset="0"/>
                <a:cs typeface="Arial" pitchFamily="34" charset="0"/>
              </a:rPr>
              <a:t>avec un véhicule personnel</a:t>
            </a:r>
            <a:endParaRPr kumimoji="0" lang="fr-FR" sz="1100" b="0" i="0" u="none" strike="noStrike" cap="none" normalizeH="0" baseline="0" dirty="0">
              <a:ln>
                <a:noFill/>
              </a:ln>
              <a:solidFill>
                <a:srgbClr val="595959"/>
              </a:solidFill>
              <a:effectLst/>
              <a:latin typeface="Arial" pitchFamily="34" charset="0"/>
              <a:cs typeface="Arial" pitchFamily="34" charset="0"/>
            </a:endParaRPr>
          </a:p>
        </p:txBody>
      </p:sp>
      <p:sp>
        <p:nvSpPr>
          <p:cNvPr id="12" name="Rectangle 14">
            <a:extLst>
              <a:ext uri="{FF2B5EF4-FFF2-40B4-BE49-F238E27FC236}">
                <a16:creationId xmlns:a16="http://schemas.microsoft.com/office/drawing/2014/main" id="{6798CD78-5957-44BC-83DE-C07C50B50386}"/>
              </a:ext>
            </a:extLst>
          </p:cNvPr>
          <p:cNvSpPr>
            <a:spLocks noChangeArrowheads="1"/>
          </p:cNvSpPr>
          <p:nvPr/>
        </p:nvSpPr>
        <p:spPr bwMode="auto">
          <a:xfrm>
            <a:off x="94006" y="4080316"/>
            <a:ext cx="4817286" cy="1692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595959"/>
                </a:solidFill>
                <a:effectLst/>
                <a:latin typeface="Arial" pitchFamily="34" charset="0"/>
                <a:cs typeface="Arial" pitchFamily="34" charset="0"/>
              </a:rPr>
              <a:t>Vous ne savez pas</a:t>
            </a:r>
            <a:endParaRPr kumimoji="0" lang="fr-FR" sz="1100" b="0" i="0" u="none" strike="noStrike" cap="none" normalizeH="0" baseline="0" dirty="0">
              <a:ln>
                <a:noFill/>
              </a:ln>
              <a:solidFill>
                <a:srgbClr val="595959"/>
              </a:solidFill>
              <a:effectLst/>
              <a:latin typeface="Arial" pitchFamily="34" charset="0"/>
              <a:cs typeface="Arial" pitchFamily="34" charset="0"/>
            </a:endParaRPr>
          </a:p>
        </p:txBody>
      </p:sp>
      <p:sp>
        <p:nvSpPr>
          <p:cNvPr id="14" name="ZoneTexte 13">
            <a:extLst>
              <a:ext uri="{FF2B5EF4-FFF2-40B4-BE49-F238E27FC236}">
                <a16:creationId xmlns:a16="http://schemas.microsoft.com/office/drawing/2014/main" id="{6FD693B7-D7F1-43E5-90CE-13F436BFC311}"/>
              </a:ext>
            </a:extLst>
          </p:cNvPr>
          <p:cNvSpPr txBox="1"/>
          <p:nvPr/>
        </p:nvSpPr>
        <p:spPr>
          <a:xfrm>
            <a:off x="9934069" y="2563523"/>
            <a:ext cx="1887404" cy="2246769"/>
          </a:xfrm>
          <a:prstGeom prst="rect">
            <a:avLst/>
          </a:prstGeom>
          <a:noFill/>
        </p:spPr>
        <p:txBody>
          <a:bodyPr wrap="square" rtlCol="0">
            <a:spAutoFit/>
          </a:bodyPr>
          <a:lstStyle/>
          <a:p>
            <a:r>
              <a:rPr lang="fr-FR" sz="1400" b="1" dirty="0">
                <a:solidFill>
                  <a:schemeClr val="accent4"/>
                </a:solidFill>
              </a:rPr>
              <a:t>37,7% </a:t>
            </a:r>
            <a:r>
              <a:rPr lang="fr-FR" sz="1400" dirty="0">
                <a:solidFill>
                  <a:schemeClr val="accent4"/>
                </a:solidFill>
              </a:rPr>
              <a:t>des Français envisagent de passer le réveillon du nouvel an avec des personnes qui se déplaceront avec un véhicule personnel, une baisse importante comparée à 2019.</a:t>
            </a:r>
          </a:p>
        </p:txBody>
      </p:sp>
      <p:sp>
        <p:nvSpPr>
          <p:cNvPr id="18" name="ZoneTexte 17">
            <a:extLst>
              <a:ext uri="{FF2B5EF4-FFF2-40B4-BE49-F238E27FC236}">
                <a16:creationId xmlns:a16="http://schemas.microsoft.com/office/drawing/2014/main" id="{DFEFB1CC-45C7-4B31-B02F-9DC6E972C441}"/>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19" name="ZoneTexte 18">
            <a:extLst>
              <a:ext uri="{FF2B5EF4-FFF2-40B4-BE49-F238E27FC236}">
                <a16:creationId xmlns:a16="http://schemas.microsoft.com/office/drawing/2014/main" id="{CD0D2AF0-A790-4E59-B112-7DFB0DE43840}"/>
              </a:ext>
            </a:extLst>
          </p:cNvPr>
          <p:cNvSpPr txBox="1"/>
          <p:nvPr/>
        </p:nvSpPr>
        <p:spPr>
          <a:xfrm>
            <a:off x="6270272" y="2444916"/>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0" name="ZoneTexte 19">
            <a:extLst>
              <a:ext uri="{FF2B5EF4-FFF2-40B4-BE49-F238E27FC236}">
                <a16:creationId xmlns:a16="http://schemas.microsoft.com/office/drawing/2014/main" id="{B65A6D61-871E-4530-B5E8-2EFE76A8E0DA}"/>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17" name="ZoneTexte 16">
            <a:extLst>
              <a:ext uri="{FF2B5EF4-FFF2-40B4-BE49-F238E27FC236}">
                <a16:creationId xmlns:a16="http://schemas.microsoft.com/office/drawing/2014/main" id="{E93973A5-5F3A-417D-B05E-31421BC8790F}"/>
              </a:ext>
            </a:extLst>
          </p:cNvPr>
          <p:cNvSpPr txBox="1"/>
          <p:nvPr/>
        </p:nvSpPr>
        <p:spPr>
          <a:xfrm>
            <a:off x="5844250" y="3067693"/>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1" name="ZoneTexte 20">
            <a:extLst>
              <a:ext uri="{FF2B5EF4-FFF2-40B4-BE49-F238E27FC236}">
                <a16:creationId xmlns:a16="http://schemas.microsoft.com/office/drawing/2014/main" id="{A50C63E1-2EFE-4FB2-95B0-6A57304D9F65}"/>
              </a:ext>
            </a:extLst>
          </p:cNvPr>
          <p:cNvSpPr txBox="1"/>
          <p:nvPr/>
        </p:nvSpPr>
        <p:spPr>
          <a:xfrm>
            <a:off x="5801485" y="4015733"/>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Tree>
    <p:extLst>
      <p:ext uri="{BB962C8B-B14F-4D97-AF65-F5344CB8AC3E}">
        <p14:creationId xmlns:p14="http://schemas.microsoft.com/office/powerpoint/2010/main" val="3395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61D1E8F-F16A-44C2-AC96-81B5A313531C}"/>
              </a:ext>
            </a:extLst>
          </p:cNvPr>
          <p:cNvSpPr>
            <a:spLocks noGrp="1"/>
          </p:cNvSpPr>
          <p:nvPr>
            <p:ph type="title"/>
          </p:nvPr>
        </p:nvSpPr>
        <p:spPr/>
        <p:txBody>
          <a:bodyPr/>
          <a:lstStyle/>
          <a:p>
            <a:r>
              <a:rPr lang="fr-FR" b="1" dirty="0"/>
              <a:t>Objectifs</a:t>
            </a:r>
            <a:r>
              <a:rPr lang="fr-FR" b="1" dirty="0">
                <a:solidFill>
                  <a:schemeClr val="accent1"/>
                </a:solidFill>
              </a:rPr>
              <a:t>.</a:t>
            </a:r>
            <a:endParaRPr lang="fr-FR" dirty="0">
              <a:solidFill>
                <a:schemeClr val="accent1"/>
              </a:solidFill>
            </a:endParaRPr>
          </a:p>
        </p:txBody>
      </p:sp>
      <p:sp>
        <p:nvSpPr>
          <p:cNvPr id="6" name="Espace réservé du texte 5">
            <a:extLst>
              <a:ext uri="{FF2B5EF4-FFF2-40B4-BE49-F238E27FC236}">
                <a16:creationId xmlns:a16="http://schemas.microsoft.com/office/drawing/2014/main" id="{15D543ED-FD5F-4C7E-B174-62DC2A324E54}"/>
              </a:ext>
            </a:extLst>
          </p:cNvPr>
          <p:cNvSpPr>
            <a:spLocks noGrp="1"/>
          </p:cNvSpPr>
          <p:nvPr>
            <p:ph type="body" sz="quarter" idx="15"/>
          </p:nvPr>
        </p:nvSpPr>
        <p:spPr>
          <a:xfrm>
            <a:off x="720000" y="1512841"/>
            <a:ext cx="4860000" cy="4679315"/>
          </a:xfrm>
        </p:spPr>
        <p:txBody>
          <a:bodyPr/>
          <a:lstStyle/>
          <a:p>
            <a:pPr lvl="1"/>
            <a:r>
              <a:rPr lang="fr-FR" sz="1600" b="1" dirty="0"/>
              <a:t>La présente enquête vise à : </a:t>
            </a:r>
          </a:p>
          <a:p>
            <a:pPr lvl="1"/>
            <a:endParaRPr lang="fr-FR" sz="1600" b="1" dirty="0"/>
          </a:p>
          <a:p>
            <a:pPr lvl="3">
              <a:buFont typeface="Wingdings" panose="05000000000000000000" pitchFamily="2" charset="2"/>
              <a:buChar char="ü"/>
            </a:pPr>
            <a:r>
              <a:rPr lang="fr-FR" sz="1400" b="1" dirty="0"/>
              <a:t>Connaître les intentions de sortie des Français à l’occasion du réveillon du nouvel an</a:t>
            </a:r>
          </a:p>
          <a:p>
            <a:pPr lvl="3">
              <a:buFont typeface="Wingdings" panose="05000000000000000000" pitchFamily="2" charset="2"/>
              <a:buChar char="ü"/>
            </a:pPr>
            <a:endParaRPr lang="fr-FR" sz="1400" b="1" dirty="0"/>
          </a:p>
          <a:p>
            <a:pPr lvl="3">
              <a:buFont typeface="Wingdings" panose="05000000000000000000" pitchFamily="2" charset="2"/>
              <a:buChar char="ü"/>
            </a:pPr>
            <a:r>
              <a:rPr lang="fr-FR" sz="1400" b="1" dirty="0"/>
              <a:t>Mesurer la part d’entre eux qui prévoit de conduire et ceux qui envisagent de consommer de l’alcool</a:t>
            </a:r>
          </a:p>
          <a:p>
            <a:pPr lvl="3">
              <a:buFont typeface="Wingdings" panose="05000000000000000000" pitchFamily="2" charset="2"/>
              <a:buChar char="ü"/>
            </a:pPr>
            <a:endParaRPr lang="fr-FR" sz="1400" b="1" dirty="0"/>
          </a:p>
          <a:p>
            <a:pPr lvl="3">
              <a:buFont typeface="Wingdings" panose="05000000000000000000" pitchFamily="2" charset="2"/>
              <a:buChar char="ü"/>
            </a:pPr>
            <a:r>
              <a:rPr lang="fr-FR" sz="1400" b="1" dirty="0"/>
              <a:t>Identifier les dispositions particulières prises pour éviter les accidents de la circulation liés à l’alcool</a:t>
            </a:r>
          </a:p>
          <a:p>
            <a:pPr lvl="3">
              <a:buFont typeface="Wingdings" panose="05000000000000000000" pitchFamily="2" charset="2"/>
              <a:buChar char="ü"/>
            </a:pPr>
            <a:endParaRPr lang="fr-FR" sz="1400" b="1" dirty="0"/>
          </a:p>
          <a:p>
            <a:pPr lvl="3">
              <a:buFont typeface="Wingdings" panose="05000000000000000000" pitchFamily="2" charset="2"/>
              <a:buChar char="ü"/>
            </a:pPr>
            <a:r>
              <a:rPr lang="fr-FR" sz="1400" b="1" dirty="0"/>
              <a:t>Appréhender les connaissances des Français en matière d’alcool au volant</a:t>
            </a:r>
          </a:p>
          <a:p>
            <a:pPr lvl="3">
              <a:buFont typeface="Wingdings" panose="05000000000000000000" pitchFamily="2" charset="2"/>
              <a:buChar char="ü"/>
            </a:pPr>
            <a:endParaRPr lang="fr-FR" sz="1400" b="1" dirty="0"/>
          </a:p>
          <a:p>
            <a:pPr lvl="3">
              <a:buFont typeface="Wingdings" panose="05000000000000000000" pitchFamily="2" charset="2"/>
              <a:buChar char="ü"/>
            </a:pPr>
            <a:r>
              <a:rPr lang="fr-FR" sz="1400" b="1" dirty="0"/>
              <a:t>Observer les évolutions avec les précédentes enquêtes</a:t>
            </a:r>
          </a:p>
          <a:p>
            <a:endParaRPr lang="fr-FR" sz="1200" dirty="0"/>
          </a:p>
        </p:txBody>
      </p:sp>
      <p:pic>
        <p:nvPicPr>
          <p:cNvPr id="10" name="Espace réservé pour une image  9">
            <a:extLst>
              <a:ext uri="{FF2B5EF4-FFF2-40B4-BE49-F238E27FC236}">
                <a16:creationId xmlns:a16="http://schemas.microsoft.com/office/drawing/2014/main" id="{F8BA643E-32FF-4841-85A9-B3F112B731FA}"/>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7966" b="17966"/>
          <a:stretch/>
        </p:blipFill>
        <p:spPr>
          <a:xfrm>
            <a:off x="6611999" y="1736725"/>
            <a:ext cx="4860000" cy="4679950"/>
          </a:xfrm>
        </p:spPr>
      </p:pic>
    </p:spTree>
    <p:extLst>
      <p:ext uri="{BB962C8B-B14F-4D97-AF65-F5344CB8AC3E}">
        <p14:creationId xmlns:p14="http://schemas.microsoft.com/office/powerpoint/2010/main" val="4168758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4D8373-308B-4B97-BFA0-9D234C8E9A3C}"/>
              </a:ext>
            </a:extLst>
          </p:cNvPr>
          <p:cNvSpPr>
            <a:spLocks noGrp="1"/>
          </p:cNvSpPr>
          <p:nvPr>
            <p:ph type="title"/>
          </p:nvPr>
        </p:nvSpPr>
        <p:spPr/>
        <p:txBody>
          <a:bodyPr/>
          <a:lstStyle/>
          <a:p>
            <a:r>
              <a:rPr lang="fr-FR" dirty="0"/>
              <a:t>Français concernés par la question de l’alcool et de la conduite</a:t>
            </a:r>
            <a:r>
              <a:rPr lang="fr-FR" dirty="0">
                <a:solidFill>
                  <a:schemeClr val="accent1"/>
                </a:solidFill>
              </a:rPr>
              <a:t>.</a:t>
            </a:r>
          </a:p>
        </p:txBody>
      </p:sp>
      <p:sp>
        <p:nvSpPr>
          <p:cNvPr id="3" name="Espace réservé du texte 2">
            <a:extLst>
              <a:ext uri="{FF2B5EF4-FFF2-40B4-BE49-F238E27FC236}">
                <a16:creationId xmlns:a16="http://schemas.microsoft.com/office/drawing/2014/main" id="{D400F299-599D-4F23-8AB5-25685B6C11C5}"/>
              </a:ext>
            </a:extLst>
          </p:cNvPr>
          <p:cNvSpPr>
            <a:spLocks noGrp="1"/>
          </p:cNvSpPr>
          <p:nvPr>
            <p:ph type="body" sz="quarter" idx="10"/>
          </p:nvPr>
        </p:nvSpPr>
        <p:spPr>
          <a:xfrm>
            <a:off x="696000" y="1049870"/>
            <a:ext cx="10800000" cy="180975"/>
          </a:xfrm>
        </p:spPr>
        <p:txBody>
          <a:bodyPr/>
          <a:lstStyle/>
          <a:p>
            <a:r>
              <a:rPr lang="fr-FR" dirty="0"/>
              <a:t>Q13 - Au final, à l’occasion de cette soirée du réveillon 2021, pensez-vous que vous ou votre entourage serez concerné par la question de l’alcool et de la conduite ?</a:t>
            </a:r>
            <a:endParaRPr lang="fr-FR" dirty="0">
              <a:solidFill>
                <a:schemeClr val="accent2"/>
              </a:solidFill>
            </a:endParaRPr>
          </a:p>
          <a:p>
            <a:pPr lvl="1"/>
            <a:r>
              <a:rPr lang="fr-FR" b="0" dirty="0">
                <a:solidFill>
                  <a:schemeClr val="tx2"/>
                </a:solidFill>
              </a:rPr>
              <a:t>Base : Français de 18 ans et plus : 1030 personnes</a:t>
            </a:r>
          </a:p>
          <a:p>
            <a:endParaRPr lang="fr-FR" b="0" dirty="0">
              <a:solidFill>
                <a:schemeClr val="tx2"/>
              </a:solidFill>
            </a:endParaRPr>
          </a:p>
        </p:txBody>
      </p:sp>
      <p:sp>
        <p:nvSpPr>
          <p:cNvPr id="5" name="Rectangle 6">
            <a:extLst>
              <a:ext uri="{FF2B5EF4-FFF2-40B4-BE49-F238E27FC236}">
                <a16:creationId xmlns:a16="http://schemas.microsoft.com/office/drawing/2014/main" id="{F0B2C8B4-C198-4CDB-B37B-DB6795362DF6}"/>
              </a:ext>
            </a:extLst>
          </p:cNvPr>
          <p:cNvSpPr>
            <a:spLocks noChangeArrowheads="1"/>
          </p:cNvSpPr>
          <p:nvPr/>
        </p:nvSpPr>
        <p:spPr bwMode="auto">
          <a:xfrm>
            <a:off x="3817940" y="3666941"/>
            <a:ext cx="3792706"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ctr"/>
            <a:r>
              <a:rPr lang="fr-FR" sz="1100" i="1" dirty="0">
                <a:solidFill>
                  <a:schemeClr val="bg1">
                    <a:lumMod val="65000"/>
                  </a:schemeClr>
                </a:solidFill>
                <a:cs typeface="Arial" pitchFamily="34" charset="0"/>
              </a:rPr>
              <a:t>(2019 : 46,6% ; 2018 : 47,2% ; 2017 : 49,7% ; 2016 : 47,5% )</a:t>
            </a:r>
            <a:endParaRPr kumimoji="0" lang="fr-FR" sz="1100" i="1" u="none" strike="noStrike" cap="none" normalizeH="0" baseline="0" dirty="0">
              <a:ln>
                <a:noFill/>
              </a:ln>
              <a:solidFill>
                <a:schemeClr val="bg1">
                  <a:lumMod val="65000"/>
                </a:schemeClr>
              </a:solidFill>
              <a:effectLst/>
              <a:cs typeface="Arial" pitchFamily="34" charset="0"/>
            </a:endParaRPr>
          </a:p>
        </p:txBody>
      </p:sp>
      <p:sp>
        <p:nvSpPr>
          <p:cNvPr id="6" name="ZoneTexte 5">
            <a:extLst>
              <a:ext uri="{FF2B5EF4-FFF2-40B4-BE49-F238E27FC236}">
                <a16:creationId xmlns:a16="http://schemas.microsoft.com/office/drawing/2014/main" id="{6B2C5AB3-8EE8-43F7-90BE-F18D6D7C8446}"/>
              </a:ext>
            </a:extLst>
          </p:cNvPr>
          <p:cNvSpPr txBox="1"/>
          <p:nvPr/>
        </p:nvSpPr>
        <p:spPr>
          <a:xfrm>
            <a:off x="2633007" y="1568262"/>
            <a:ext cx="6162572" cy="2031325"/>
          </a:xfrm>
          <a:prstGeom prst="rect">
            <a:avLst/>
          </a:prstGeom>
          <a:noFill/>
        </p:spPr>
        <p:txBody>
          <a:bodyPr wrap="square" rtlCol="0">
            <a:spAutoFit/>
          </a:bodyPr>
          <a:lstStyle/>
          <a:p>
            <a:pPr algn="ctr"/>
            <a:r>
              <a:rPr lang="fr-FR" sz="3600" b="1" dirty="0">
                <a:solidFill>
                  <a:schemeClr val="accent4"/>
                </a:solidFill>
              </a:rPr>
              <a:t>39,5% </a:t>
            </a:r>
            <a:r>
              <a:rPr lang="fr-FR" b="1" dirty="0">
                <a:solidFill>
                  <a:schemeClr val="accent4"/>
                </a:solidFill>
              </a:rPr>
              <a:t>des Français âgés de 18 ans et plus seront concernés par la question de l’alcool et de la conduite</a:t>
            </a:r>
            <a:r>
              <a:rPr lang="fr-FR" dirty="0">
                <a:solidFill>
                  <a:schemeClr val="accent4"/>
                </a:solidFill>
              </a:rPr>
              <a:t>, soit parce qu’ils se déplaceront avec un véhicule personnel, soit parce qu’ils passeront la soirée du réveillon avec des personnes qui se déplaceront avec un véhicule personnel.</a:t>
            </a:r>
          </a:p>
        </p:txBody>
      </p:sp>
      <p:sp>
        <p:nvSpPr>
          <p:cNvPr id="18" name="ZoneTexte 17">
            <a:extLst>
              <a:ext uri="{FF2B5EF4-FFF2-40B4-BE49-F238E27FC236}">
                <a16:creationId xmlns:a16="http://schemas.microsoft.com/office/drawing/2014/main" id="{A0FA0C28-1BC7-4763-B3CE-071CBBB990F4}"/>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19" name="ZoneTexte 18">
            <a:extLst>
              <a:ext uri="{FF2B5EF4-FFF2-40B4-BE49-F238E27FC236}">
                <a16:creationId xmlns:a16="http://schemas.microsoft.com/office/drawing/2014/main" id="{76DA3358-B592-4C0F-89BB-8A2F162F4ED0}"/>
              </a:ext>
            </a:extLst>
          </p:cNvPr>
          <p:cNvSpPr txBox="1"/>
          <p:nvPr/>
        </p:nvSpPr>
        <p:spPr>
          <a:xfrm>
            <a:off x="4211217" y="1646729"/>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0" name="ZoneTexte 19">
            <a:extLst>
              <a:ext uri="{FF2B5EF4-FFF2-40B4-BE49-F238E27FC236}">
                <a16:creationId xmlns:a16="http://schemas.microsoft.com/office/drawing/2014/main" id="{802B4A28-FEC2-4E02-9ACE-0ABD27E217CB}"/>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16" name="Rectangle : coins arrondis 15">
            <a:extLst>
              <a:ext uri="{FF2B5EF4-FFF2-40B4-BE49-F238E27FC236}">
                <a16:creationId xmlns:a16="http://schemas.microsoft.com/office/drawing/2014/main" id="{7A91E48A-E049-4363-925C-8E6B19488B7E}"/>
              </a:ext>
            </a:extLst>
          </p:cNvPr>
          <p:cNvSpPr/>
          <p:nvPr/>
        </p:nvSpPr>
        <p:spPr>
          <a:xfrm rot="10800000">
            <a:off x="2150337" y="4213925"/>
            <a:ext cx="7558391" cy="1800105"/>
          </a:xfrm>
          <a:prstGeom prst="roundRect">
            <a:avLst>
              <a:gd name="adj" fmla="val 31761"/>
            </a:avLst>
          </a:prstGeom>
          <a:solidFill>
            <a:schemeClr val="bg1"/>
          </a:solid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1284675E-031C-4741-986F-F9DE07429C93}"/>
              </a:ext>
            </a:extLst>
          </p:cNvPr>
          <p:cNvSpPr/>
          <p:nvPr/>
        </p:nvSpPr>
        <p:spPr>
          <a:xfrm>
            <a:off x="2895666" y="4777114"/>
            <a:ext cx="2493533" cy="646331"/>
          </a:xfrm>
          <a:prstGeom prst="rect">
            <a:avLst/>
          </a:prstGeom>
        </p:spPr>
        <p:txBody>
          <a:bodyPr wrap="square">
            <a:spAutoFit/>
          </a:bodyPr>
          <a:lstStyle/>
          <a:p>
            <a:r>
              <a:rPr lang="fr-FR" sz="1200" dirty="0">
                <a:solidFill>
                  <a:srgbClr val="00B050"/>
                </a:solidFill>
              </a:rPr>
              <a:t>18-24 ans : 51,2%</a:t>
            </a:r>
          </a:p>
          <a:p>
            <a:r>
              <a:rPr lang="fr-FR" sz="1200" dirty="0">
                <a:solidFill>
                  <a:srgbClr val="00B050"/>
                </a:solidFill>
              </a:rPr>
              <a:t>25-34 ans : 46,8%</a:t>
            </a:r>
          </a:p>
          <a:p>
            <a:r>
              <a:rPr lang="fr-FR" sz="1200" dirty="0">
                <a:solidFill>
                  <a:srgbClr val="00B050"/>
                </a:solidFill>
              </a:rPr>
              <a:t>Employé : 47,9%</a:t>
            </a:r>
          </a:p>
        </p:txBody>
      </p:sp>
      <p:sp>
        <p:nvSpPr>
          <p:cNvPr id="21" name="Rectangle 20">
            <a:extLst>
              <a:ext uri="{FF2B5EF4-FFF2-40B4-BE49-F238E27FC236}">
                <a16:creationId xmlns:a16="http://schemas.microsoft.com/office/drawing/2014/main" id="{A5BB3A0B-B3A4-4582-86DE-E33A8EE1A92E}"/>
              </a:ext>
            </a:extLst>
          </p:cNvPr>
          <p:cNvSpPr/>
          <p:nvPr/>
        </p:nvSpPr>
        <p:spPr>
          <a:xfrm>
            <a:off x="6410665" y="4777113"/>
            <a:ext cx="2757455" cy="830997"/>
          </a:xfrm>
          <a:prstGeom prst="rect">
            <a:avLst/>
          </a:prstGeom>
        </p:spPr>
        <p:txBody>
          <a:bodyPr wrap="square">
            <a:spAutoFit/>
          </a:bodyPr>
          <a:lstStyle/>
          <a:p>
            <a:r>
              <a:rPr lang="fr-FR" sz="1200" dirty="0">
                <a:solidFill>
                  <a:srgbClr val="FF5859"/>
                </a:solidFill>
              </a:rPr>
              <a:t>50 ans et plus : 34,3%</a:t>
            </a:r>
          </a:p>
          <a:p>
            <a:r>
              <a:rPr lang="fr-FR" sz="1200" dirty="0">
                <a:solidFill>
                  <a:srgbClr val="FF5859"/>
                </a:solidFill>
              </a:rPr>
              <a:t>Retraités : 32,6%</a:t>
            </a:r>
          </a:p>
          <a:p>
            <a:r>
              <a:rPr lang="fr-FR" sz="1200" dirty="0">
                <a:solidFill>
                  <a:srgbClr val="FF5859"/>
                </a:solidFill>
              </a:rPr>
              <a:t>Communes de 2 000 à 19 999 habitants : 30,9%</a:t>
            </a:r>
          </a:p>
        </p:txBody>
      </p:sp>
      <p:sp>
        <p:nvSpPr>
          <p:cNvPr id="22" name="ZoneTexte 21">
            <a:extLst>
              <a:ext uri="{FF2B5EF4-FFF2-40B4-BE49-F238E27FC236}">
                <a16:creationId xmlns:a16="http://schemas.microsoft.com/office/drawing/2014/main" id="{AE8AF711-5FA0-4E74-A099-815AD8C9838C}"/>
              </a:ext>
            </a:extLst>
          </p:cNvPr>
          <p:cNvSpPr txBox="1"/>
          <p:nvPr/>
        </p:nvSpPr>
        <p:spPr>
          <a:xfrm>
            <a:off x="2942959" y="4340428"/>
            <a:ext cx="480311" cy="369332"/>
          </a:xfrm>
          <a:prstGeom prst="rect">
            <a:avLst/>
          </a:prstGeom>
          <a:noFill/>
        </p:spPr>
        <p:txBody>
          <a:bodyPr wrap="square">
            <a:spAutoFit/>
          </a:bodyPr>
          <a:lstStyle/>
          <a:p>
            <a:r>
              <a:rPr lang="fr-FR" sz="1800" b="1" dirty="0">
                <a:solidFill>
                  <a:srgbClr val="00B050"/>
                </a:solidFill>
              </a:rPr>
              <a:t>++</a:t>
            </a:r>
          </a:p>
        </p:txBody>
      </p:sp>
      <p:sp>
        <p:nvSpPr>
          <p:cNvPr id="23" name="ZoneTexte 22">
            <a:extLst>
              <a:ext uri="{FF2B5EF4-FFF2-40B4-BE49-F238E27FC236}">
                <a16:creationId xmlns:a16="http://schemas.microsoft.com/office/drawing/2014/main" id="{6A3E6680-5804-4FA2-8D62-00D3FBC646FC}"/>
              </a:ext>
            </a:extLst>
          </p:cNvPr>
          <p:cNvSpPr txBox="1"/>
          <p:nvPr/>
        </p:nvSpPr>
        <p:spPr>
          <a:xfrm>
            <a:off x="6469033" y="4325301"/>
            <a:ext cx="544369" cy="369332"/>
          </a:xfrm>
          <a:prstGeom prst="rect">
            <a:avLst/>
          </a:prstGeom>
          <a:noFill/>
        </p:spPr>
        <p:txBody>
          <a:bodyPr wrap="square">
            <a:spAutoFit/>
          </a:bodyPr>
          <a:lstStyle/>
          <a:p>
            <a:r>
              <a:rPr lang="fr-FR" sz="1800" b="1" dirty="0">
                <a:solidFill>
                  <a:srgbClr val="FF5859"/>
                </a:solidFill>
              </a:rPr>
              <a:t>--</a:t>
            </a:r>
          </a:p>
        </p:txBody>
      </p:sp>
      <p:cxnSp>
        <p:nvCxnSpPr>
          <p:cNvPr id="24" name="Connecteur droit 23">
            <a:extLst>
              <a:ext uri="{FF2B5EF4-FFF2-40B4-BE49-F238E27FC236}">
                <a16:creationId xmlns:a16="http://schemas.microsoft.com/office/drawing/2014/main" id="{B50B1490-AC04-4FF1-B5CE-D7D6BEE66302}"/>
              </a:ext>
            </a:extLst>
          </p:cNvPr>
          <p:cNvCxnSpPr>
            <a:cxnSpLocks/>
          </p:cNvCxnSpPr>
          <p:nvPr/>
        </p:nvCxnSpPr>
        <p:spPr>
          <a:xfrm>
            <a:off x="5929533" y="4508049"/>
            <a:ext cx="0" cy="11923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322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CFBFED0E-03CD-4B7A-AFAA-07B4237DFD18}"/>
              </a:ext>
            </a:extLst>
          </p:cNvPr>
          <p:cNvGraphicFramePr/>
          <p:nvPr>
            <p:extLst>
              <p:ext uri="{D42A27DB-BD31-4B8C-83A1-F6EECF244321}">
                <p14:modId xmlns:p14="http://schemas.microsoft.com/office/powerpoint/2010/main" val="1687543207"/>
              </p:ext>
            </p:extLst>
          </p:nvPr>
        </p:nvGraphicFramePr>
        <p:xfrm>
          <a:off x="3364288" y="2560747"/>
          <a:ext cx="2633365" cy="2164397"/>
        </p:xfrm>
        <a:graphic>
          <a:graphicData uri="http://schemas.openxmlformats.org/drawingml/2006/chart">
            <c:chart xmlns:c="http://schemas.openxmlformats.org/drawingml/2006/chart" xmlns:r="http://schemas.openxmlformats.org/officeDocument/2006/relationships" r:id="rId2"/>
          </a:graphicData>
        </a:graphic>
      </p:graphicFrame>
      <p:sp>
        <p:nvSpPr>
          <p:cNvPr id="16" name="Arc 15">
            <a:extLst>
              <a:ext uri="{FF2B5EF4-FFF2-40B4-BE49-F238E27FC236}">
                <a16:creationId xmlns:a16="http://schemas.microsoft.com/office/drawing/2014/main" id="{44F3607B-E0E1-4D80-B0EF-E884732D8A12}"/>
              </a:ext>
            </a:extLst>
          </p:cNvPr>
          <p:cNvSpPr/>
          <p:nvPr/>
        </p:nvSpPr>
        <p:spPr>
          <a:xfrm rot="2037081">
            <a:off x="3897760" y="2387215"/>
            <a:ext cx="1407574" cy="1407574"/>
          </a:xfrm>
          <a:prstGeom prst="arc">
            <a:avLst>
              <a:gd name="adj1" fmla="val 17653951"/>
              <a:gd name="adj2" fmla="val 0"/>
            </a:avLst>
          </a:prstGeom>
          <a:noFill/>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13" name="Groupe 12">
            <a:extLst>
              <a:ext uri="{FF2B5EF4-FFF2-40B4-BE49-F238E27FC236}">
                <a16:creationId xmlns:a16="http://schemas.microsoft.com/office/drawing/2014/main" id="{6211A5EF-B681-4570-91F6-E86242D50290}"/>
              </a:ext>
            </a:extLst>
          </p:cNvPr>
          <p:cNvGrpSpPr/>
          <p:nvPr/>
        </p:nvGrpSpPr>
        <p:grpSpPr>
          <a:xfrm>
            <a:off x="5299655" y="2630106"/>
            <a:ext cx="989470" cy="846771"/>
            <a:chOff x="547624" y="3131229"/>
            <a:chExt cx="1928670" cy="846771"/>
          </a:xfrm>
        </p:grpSpPr>
        <p:sp>
          <p:nvSpPr>
            <p:cNvPr id="14" name="Rectangle : coins arrondis 13">
              <a:extLst>
                <a:ext uri="{FF2B5EF4-FFF2-40B4-BE49-F238E27FC236}">
                  <a16:creationId xmlns:a16="http://schemas.microsoft.com/office/drawing/2014/main" id="{52A0B768-BBA2-48F7-AAAF-9C5A4A8347DC}"/>
                </a:ext>
              </a:extLst>
            </p:cNvPr>
            <p:cNvSpPr/>
            <p:nvPr/>
          </p:nvSpPr>
          <p:spPr>
            <a:xfrm>
              <a:off x="547624" y="3131229"/>
              <a:ext cx="1922469" cy="846771"/>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2B6E9601-FB4A-4295-9448-DE790F999F5F}"/>
                </a:ext>
              </a:extLst>
            </p:cNvPr>
            <p:cNvSpPr txBox="1"/>
            <p:nvPr/>
          </p:nvSpPr>
          <p:spPr>
            <a:xfrm>
              <a:off x="576597" y="3242306"/>
              <a:ext cx="1899697" cy="646331"/>
            </a:xfrm>
            <a:prstGeom prst="rect">
              <a:avLst/>
            </a:prstGeom>
            <a:noFill/>
          </p:spPr>
          <p:txBody>
            <a:bodyPr wrap="square" rtlCol="0">
              <a:spAutoFit/>
            </a:bodyPr>
            <a:lstStyle/>
            <a:p>
              <a:pPr algn="ctr"/>
              <a:r>
                <a:rPr lang="fr-FR" sz="1200" b="1" dirty="0">
                  <a:solidFill>
                    <a:schemeClr val="bg1"/>
                  </a:solidFill>
                </a:rPr>
                <a:t>Moins de 50km : </a:t>
              </a:r>
            </a:p>
            <a:p>
              <a:pPr algn="ctr"/>
              <a:r>
                <a:rPr lang="fr-FR" sz="1200" b="1" dirty="0">
                  <a:solidFill>
                    <a:schemeClr val="bg1"/>
                  </a:solidFill>
                </a:rPr>
                <a:t>76,7%</a:t>
              </a:r>
            </a:p>
          </p:txBody>
        </p:sp>
      </p:grpSp>
      <p:sp>
        <p:nvSpPr>
          <p:cNvPr id="2" name="Titre 1">
            <a:extLst>
              <a:ext uri="{FF2B5EF4-FFF2-40B4-BE49-F238E27FC236}">
                <a16:creationId xmlns:a16="http://schemas.microsoft.com/office/drawing/2014/main" id="{C63262DD-C91A-4A60-BF3D-AF692E2333F5}"/>
              </a:ext>
            </a:extLst>
          </p:cNvPr>
          <p:cNvSpPr>
            <a:spLocks noGrp="1"/>
          </p:cNvSpPr>
          <p:nvPr>
            <p:ph type="title"/>
          </p:nvPr>
        </p:nvSpPr>
        <p:spPr/>
        <p:txBody>
          <a:bodyPr/>
          <a:lstStyle/>
          <a:p>
            <a:r>
              <a:rPr lang="fr-FR" dirty="0"/>
              <a:t>Distances parcourues à l’occasion du réveillon du nouvel an</a:t>
            </a:r>
            <a:r>
              <a:rPr lang="fr-FR" dirty="0">
                <a:solidFill>
                  <a:schemeClr val="accent1"/>
                </a:solidFill>
              </a:rPr>
              <a:t>.</a:t>
            </a:r>
          </a:p>
        </p:txBody>
      </p:sp>
      <p:sp>
        <p:nvSpPr>
          <p:cNvPr id="3" name="Espace réservé du texte 2">
            <a:extLst>
              <a:ext uri="{FF2B5EF4-FFF2-40B4-BE49-F238E27FC236}">
                <a16:creationId xmlns:a16="http://schemas.microsoft.com/office/drawing/2014/main" id="{0D022DCB-FD9E-4ACA-9671-E46DB45CD17F}"/>
              </a:ext>
            </a:extLst>
          </p:cNvPr>
          <p:cNvSpPr>
            <a:spLocks noGrp="1"/>
          </p:cNvSpPr>
          <p:nvPr>
            <p:ph type="body" sz="quarter" idx="10"/>
          </p:nvPr>
        </p:nvSpPr>
        <p:spPr>
          <a:xfrm>
            <a:off x="720000" y="1146991"/>
            <a:ext cx="10800000" cy="180975"/>
          </a:xfrm>
        </p:spPr>
        <p:txBody>
          <a:bodyPr/>
          <a:lstStyle/>
          <a:p>
            <a:r>
              <a:rPr lang="fr-FR" dirty="0"/>
              <a:t>Q6. A l’occasion de ces déplacements en véhicule personnel (que ce soit en voiture, en moto, en scooter ou en vélo), combien de kilomètres pensez-vous effectuer dans la soirée du réveillon du 31 décembre 2021 ? </a:t>
            </a:r>
          </a:p>
          <a:p>
            <a:pPr lvl="1"/>
            <a:r>
              <a:rPr lang="fr-FR" b="0" dirty="0">
                <a:solidFill>
                  <a:schemeClr val="tx2"/>
                </a:solidFill>
              </a:rPr>
              <a:t>Base : ceux qui prévoient de se déplacer avec un véhicule personnel (conducteur ou passager) : 255 personnes</a:t>
            </a:r>
          </a:p>
        </p:txBody>
      </p:sp>
      <p:sp>
        <p:nvSpPr>
          <p:cNvPr id="7" name="Rectangle 69">
            <a:extLst>
              <a:ext uri="{FF2B5EF4-FFF2-40B4-BE49-F238E27FC236}">
                <a16:creationId xmlns:a16="http://schemas.microsoft.com/office/drawing/2014/main" id="{3989E901-68C2-451A-8CB2-3017013CF2A7}"/>
              </a:ext>
            </a:extLst>
          </p:cNvPr>
          <p:cNvSpPr>
            <a:spLocks noChangeArrowheads="1"/>
          </p:cNvSpPr>
          <p:nvPr/>
        </p:nvSpPr>
        <p:spPr bwMode="auto">
          <a:xfrm>
            <a:off x="1774220" y="3164893"/>
            <a:ext cx="1657505"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Entre 10 et 50 kilomètres</a:t>
            </a:r>
            <a:endParaRPr kumimoji="0" lang="fr-FR" sz="1100" b="1" u="none" strike="noStrike" cap="none" normalizeH="0" baseline="0" dirty="0">
              <a:ln>
                <a:noFill/>
              </a:ln>
              <a:solidFill>
                <a:srgbClr val="595959"/>
              </a:solidFill>
              <a:effectLst/>
              <a:latin typeface="Arial" pitchFamily="34" charset="0"/>
              <a:cs typeface="Arial" pitchFamily="34" charset="0"/>
            </a:endParaRPr>
          </a:p>
        </p:txBody>
      </p:sp>
      <p:sp>
        <p:nvSpPr>
          <p:cNvPr id="9" name="Rectangle 68">
            <a:extLst>
              <a:ext uri="{FF2B5EF4-FFF2-40B4-BE49-F238E27FC236}">
                <a16:creationId xmlns:a16="http://schemas.microsoft.com/office/drawing/2014/main" id="{C8CB162C-4DB7-4587-A592-8762802FB66E}"/>
              </a:ext>
            </a:extLst>
          </p:cNvPr>
          <p:cNvSpPr>
            <a:spLocks noChangeArrowheads="1"/>
          </p:cNvSpPr>
          <p:nvPr/>
        </p:nvSpPr>
        <p:spPr bwMode="auto">
          <a:xfrm>
            <a:off x="1883224" y="2788825"/>
            <a:ext cx="1548501"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Moins de 10 kilomètres</a:t>
            </a:r>
            <a:endParaRPr kumimoji="0" lang="fr-FR" sz="1100" b="1" u="none" strike="noStrike" cap="none" normalizeH="0" baseline="0" dirty="0">
              <a:ln>
                <a:noFill/>
              </a:ln>
              <a:solidFill>
                <a:srgbClr val="595959"/>
              </a:solidFill>
              <a:effectLst/>
              <a:latin typeface="Arial" pitchFamily="34" charset="0"/>
              <a:cs typeface="Arial" pitchFamily="34" charset="0"/>
            </a:endParaRPr>
          </a:p>
        </p:txBody>
      </p:sp>
      <p:sp>
        <p:nvSpPr>
          <p:cNvPr id="10" name="Rectangle 70">
            <a:extLst>
              <a:ext uri="{FF2B5EF4-FFF2-40B4-BE49-F238E27FC236}">
                <a16:creationId xmlns:a16="http://schemas.microsoft.com/office/drawing/2014/main" id="{C16C0826-153D-443E-A15B-80A1E7E9D499}"/>
              </a:ext>
            </a:extLst>
          </p:cNvPr>
          <p:cNvSpPr>
            <a:spLocks noChangeArrowheads="1"/>
          </p:cNvSpPr>
          <p:nvPr/>
        </p:nvSpPr>
        <p:spPr bwMode="auto">
          <a:xfrm>
            <a:off x="1695672" y="3540961"/>
            <a:ext cx="1736053"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Entre 50 et 100 kilomètres</a:t>
            </a:r>
            <a:endParaRPr kumimoji="0" lang="fr-FR" sz="1100" b="1" u="none" strike="noStrike" cap="none" normalizeH="0" baseline="0" dirty="0">
              <a:ln>
                <a:noFill/>
              </a:ln>
              <a:solidFill>
                <a:srgbClr val="595959"/>
              </a:solidFill>
              <a:effectLst/>
              <a:latin typeface="Arial" pitchFamily="34" charset="0"/>
              <a:cs typeface="Arial" pitchFamily="34" charset="0"/>
            </a:endParaRPr>
          </a:p>
        </p:txBody>
      </p:sp>
      <p:sp>
        <p:nvSpPr>
          <p:cNvPr id="11" name="Rectangle 70">
            <a:extLst>
              <a:ext uri="{FF2B5EF4-FFF2-40B4-BE49-F238E27FC236}">
                <a16:creationId xmlns:a16="http://schemas.microsoft.com/office/drawing/2014/main" id="{6FA079A2-A7C3-4E48-BA4C-C924E800CE04}"/>
              </a:ext>
            </a:extLst>
          </p:cNvPr>
          <p:cNvSpPr>
            <a:spLocks noChangeArrowheads="1"/>
          </p:cNvSpPr>
          <p:nvPr/>
        </p:nvSpPr>
        <p:spPr bwMode="auto">
          <a:xfrm>
            <a:off x="1913681" y="3917029"/>
            <a:ext cx="1518044"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Plus de 100 kilomètres</a:t>
            </a:r>
            <a:endParaRPr kumimoji="0" lang="fr-FR" sz="1100" b="1" u="none" strike="noStrike" cap="none" normalizeH="0" baseline="0" dirty="0">
              <a:ln>
                <a:noFill/>
              </a:ln>
              <a:solidFill>
                <a:srgbClr val="595959"/>
              </a:solidFill>
              <a:effectLst/>
              <a:latin typeface="Arial" pitchFamily="34" charset="0"/>
              <a:cs typeface="Arial" pitchFamily="34" charset="0"/>
            </a:endParaRPr>
          </a:p>
        </p:txBody>
      </p:sp>
      <p:sp>
        <p:nvSpPr>
          <p:cNvPr id="12" name="Rectangle 70">
            <a:extLst>
              <a:ext uri="{FF2B5EF4-FFF2-40B4-BE49-F238E27FC236}">
                <a16:creationId xmlns:a16="http://schemas.microsoft.com/office/drawing/2014/main" id="{5AA48642-9DF0-479E-91C6-4A0BF99F1957}"/>
              </a:ext>
            </a:extLst>
          </p:cNvPr>
          <p:cNvSpPr>
            <a:spLocks noChangeArrowheads="1"/>
          </p:cNvSpPr>
          <p:nvPr/>
        </p:nvSpPr>
        <p:spPr bwMode="auto">
          <a:xfrm>
            <a:off x="2175247" y="4293097"/>
            <a:ext cx="1255152"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Vous ne savez pas</a:t>
            </a:r>
            <a:endParaRPr kumimoji="0" lang="fr-FR" sz="1100" b="1" u="none" strike="noStrike" cap="none" normalizeH="0" baseline="0" dirty="0">
              <a:ln>
                <a:noFill/>
              </a:ln>
              <a:solidFill>
                <a:srgbClr val="595959"/>
              </a:solidFill>
              <a:effectLst/>
              <a:latin typeface="Arial" pitchFamily="34" charset="0"/>
              <a:cs typeface="Arial" pitchFamily="34" charset="0"/>
            </a:endParaRPr>
          </a:p>
        </p:txBody>
      </p:sp>
      <p:sp>
        <p:nvSpPr>
          <p:cNvPr id="17" name="Rectangle : coins arrondis 16">
            <a:extLst>
              <a:ext uri="{FF2B5EF4-FFF2-40B4-BE49-F238E27FC236}">
                <a16:creationId xmlns:a16="http://schemas.microsoft.com/office/drawing/2014/main" id="{C7D7E6FD-DA69-435F-BE37-C328C747D837}"/>
              </a:ext>
            </a:extLst>
          </p:cNvPr>
          <p:cNvSpPr/>
          <p:nvPr/>
        </p:nvSpPr>
        <p:spPr>
          <a:xfrm>
            <a:off x="6515378" y="1992844"/>
            <a:ext cx="3377232" cy="2789340"/>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6" name="Tableau 5">
            <a:extLst>
              <a:ext uri="{FF2B5EF4-FFF2-40B4-BE49-F238E27FC236}">
                <a16:creationId xmlns:a16="http://schemas.microsoft.com/office/drawing/2014/main" id="{BBFED0EB-5B87-4C0D-B9BC-F3B18E58D88D}"/>
              </a:ext>
            </a:extLst>
          </p:cNvPr>
          <p:cNvGraphicFramePr>
            <a:graphicFrameLocks noGrp="1"/>
          </p:cNvGraphicFramePr>
          <p:nvPr>
            <p:extLst>
              <p:ext uri="{D42A27DB-BD31-4B8C-83A1-F6EECF244321}">
                <p14:modId xmlns:p14="http://schemas.microsoft.com/office/powerpoint/2010/main" val="2051017681"/>
              </p:ext>
            </p:extLst>
          </p:nvPr>
        </p:nvGraphicFramePr>
        <p:xfrm>
          <a:off x="6825182" y="2042809"/>
          <a:ext cx="2757624" cy="2610328"/>
        </p:xfrm>
        <a:graphic>
          <a:graphicData uri="http://schemas.openxmlformats.org/drawingml/2006/table">
            <a:tbl>
              <a:tblPr>
                <a:tableStyleId>{5C22544A-7EE6-4342-B048-85BDC9FD1C3A}</a:tableStyleId>
              </a:tblPr>
              <a:tblGrid>
                <a:gridCol w="459604">
                  <a:extLst>
                    <a:ext uri="{9D8B030D-6E8A-4147-A177-3AD203B41FA5}">
                      <a16:colId xmlns:a16="http://schemas.microsoft.com/office/drawing/2014/main" val="1450709684"/>
                    </a:ext>
                  </a:extLst>
                </a:gridCol>
                <a:gridCol w="459604">
                  <a:extLst>
                    <a:ext uri="{9D8B030D-6E8A-4147-A177-3AD203B41FA5}">
                      <a16:colId xmlns:a16="http://schemas.microsoft.com/office/drawing/2014/main" val="2924913522"/>
                    </a:ext>
                  </a:extLst>
                </a:gridCol>
                <a:gridCol w="459604">
                  <a:extLst>
                    <a:ext uri="{9D8B030D-6E8A-4147-A177-3AD203B41FA5}">
                      <a16:colId xmlns:a16="http://schemas.microsoft.com/office/drawing/2014/main" val="3031095359"/>
                    </a:ext>
                  </a:extLst>
                </a:gridCol>
                <a:gridCol w="459604">
                  <a:extLst>
                    <a:ext uri="{9D8B030D-6E8A-4147-A177-3AD203B41FA5}">
                      <a16:colId xmlns:a16="http://schemas.microsoft.com/office/drawing/2014/main" val="20000"/>
                    </a:ext>
                  </a:extLst>
                </a:gridCol>
                <a:gridCol w="459604">
                  <a:extLst>
                    <a:ext uri="{9D8B030D-6E8A-4147-A177-3AD203B41FA5}">
                      <a16:colId xmlns:a16="http://schemas.microsoft.com/office/drawing/2014/main" val="20001"/>
                    </a:ext>
                  </a:extLst>
                </a:gridCol>
                <a:gridCol w="459604">
                  <a:extLst>
                    <a:ext uri="{9D8B030D-6E8A-4147-A177-3AD203B41FA5}">
                      <a16:colId xmlns:a16="http://schemas.microsoft.com/office/drawing/2014/main" val="20002"/>
                    </a:ext>
                  </a:extLst>
                </a:gridCol>
              </a:tblGrid>
              <a:tr h="427646">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0">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665">
                <a:tc>
                  <a:txBody>
                    <a:bodyPr/>
                    <a:lstStyle/>
                    <a:p>
                      <a:pPr algn="ctr" fontAlgn="ctr"/>
                      <a:r>
                        <a:rPr lang="fr-FR" sz="1100" b="0" i="1" u="none" strike="noStrike" dirty="0">
                          <a:solidFill>
                            <a:schemeClr val="bg1">
                              <a:lumMod val="65000"/>
                            </a:schemeClr>
                          </a:solidFill>
                          <a:effectLst/>
                          <a:latin typeface="Arial" panose="020B0604020202020204" pitchFamily="34" charset="0"/>
                        </a:rPr>
                        <a:t>38,8%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43,5%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46,4%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1948">
                <a:tc>
                  <a:txBody>
                    <a:bodyPr/>
                    <a:lstStyle/>
                    <a:p>
                      <a:pPr algn="ctr" fontAlgn="ctr"/>
                      <a:r>
                        <a:rPr lang="fr-FR" sz="1100" b="0" i="1" u="none" strike="noStrike" dirty="0">
                          <a:solidFill>
                            <a:schemeClr val="bg1">
                              <a:lumMod val="65000"/>
                            </a:schemeClr>
                          </a:solidFill>
                          <a:effectLst/>
                          <a:latin typeface="Arial" panose="020B0604020202020204" pitchFamily="34" charset="0"/>
                        </a:rPr>
                        <a:t>45,6%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47,1%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44,6%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47,2%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43,0%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43,6%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fontAlgn="ctr"/>
                      <a:r>
                        <a:rPr lang="fr-FR" sz="1100" b="0" i="1" u="none" strike="noStrike" dirty="0">
                          <a:solidFill>
                            <a:schemeClr val="bg1">
                              <a:lumMod val="65000"/>
                            </a:schemeClr>
                          </a:solidFill>
                          <a:effectLst/>
                          <a:latin typeface="Arial" panose="020B0604020202020204"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10,3%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44016">
                <a:tc>
                  <a:txBody>
                    <a:bodyPr/>
                    <a:lstStyle/>
                    <a:p>
                      <a:pPr algn="ctr" fontAlgn="ctr"/>
                      <a:r>
                        <a:rPr lang="fr-FR" sz="1100" b="0" i="1" u="none" strike="noStrike" dirty="0">
                          <a:solidFill>
                            <a:schemeClr val="bg1">
                              <a:lumMod val="65000"/>
                            </a:schemeClr>
                          </a:solidFill>
                          <a:effectLst/>
                          <a:latin typeface="Arial" panose="020B060402020202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2915">
                <a:tc>
                  <a:txBody>
                    <a:bodyPr/>
                    <a:lstStyle/>
                    <a:p>
                      <a:pPr algn="ctr" fontAlgn="ctr"/>
                      <a:r>
                        <a:rPr lang="fr-FR" sz="1100" b="0" i="1" u="none" strike="noStrike" dirty="0">
                          <a:solidFill>
                            <a:schemeClr val="bg1">
                              <a:lumMod val="65000"/>
                            </a:schemeClr>
                          </a:solidFill>
                          <a:effectLst/>
                          <a:latin typeface="Arial" panose="020B060402020202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8" name="ZoneTexte 17">
            <a:extLst>
              <a:ext uri="{FF2B5EF4-FFF2-40B4-BE49-F238E27FC236}">
                <a16:creationId xmlns:a16="http://schemas.microsoft.com/office/drawing/2014/main" id="{1CF0ADA4-DE19-478B-9B91-E5E6B5D47438}"/>
              </a:ext>
            </a:extLst>
          </p:cNvPr>
          <p:cNvSpPr txBox="1"/>
          <p:nvPr/>
        </p:nvSpPr>
        <p:spPr>
          <a:xfrm>
            <a:off x="2030735" y="5171097"/>
            <a:ext cx="7524128" cy="738664"/>
          </a:xfrm>
          <a:prstGeom prst="rect">
            <a:avLst/>
          </a:prstGeom>
          <a:noFill/>
        </p:spPr>
        <p:txBody>
          <a:bodyPr wrap="square" rtlCol="0">
            <a:spAutoFit/>
          </a:bodyPr>
          <a:lstStyle/>
          <a:p>
            <a:pPr algn="ctr"/>
            <a:r>
              <a:rPr lang="fr-FR" sz="1400" b="1" dirty="0">
                <a:solidFill>
                  <a:schemeClr val="accent4"/>
                </a:solidFill>
              </a:rPr>
              <a:t>76,7% des Français </a:t>
            </a:r>
            <a:r>
              <a:rPr lang="fr-FR" sz="1400" b="1" u="sng" dirty="0">
                <a:solidFill>
                  <a:schemeClr val="accent4"/>
                </a:solidFill>
              </a:rPr>
              <a:t>qui prévoient de se déplacer en véhicule personnel, en tant que conducteur ou passager</a:t>
            </a:r>
            <a:r>
              <a:rPr lang="fr-FR" sz="1400" b="1" dirty="0">
                <a:solidFill>
                  <a:schemeClr val="accent4"/>
                </a:solidFill>
              </a:rPr>
              <a:t>, estiment  qu’ils parcourront moins de 50 km dans la soirée du réveillon.</a:t>
            </a:r>
          </a:p>
        </p:txBody>
      </p:sp>
      <p:sp>
        <p:nvSpPr>
          <p:cNvPr id="22" name="ZoneTexte 21">
            <a:extLst>
              <a:ext uri="{FF2B5EF4-FFF2-40B4-BE49-F238E27FC236}">
                <a16:creationId xmlns:a16="http://schemas.microsoft.com/office/drawing/2014/main" id="{76572C29-9B8B-4FEA-A891-9FF956B397A3}"/>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3" name="ZoneTexte 22">
            <a:extLst>
              <a:ext uri="{FF2B5EF4-FFF2-40B4-BE49-F238E27FC236}">
                <a16:creationId xmlns:a16="http://schemas.microsoft.com/office/drawing/2014/main" id="{A8E139DE-932F-4AE9-8370-9329CD988400}"/>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4" name="ZoneTexte 23">
            <a:extLst>
              <a:ext uri="{FF2B5EF4-FFF2-40B4-BE49-F238E27FC236}">
                <a16:creationId xmlns:a16="http://schemas.microsoft.com/office/drawing/2014/main" id="{01727250-24D1-419E-9297-C57360EFF6E6}"/>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Tree>
    <p:extLst>
      <p:ext uri="{BB962C8B-B14F-4D97-AF65-F5344CB8AC3E}">
        <p14:creationId xmlns:p14="http://schemas.microsoft.com/office/powerpoint/2010/main" val="3003951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EAC1B1A6-B90C-433B-B7EC-622B592B27B1}"/>
              </a:ext>
            </a:extLst>
          </p:cNvPr>
          <p:cNvSpPr/>
          <p:nvPr/>
        </p:nvSpPr>
        <p:spPr>
          <a:xfrm>
            <a:off x="5908022" y="1316291"/>
            <a:ext cx="2446769" cy="4381512"/>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6FAC2DA-377E-4528-B1B1-C590CB991609}"/>
              </a:ext>
            </a:extLst>
          </p:cNvPr>
          <p:cNvSpPr>
            <a:spLocks noGrp="1"/>
          </p:cNvSpPr>
          <p:nvPr>
            <p:ph type="title"/>
          </p:nvPr>
        </p:nvSpPr>
        <p:spPr/>
        <p:txBody>
          <a:bodyPr/>
          <a:lstStyle/>
          <a:p>
            <a:r>
              <a:rPr lang="fr-FR" dirty="0"/>
              <a:t>Utilisation du véhicule personnel : à quel moment </a:t>
            </a:r>
            <a:r>
              <a:rPr lang="fr-FR" dirty="0">
                <a:solidFill>
                  <a:schemeClr val="accent1"/>
                </a:solidFill>
              </a:rPr>
              <a:t>?</a:t>
            </a:r>
            <a:br>
              <a:rPr lang="fr-FR" dirty="0"/>
            </a:br>
            <a:endParaRPr lang="fr-FR" dirty="0"/>
          </a:p>
        </p:txBody>
      </p:sp>
      <p:sp>
        <p:nvSpPr>
          <p:cNvPr id="3" name="Espace réservé du texte 2">
            <a:extLst>
              <a:ext uri="{FF2B5EF4-FFF2-40B4-BE49-F238E27FC236}">
                <a16:creationId xmlns:a16="http://schemas.microsoft.com/office/drawing/2014/main" id="{F710CA07-88A0-4B79-8E6D-EFF7D1DAA212}"/>
              </a:ext>
            </a:extLst>
          </p:cNvPr>
          <p:cNvSpPr>
            <a:spLocks noGrp="1"/>
          </p:cNvSpPr>
          <p:nvPr>
            <p:ph type="body" sz="quarter" idx="10"/>
          </p:nvPr>
        </p:nvSpPr>
        <p:spPr/>
        <p:txBody>
          <a:bodyPr/>
          <a:lstStyle/>
          <a:p>
            <a:r>
              <a:rPr lang="fr-FR" dirty="0"/>
              <a:t>A5A - A quel moment prévoyez-vous de conduire un véhicule personnel à l’occasion de la soirée du réveillon ?</a:t>
            </a:r>
          </a:p>
          <a:p>
            <a:pPr lvl="1"/>
            <a:r>
              <a:rPr lang="fr-FR" b="0" dirty="0">
                <a:solidFill>
                  <a:schemeClr val="tx2"/>
                </a:solidFill>
              </a:rPr>
              <a:t>Base : ceux qui envisagent de conduire un véhicule personnel : 185 personnes</a:t>
            </a:r>
          </a:p>
          <a:p>
            <a:endParaRPr lang="fr-FR" b="0" dirty="0">
              <a:solidFill>
                <a:schemeClr val="tx2"/>
              </a:solidFill>
            </a:endParaRPr>
          </a:p>
        </p:txBody>
      </p:sp>
      <p:sp>
        <p:nvSpPr>
          <p:cNvPr id="5" name="Rectangle 6">
            <a:extLst>
              <a:ext uri="{FF2B5EF4-FFF2-40B4-BE49-F238E27FC236}">
                <a16:creationId xmlns:a16="http://schemas.microsoft.com/office/drawing/2014/main" id="{8367FF28-9AD1-42FF-8BE6-411F5F9EBC0D}"/>
              </a:ext>
            </a:extLst>
          </p:cNvPr>
          <p:cNvSpPr>
            <a:spLocks noChangeArrowheads="1"/>
          </p:cNvSpPr>
          <p:nvPr/>
        </p:nvSpPr>
        <p:spPr bwMode="auto">
          <a:xfrm>
            <a:off x="829023" y="2431789"/>
            <a:ext cx="2981585" cy="33855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u="sng" dirty="0">
                <a:solidFill>
                  <a:srgbClr val="595959"/>
                </a:solidFill>
                <a:latin typeface="Arial" pitchFamily="34" charset="0"/>
                <a:cs typeface="Arial" pitchFamily="34" charset="0"/>
              </a:rPr>
              <a:t>Pour vous rendre </a:t>
            </a:r>
            <a:r>
              <a:rPr lang="fr-FR" sz="1100" b="1" dirty="0">
                <a:solidFill>
                  <a:srgbClr val="595959"/>
                </a:solidFill>
                <a:latin typeface="Arial" pitchFamily="34" charset="0"/>
                <a:cs typeface="Arial" pitchFamily="34" charset="0"/>
              </a:rPr>
              <a:t>à votre soirée de réveillon </a:t>
            </a:r>
          </a:p>
          <a:p>
            <a:pPr lvl="0" algn="r" fontAlgn="base">
              <a:spcBef>
                <a:spcPct val="0"/>
              </a:spcBef>
              <a:spcAft>
                <a:spcPct val="0"/>
              </a:spcAft>
            </a:pPr>
            <a:r>
              <a:rPr lang="fr-FR" sz="1100" b="1" dirty="0">
                <a:solidFill>
                  <a:schemeClr val="accent1"/>
                </a:solidFill>
                <a:latin typeface="Arial" pitchFamily="34" charset="0"/>
                <a:cs typeface="Arial" pitchFamily="34" charset="0"/>
              </a:rPr>
              <a:t>UNIQUEMENT</a:t>
            </a:r>
            <a:endParaRPr kumimoji="0" lang="fr-FR" sz="1100" b="1" i="0" strike="noStrike" cap="none" normalizeH="0" baseline="0" dirty="0">
              <a:ln>
                <a:noFill/>
              </a:ln>
              <a:solidFill>
                <a:schemeClr val="accent1"/>
              </a:solidFill>
              <a:effectLst/>
              <a:latin typeface="Arial" pitchFamily="34" charset="0"/>
              <a:cs typeface="Arial" pitchFamily="34" charset="0"/>
            </a:endParaRPr>
          </a:p>
        </p:txBody>
      </p:sp>
      <p:sp>
        <p:nvSpPr>
          <p:cNvPr id="6" name="Rectangle 13">
            <a:extLst>
              <a:ext uri="{FF2B5EF4-FFF2-40B4-BE49-F238E27FC236}">
                <a16:creationId xmlns:a16="http://schemas.microsoft.com/office/drawing/2014/main" id="{07AD4258-DF8D-4809-B7CB-5E051D5E2C72}"/>
              </a:ext>
            </a:extLst>
          </p:cNvPr>
          <p:cNvSpPr>
            <a:spLocks noChangeArrowheads="1"/>
          </p:cNvSpPr>
          <p:nvPr/>
        </p:nvSpPr>
        <p:spPr bwMode="auto">
          <a:xfrm>
            <a:off x="2555456" y="5096085"/>
            <a:ext cx="1255152"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Vous ne savez pas</a:t>
            </a:r>
            <a:endParaRPr kumimoji="0" lang="fr-FR" sz="1100" b="1" i="0" u="none" strike="noStrike" cap="none" normalizeH="0" baseline="0" dirty="0">
              <a:ln>
                <a:noFill/>
              </a:ln>
              <a:solidFill>
                <a:srgbClr val="595959"/>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E9980949-AA19-4A9A-B14C-313BE93B0DE9}"/>
              </a:ext>
            </a:extLst>
          </p:cNvPr>
          <p:cNvSpPr>
            <a:spLocks noChangeArrowheads="1"/>
          </p:cNvSpPr>
          <p:nvPr/>
        </p:nvSpPr>
        <p:spPr bwMode="auto">
          <a:xfrm>
            <a:off x="790550" y="1961712"/>
            <a:ext cx="3020058" cy="33855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u="sng" dirty="0">
                <a:solidFill>
                  <a:srgbClr val="595959"/>
                </a:solidFill>
                <a:latin typeface="Arial" pitchFamily="34" charset="0"/>
                <a:cs typeface="Arial" pitchFamily="34" charset="0"/>
              </a:rPr>
              <a:t>Pour vous rendre </a:t>
            </a:r>
            <a:r>
              <a:rPr lang="fr-FR" sz="1100" b="1" dirty="0">
                <a:solidFill>
                  <a:srgbClr val="595959"/>
                </a:solidFill>
                <a:latin typeface="Arial" pitchFamily="34" charset="0"/>
                <a:cs typeface="Arial" pitchFamily="34" charset="0"/>
              </a:rPr>
              <a:t>à votre soirée de réveillon</a:t>
            </a:r>
          </a:p>
          <a:p>
            <a:pPr lvl="0" algn="r" fontAlgn="base">
              <a:spcBef>
                <a:spcPct val="0"/>
              </a:spcBef>
              <a:spcAft>
                <a:spcPct val="0"/>
              </a:spcAft>
            </a:pPr>
            <a:r>
              <a:rPr lang="fr-FR" sz="1100" b="1" dirty="0">
                <a:solidFill>
                  <a:schemeClr val="accent1"/>
                </a:solidFill>
                <a:latin typeface="Arial" pitchFamily="34" charset="0"/>
                <a:cs typeface="Arial" pitchFamily="34" charset="0"/>
              </a:rPr>
              <a:t>ET </a:t>
            </a:r>
            <a:r>
              <a:rPr lang="fr-FR" sz="1100" b="1" u="sng" dirty="0">
                <a:solidFill>
                  <a:srgbClr val="595959"/>
                </a:solidFill>
                <a:latin typeface="Arial" pitchFamily="34" charset="0"/>
                <a:cs typeface="Arial" pitchFamily="34" charset="0"/>
              </a:rPr>
              <a:t>pour revenir </a:t>
            </a:r>
            <a:r>
              <a:rPr lang="fr-FR" sz="1100" b="1" dirty="0">
                <a:solidFill>
                  <a:srgbClr val="595959"/>
                </a:solidFill>
                <a:latin typeface="Arial" pitchFamily="34" charset="0"/>
                <a:cs typeface="Arial" pitchFamily="34" charset="0"/>
              </a:rPr>
              <a:t>de votre soirée du réveillon</a:t>
            </a:r>
            <a:endParaRPr kumimoji="0" lang="fr-FR" sz="1100" b="1" i="0" u="none" strike="noStrike" cap="none" normalizeH="0" baseline="0" dirty="0">
              <a:ln>
                <a:noFill/>
              </a:ln>
              <a:solidFill>
                <a:srgbClr val="595959"/>
              </a:solidFill>
              <a:effectLst/>
              <a:latin typeface="Arial" pitchFamily="34" charset="0"/>
              <a:cs typeface="Arial" pitchFamily="34" charset="0"/>
            </a:endParaRPr>
          </a:p>
        </p:txBody>
      </p:sp>
      <p:graphicFrame>
        <p:nvGraphicFramePr>
          <p:cNvPr id="8" name="Graphique 7">
            <a:extLst>
              <a:ext uri="{FF2B5EF4-FFF2-40B4-BE49-F238E27FC236}">
                <a16:creationId xmlns:a16="http://schemas.microsoft.com/office/drawing/2014/main" id="{F6C022FF-BBB3-49CF-BA08-2538747712D4}"/>
              </a:ext>
            </a:extLst>
          </p:cNvPr>
          <p:cNvGraphicFramePr/>
          <p:nvPr>
            <p:extLst>
              <p:ext uri="{D42A27DB-BD31-4B8C-83A1-F6EECF244321}">
                <p14:modId xmlns:p14="http://schemas.microsoft.com/office/powerpoint/2010/main" val="1860767213"/>
              </p:ext>
            </p:extLst>
          </p:nvPr>
        </p:nvGraphicFramePr>
        <p:xfrm>
          <a:off x="3702643" y="1711710"/>
          <a:ext cx="3382573" cy="385907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6">
            <a:extLst>
              <a:ext uri="{FF2B5EF4-FFF2-40B4-BE49-F238E27FC236}">
                <a16:creationId xmlns:a16="http://schemas.microsoft.com/office/drawing/2014/main" id="{35806FC2-29E0-4B6D-A265-20DCCCEDC302}"/>
              </a:ext>
            </a:extLst>
          </p:cNvPr>
          <p:cNvSpPr>
            <a:spLocks noChangeArrowheads="1"/>
          </p:cNvSpPr>
          <p:nvPr/>
        </p:nvSpPr>
        <p:spPr bwMode="auto">
          <a:xfrm>
            <a:off x="1072679" y="3446899"/>
            <a:ext cx="2737929" cy="33855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u="sng" dirty="0">
                <a:solidFill>
                  <a:srgbClr val="595959"/>
                </a:solidFill>
                <a:latin typeface="Arial" pitchFamily="34" charset="0"/>
                <a:cs typeface="Arial" pitchFamily="34" charset="0"/>
              </a:rPr>
              <a:t>Pour revenir </a:t>
            </a:r>
            <a:r>
              <a:rPr lang="fr-FR" sz="1100" b="1" dirty="0">
                <a:solidFill>
                  <a:srgbClr val="595959"/>
                </a:solidFill>
                <a:latin typeface="Arial" pitchFamily="34" charset="0"/>
                <a:cs typeface="Arial" pitchFamily="34" charset="0"/>
              </a:rPr>
              <a:t>de votre soirée du réveillon </a:t>
            </a:r>
          </a:p>
          <a:p>
            <a:pPr lvl="0" algn="r" fontAlgn="base">
              <a:spcBef>
                <a:spcPct val="0"/>
              </a:spcBef>
              <a:spcAft>
                <a:spcPct val="0"/>
              </a:spcAft>
            </a:pPr>
            <a:r>
              <a:rPr lang="fr-FR" sz="1100" b="1" dirty="0">
                <a:solidFill>
                  <a:schemeClr val="accent1"/>
                </a:solidFill>
                <a:latin typeface="Arial" pitchFamily="34" charset="0"/>
                <a:cs typeface="Arial" pitchFamily="34" charset="0"/>
              </a:rPr>
              <a:t>UNIQUEMENT</a:t>
            </a:r>
            <a:endParaRPr kumimoji="0" lang="fr-FR" sz="1100" b="1" i="0" strike="noStrike" cap="none" normalizeH="0" baseline="0" dirty="0">
              <a:ln>
                <a:noFill/>
              </a:ln>
              <a:solidFill>
                <a:schemeClr val="accent1"/>
              </a:solidFill>
              <a:effectLst/>
              <a:latin typeface="Arial" pitchFamily="34" charset="0"/>
              <a:cs typeface="Arial" pitchFamily="34" charset="0"/>
            </a:endParaRPr>
          </a:p>
        </p:txBody>
      </p:sp>
      <p:sp>
        <p:nvSpPr>
          <p:cNvPr id="10" name="Rectangle 6">
            <a:extLst>
              <a:ext uri="{FF2B5EF4-FFF2-40B4-BE49-F238E27FC236}">
                <a16:creationId xmlns:a16="http://schemas.microsoft.com/office/drawing/2014/main" id="{D9239D56-59E4-4EA4-B494-0C89297D215A}"/>
              </a:ext>
            </a:extLst>
          </p:cNvPr>
          <p:cNvSpPr>
            <a:spLocks noChangeArrowheads="1"/>
          </p:cNvSpPr>
          <p:nvPr/>
        </p:nvSpPr>
        <p:spPr bwMode="auto">
          <a:xfrm>
            <a:off x="1595258" y="3051651"/>
            <a:ext cx="2215350"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u="sng" dirty="0">
                <a:solidFill>
                  <a:srgbClr val="595959"/>
                </a:solidFill>
                <a:latin typeface="Arial" pitchFamily="34" charset="0"/>
                <a:cs typeface="Arial" pitchFamily="34" charset="0"/>
              </a:rPr>
              <a:t>Pendant</a:t>
            </a:r>
            <a:r>
              <a:rPr lang="fr-FR" sz="1100" b="1" dirty="0">
                <a:solidFill>
                  <a:srgbClr val="595959"/>
                </a:solidFill>
                <a:latin typeface="Arial" pitchFamily="34" charset="0"/>
                <a:cs typeface="Arial" pitchFamily="34" charset="0"/>
              </a:rPr>
              <a:t> votre soirée de réveillon</a:t>
            </a:r>
            <a:endParaRPr kumimoji="0" lang="fr-FR" sz="1100" b="1" i="0" strike="noStrike" cap="none" normalizeH="0" baseline="0" dirty="0">
              <a:ln>
                <a:noFill/>
              </a:ln>
              <a:solidFill>
                <a:schemeClr val="accent1"/>
              </a:solidFill>
              <a:effectLst/>
              <a:latin typeface="Arial" pitchFamily="34" charset="0"/>
              <a:cs typeface="Arial" pitchFamily="34" charset="0"/>
            </a:endParaRPr>
          </a:p>
        </p:txBody>
      </p:sp>
      <p:sp>
        <p:nvSpPr>
          <p:cNvPr id="11" name="Rectangle 6">
            <a:extLst>
              <a:ext uri="{FF2B5EF4-FFF2-40B4-BE49-F238E27FC236}">
                <a16:creationId xmlns:a16="http://schemas.microsoft.com/office/drawing/2014/main" id="{A2D817EC-0778-4E36-A7C5-CA10D3BB328E}"/>
              </a:ext>
            </a:extLst>
          </p:cNvPr>
          <p:cNvSpPr>
            <a:spLocks noChangeArrowheads="1"/>
          </p:cNvSpPr>
          <p:nvPr/>
        </p:nvSpPr>
        <p:spPr bwMode="auto">
          <a:xfrm>
            <a:off x="647883" y="3897484"/>
            <a:ext cx="3162725" cy="507831"/>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u="sng" dirty="0">
                <a:solidFill>
                  <a:srgbClr val="595959"/>
                </a:solidFill>
                <a:latin typeface="Arial" pitchFamily="34" charset="0"/>
                <a:cs typeface="Arial" pitchFamily="34" charset="0"/>
              </a:rPr>
              <a:t>Pour vous rendre </a:t>
            </a:r>
            <a:r>
              <a:rPr lang="fr-FR" sz="1100" b="1" dirty="0">
                <a:solidFill>
                  <a:srgbClr val="595959"/>
                </a:solidFill>
                <a:latin typeface="Arial" pitchFamily="34" charset="0"/>
                <a:cs typeface="Arial" pitchFamily="34" charset="0"/>
              </a:rPr>
              <a:t>à votre soirée de réveillon </a:t>
            </a:r>
            <a:r>
              <a:rPr lang="fr-FR" sz="1100" b="1" dirty="0">
                <a:solidFill>
                  <a:schemeClr val="accent1"/>
                </a:solidFill>
                <a:latin typeface="Arial" pitchFamily="34" charset="0"/>
                <a:cs typeface="Arial" pitchFamily="34" charset="0"/>
              </a:rPr>
              <a:t>ET</a:t>
            </a:r>
          </a:p>
          <a:p>
            <a:pPr lvl="0" algn="r" fontAlgn="base">
              <a:spcBef>
                <a:spcPct val="0"/>
              </a:spcBef>
              <a:spcAft>
                <a:spcPct val="0"/>
              </a:spcAft>
            </a:pPr>
            <a:r>
              <a:rPr lang="fr-FR" sz="1100" b="1" u="sng" dirty="0">
                <a:solidFill>
                  <a:srgbClr val="595959"/>
                </a:solidFill>
                <a:latin typeface="Arial" pitchFamily="34" charset="0"/>
                <a:cs typeface="Arial" pitchFamily="34" charset="0"/>
              </a:rPr>
              <a:t>pour revenir </a:t>
            </a:r>
            <a:r>
              <a:rPr lang="fr-FR" sz="1100" b="1" dirty="0">
                <a:solidFill>
                  <a:srgbClr val="595959"/>
                </a:solidFill>
                <a:latin typeface="Arial" pitchFamily="34" charset="0"/>
                <a:cs typeface="Arial" pitchFamily="34" charset="0"/>
              </a:rPr>
              <a:t>de votre soirée du réveillon </a:t>
            </a:r>
            <a:r>
              <a:rPr lang="fr-FR" sz="1100" b="1" dirty="0">
                <a:solidFill>
                  <a:schemeClr val="accent1"/>
                </a:solidFill>
                <a:latin typeface="Arial" pitchFamily="34" charset="0"/>
                <a:cs typeface="Arial" pitchFamily="34" charset="0"/>
              </a:rPr>
              <a:t>ET</a:t>
            </a:r>
          </a:p>
          <a:p>
            <a:pPr lvl="0" algn="r" fontAlgn="base">
              <a:spcBef>
                <a:spcPct val="0"/>
              </a:spcBef>
              <a:spcAft>
                <a:spcPct val="0"/>
              </a:spcAft>
            </a:pPr>
            <a:r>
              <a:rPr lang="fr-FR" sz="1100" b="1" u="sng" dirty="0">
                <a:solidFill>
                  <a:srgbClr val="595959"/>
                </a:solidFill>
                <a:latin typeface="Arial" pitchFamily="34" charset="0"/>
                <a:cs typeface="Arial" pitchFamily="34" charset="0"/>
              </a:rPr>
              <a:t>pendant </a:t>
            </a:r>
            <a:r>
              <a:rPr lang="fr-FR" sz="1100" b="1" dirty="0">
                <a:solidFill>
                  <a:srgbClr val="595959"/>
                </a:solidFill>
                <a:latin typeface="Arial" pitchFamily="34" charset="0"/>
                <a:cs typeface="Arial" pitchFamily="34" charset="0"/>
              </a:rPr>
              <a:t>votre soirée de réveillon</a:t>
            </a:r>
            <a:endParaRPr kumimoji="0" lang="fr-FR" sz="1100" b="1" i="0" u="none" strike="noStrike" cap="none" normalizeH="0" baseline="0" dirty="0">
              <a:ln>
                <a:noFill/>
              </a:ln>
              <a:solidFill>
                <a:srgbClr val="595959"/>
              </a:solidFill>
              <a:effectLst/>
              <a:latin typeface="Arial" pitchFamily="34" charset="0"/>
              <a:cs typeface="Arial" pitchFamily="34" charset="0"/>
            </a:endParaRPr>
          </a:p>
        </p:txBody>
      </p:sp>
      <p:graphicFrame>
        <p:nvGraphicFramePr>
          <p:cNvPr id="13" name="Tableau 12">
            <a:extLst>
              <a:ext uri="{FF2B5EF4-FFF2-40B4-BE49-F238E27FC236}">
                <a16:creationId xmlns:a16="http://schemas.microsoft.com/office/drawing/2014/main" id="{E280DE7B-00A0-40CD-B224-D95AFAB1D9E9}"/>
              </a:ext>
            </a:extLst>
          </p:cNvPr>
          <p:cNvGraphicFramePr>
            <a:graphicFrameLocks noGrp="1"/>
          </p:cNvGraphicFramePr>
          <p:nvPr>
            <p:extLst>
              <p:ext uri="{D42A27DB-BD31-4B8C-83A1-F6EECF244321}">
                <p14:modId xmlns:p14="http://schemas.microsoft.com/office/powerpoint/2010/main" val="2654028574"/>
              </p:ext>
            </p:extLst>
          </p:nvPr>
        </p:nvGraphicFramePr>
        <p:xfrm>
          <a:off x="6120000" y="1488482"/>
          <a:ext cx="1966508" cy="3971321"/>
        </p:xfrm>
        <a:graphic>
          <a:graphicData uri="http://schemas.openxmlformats.org/drawingml/2006/table">
            <a:tbl>
              <a:tblPr>
                <a:tableStyleId>{5C22544A-7EE6-4342-B048-85BDC9FD1C3A}</a:tableStyleId>
              </a:tblPr>
              <a:tblGrid>
                <a:gridCol w="491627">
                  <a:extLst>
                    <a:ext uri="{9D8B030D-6E8A-4147-A177-3AD203B41FA5}">
                      <a16:colId xmlns:a16="http://schemas.microsoft.com/office/drawing/2014/main" val="3154372760"/>
                    </a:ext>
                  </a:extLst>
                </a:gridCol>
                <a:gridCol w="491627">
                  <a:extLst>
                    <a:ext uri="{9D8B030D-6E8A-4147-A177-3AD203B41FA5}">
                      <a16:colId xmlns:a16="http://schemas.microsoft.com/office/drawing/2014/main" val="190280768"/>
                    </a:ext>
                  </a:extLst>
                </a:gridCol>
                <a:gridCol w="491627">
                  <a:extLst>
                    <a:ext uri="{9D8B030D-6E8A-4147-A177-3AD203B41FA5}">
                      <a16:colId xmlns:a16="http://schemas.microsoft.com/office/drawing/2014/main" val="2423350851"/>
                    </a:ext>
                  </a:extLst>
                </a:gridCol>
                <a:gridCol w="491627">
                  <a:extLst>
                    <a:ext uri="{9D8B030D-6E8A-4147-A177-3AD203B41FA5}">
                      <a16:colId xmlns:a16="http://schemas.microsoft.com/office/drawing/2014/main" val="20000"/>
                    </a:ext>
                  </a:extLst>
                </a:gridCol>
              </a:tblGrid>
              <a:tr h="281396">
                <a:tc gridSpan="4">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159519">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000">
                <a:tc>
                  <a:txBody>
                    <a:bodyPr/>
                    <a:lstStyle/>
                    <a:p>
                      <a:pPr algn="ctr" rtl="0" fontAlgn="ctr"/>
                      <a:r>
                        <a:rPr lang="fr-FR" sz="1100" b="0" i="1" u="none" strike="noStrike" dirty="0">
                          <a:solidFill>
                            <a:schemeClr val="bg1">
                              <a:lumMod val="50000"/>
                            </a:schemeClr>
                          </a:solidFill>
                          <a:effectLst/>
                          <a:latin typeface="Arial" panose="020B0604020202020204" pitchFamily="34" charset="0"/>
                        </a:rPr>
                        <a:t>60,6%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50,1%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48,9%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52,8%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000">
                <a:tc>
                  <a:txBody>
                    <a:bodyPr/>
                    <a:lstStyle/>
                    <a:p>
                      <a:pPr algn="ctr" rtl="0" fontAlgn="ctr"/>
                      <a:r>
                        <a:rPr lang="fr-FR" sz="1100" b="0" i="1" u="none" strike="noStrike">
                          <a:solidFill>
                            <a:schemeClr val="bg1">
                              <a:lumMod val="50000"/>
                            </a:schemeClr>
                          </a:solidFill>
                          <a:effectLst/>
                          <a:latin typeface="Arial" panose="020B0604020202020204" pitchFamily="34" charset="0"/>
                        </a:rPr>
                        <a:t>25,3%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32,9%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25,8%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26,1%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7172210"/>
                  </a:ext>
                </a:extLst>
              </a:tr>
              <a:tr h="504000">
                <a:tc>
                  <a:txBody>
                    <a:bodyPr/>
                    <a:lstStyle/>
                    <a:p>
                      <a:pPr algn="ctr" rtl="0" fontAlgn="ctr"/>
                      <a:r>
                        <a:rPr lang="fr-FR" sz="1100" b="0" i="1" u="none" strike="noStrike">
                          <a:solidFill>
                            <a:schemeClr val="bg1">
                              <a:lumMod val="50000"/>
                            </a:schemeClr>
                          </a:solidFill>
                          <a:effectLst/>
                          <a:latin typeface="Arial" panose="020B0604020202020204" pitchFamily="34" charset="0"/>
                        </a:rPr>
                        <a:t>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dirty="0">
                          <a:solidFill>
                            <a:schemeClr val="bg1">
                              <a:lumMod val="50000"/>
                            </a:schemeClr>
                          </a:solidFill>
                          <a:effectLst/>
                          <a:latin typeface="Arial" panose="020B060402020202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00">
                <a:tc>
                  <a:txBody>
                    <a:bodyPr/>
                    <a:lstStyle/>
                    <a:p>
                      <a:pPr algn="ctr" rtl="0" fontAlgn="ctr"/>
                      <a:r>
                        <a:rPr lang="fr-FR" sz="1100" b="0" i="1" u="none" strike="noStrike">
                          <a:solidFill>
                            <a:schemeClr val="bg1">
                              <a:lumMod val="50000"/>
                            </a:schemeClr>
                          </a:solidFill>
                          <a:effectLst/>
                          <a:latin typeface="Arial" panose="020B0604020202020204" pitchFamily="34" charset="0"/>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000">
                <a:tc>
                  <a:txBody>
                    <a:bodyPr/>
                    <a:lstStyle/>
                    <a:p>
                      <a:pPr algn="ctr" rtl="0" fontAlgn="ctr"/>
                      <a:r>
                        <a:rPr lang="fr-FR" sz="1100" b="0" i="1" u="none" strike="noStrike">
                          <a:solidFill>
                            <a:schemeClr val="bg1">
                              <a:lumMod val="50000"/>
                            </a:schemeClr>
                          </a:solidFill>
                          <a:effectLst/>
                          <a:latin typeface="Arial" panose="020B060402020202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000">
                <a:tc>
                  <a:txBody>
                    <a:bodyPr/>
                    <a:lstStyle/>
                    <a:p>
                      <a:pPr algn="ctr" fontAlgn="ctr"/>
                      <a:r>
                        <a:rPr lang="fr-FR" sz="1000" b="0" i="0" u="none" strike="noStrike">
                          <a:solidFill>
                            <a:schemeClr val="bg1">
                              <a:lumMod val="50000"/>
                            </a:schemeClr>
                          </a:solidFill>
                          <a:effectLst/>
                          <a:latin typeface="Arial" panose="020B0604020202020204" pitchFamily="34" charset="0"/>
                        </a:rPr>
                        <a:t>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000" b="0" i="0" u="none" strike="noStrike" dirty="0">
                          <a:solidFill>
                            <a:schemeClr val="bg1">
                              <a:lumMod val="50000"/>
                            </a:schemeClr>
                          </a:solidFill>
                          <a:effectLst/>
                          <a:latin typeface="Arial" panose="020B0604020202020204" pitchFamily="34" charset="0"/>
                        </a:rPr>
                        <a:t>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000" b="0" i="0" u="none" strike="noStrike">
                          <a:solidFill>
                            <a:schemeClr val="bg1">
                              <a:lumMod val="50000"/>
                            </a:schemeClr>
                          </a:solidFill>
                          <a:effectLst/>
                          <a:latin typeface="Arial" panose="020B0604020202020204" pitchFamily="34" charset="0"/>
                        </a:rPr>
                        <a:t>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000" b="0" i="0" u="none" strike="noStrike" dirty="0">
                          <a:solidFill>
                            <a:schemeClr val="bg1">
                              <a:lumMod val="50000"/>
                            </a:schemeClr>
                          </a:solidFill>
                          <a:effectLst/>
                          <a:latin typeface="Arial" panose="020B0604020202020204" pitchFamily="34" charset="0"/>
                        </a:rPr>
                        <a:t>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000">
                <a:tc>
                  <a:txBody>
                    <a:bodyPr/>
                    <a:lstStyle/>
                    <a:p>
                      <a:pPr algn="ctr" rtl="0" fontAlgn="ctr"/>
                      <a:r>
                        <a:rPr lang="fr-FR" sz="1100" b="0" i="1" u="none" strike="noStrike">
                          <a:solidFill>
                            <a:schemeClr val="bg1">
                              <a:lumMod val="50000"/>
                            </a:schemeClr>
                          </a:solidFill>
                          <a:effectLst/>
                          <a:latin typeface="Arial" panose="020B060402020202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dirty="0">
                          <a:solidFill>
                            <a:schemeClr val="bg1">
                              <a:lumMod val="50000"/>
                            </a:schemeClr>
                          </a:solidFill>
                          <a:effectLst/>
                          <a:latin typeface="Arial" panose="020B060402020202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a:solidFill>
                            <a:schemeClr val="bg1">
                              <a:lumMod val="50000"/>
                            </a:schemeClr>
                          </a:solidFill>
                          <a:effectLst/>
                          <a:latin typeface="Arial" panose="020B0604020202020204" pitchFamily="34" charset="0"/>
                        </a:rPr>
                        <a:t>10,1%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100" b="0" i="1" u="none" strike="noStrike" dirty="0">
                          <a:solidFill>
                            <a:schemeClr val="bg1">
                              <a:lumMod val="50000"/>
                            </a:schemeClr>
                          </a:solidFill>
                          <a:effectLst/>
                          <a:latin typeface="Arial" panose="020B0604020202020204"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5" name="Flèche : droite 14">
            <a:extLst>
              <a:ext uri="{FF2B5EF4-FFF2-40B4-BE49-F238E27FC236}">
                <a16:creationId xmlns:a16="http://schemas.microsoft.com/office/drawing/2014/main" id="{30874D72-63E3-4AC1-B930-8A93417C1C0D}"/>
              </a:ext>
            </a:extLst>
          </p:cNvPr>
          <p:cNvSpPr/>
          <p:nvPr/>
        </p:nvSpPr>
        <p:spPr>
          <a:xfrm>
            <a:off x="8624105" y="2877841"/>
            <a:ext cx="821648" cy="1057864"/>
          </a:xfrm>
          <a:prstGeom prst="rightArrow">
            <a:avLst>
              <a:gd name="adj1" fmla="val 50000"/>
              <a:gd name="adj2" fmla="val 57104"/>
            </a:avLst>
          </a:prstGeom>
          <a:gradFill>
            <a:gsLst>
              <a:gs pos="0">
                <a:srgbClr val="F4F4F5"/>
              </a:gs>
              <a:gs pos="79000">
                <a:schemeClr val="accent1"/>
              </a:gs>
            </a:gsLst>
            <a:lin ang="21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nvGrpSpPr>
          <p:cNvPr id="16" name="Groupe 15">
            <a:extLst>
              <a:ext uri="{FF2B5EF4-FFF2-40B4-BE49-F238E27FC236}">
                <a16:creationId xmlns:a16="http://schemas.microsoft.com/office/drawing/2014/main" id="{FA8E87CA-6C1A-41FA-8182-3CBA8E351614}"/>
              </a:ext>
            </a:extLst>
          </p:cNvPr>
          <p:cNvGrpSpPr/>
          <p:nvPr/>
        </p:nvGrpSpPr>
        <p:grpSpPr>
          <a:xfrm>
            <a:off x="9597531" y="2431789"/>
            <a:ext cx="1922469" cy="461665"/>
            <a:chOff x="547624" y="3131229"/>
            <a:chExt cx="1922469" cy="461665"/>
          </a:xfrm>
        </p:grpSpPr>
        <p:sp>
          <p:nvSpPr>
            <p:cNvPr id="17" name="Rectangle : coins arrondis 16">
              <a:extLst>
                <a:ext uri="{FF2B5EF4-FFF2-40B4-BE49-F238E27FC236}">
                  <a16:creationId xmlns:a16="http://schemas.microsoft.com/office/drawing/2014/main" id="{CB427040-D3E6-459C-B0DF-0DFE24E177F0}"/>
                </a:ext>
              </a:extLst>
            </p:cNvPr>
            <p:cNvSpPr/>
            <p:nvPr/>
          </p:nvSpPr>
          <p:spPr>
            <a:xfrm>
              <a:off x="547624" y="3131229"/>
              <a:ext cx="1922469" cy="46166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3D532A60-BB6F-4269-A7F4-94CDD5D40097}"/>
                </a:ext>
              </a:extLst>
            </p:cNvPr>
            <p:cNvSpPr txBox="1"/>
            <p:nvPr/>
          </p:nvSpPr>
          <p:spPr>
            <a:xfrm>
              <a:off x="560668" y="3223561"/>
              <a:ext cx="1899697" cy="276999"/>
            </a:xfrm>
            <a:prstGeom prst="rect">
              <a:avLst/>
            </a:prstGeom>
            <a:noFill/>
          </p:spPr>
          <p:txBody>
            <a:bodyPr wrap="square" rtlCol="0">
              <a:spAutoFit/>
            </a:bodyPr>
            <a:lstStyle/>
            <a:p>
              <a:pPr algn="ctr"/>
              <a:r>
                <a:rPr lang="fr-FR" sz="1200" b="1" dirty="0">
                  <a:solidFill>
                    <a:schemeClr val="bg1"/>
                  </a:solidFill>
                </a:rPr>
                <a:t>Pour s’y rendre : 77,4% </a:t>
              </a:r>
            </a:p>
          </p:txBody>
        </p:sp>
      </p:grpSp>
      <p:grpSp>
        <p:nvGrpSpPr>
          <p:cNvPr id="19" name="Groupe 18">
            <a:extLst>
              <a:ext uri="{FF2B5EF4-FFF2-40B4-BE49-F238E27FC236}">
                <a16:creationId xmlns:a16="http://schemas.microsoft.com/office/drawing/2014/main" id="{F93C2A44-56EE-435F-BF45-7C7C3B47C094}"/>
              </a:ext>
            </a:extLst>
          </p:cNvPr>
          <p:cNvGrpSpPr/>
          <p:nvPr/>
        </p:nvGrpSpPr>
        <p:grpSpPr>
          <a:xfrm>
            <a:off x="9597531" y="3158240"/>
            <a:ext cx="1922469" cy="461665"/>
            <a:chOff x="547624" y="3131229"/>
            <a:chExt cx="1922469" cy="461665"/>
          </a:xfrm>
        </p:grpSpPr>
        <p:sp>
          <p:nvSpPr>
            <p:cNvPr id="20" name="Rectangle : coins arrondis 19">
              <a:extLst>
                <a:ext uri="{FF2B5EF4-FFF2-40B4-BE49-F238E27FC236}">
                  <a16:creationId xmlns:a16="http://schemas.microsoft.com/office/drawing/2014/main" id="{C2F0A096-7282-430D-819D-802BB52F25E0}"/>
                </a:ext>
              </a:extLst>
            </p:cNvPr>
            <p:cNvSpPr/>
            <p:nvPr/>
          </p:nvSpPr>
          <p:spPr>
            <a:xfrm>
              <a:off x="547624" y="3131229"/>
              <a:ext cx="1922469" cy="46166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C69089A3-17EB-449A-A83B-A3C37CC0FED6}"/>
                </a:ext>
              </a:extLst>
            </p:cNvPr>
            <p:cNvSpPr txBox="1"/>
            <p:nvPr/>
          </p:nvSpPr>
          <p:spPr>
            <a:xfrm>
              <a:off x="560668" y="3223561"/>
              <a:ext cx="1899697" cy="276999"/>
            </a:xfrm>
            <a:prstGeom prst="rect">
              <a:avLst/>
            </a:prstGeom>
            <a:noFill/>
          </p:spPr>
          <p:txBody>
            <a:bodyPr wrap="square" rtlCol="0">
              <a:spAutoFit/>
            </a:bodyPr>
            <a:lstStyle/>
            <a:p>
              <a:pPr algn="ctr"/>
              <a:r>
                <a:rPr lang="fr-FR" sz="1200" b="1" dirty="0">
                  <a:solidFill>
                    <a:schemeClr val="bg1"/>
                  </a:solidFill>
                </a:rPr>
                <a:t>Pour en revenir : 55,5% </a:t>
              </a:r>
            </a:p>
          </p:txBody>
        </p:sp>
      </p:grpSp>
      <p:grpSp>
        <p:nvGrpSpPr>
          <p:cNvPr id="22" name="Groupe 21">
            <a:extLst>
              <a:ext uri="{FF2B5EF4-FFF2-40B4-BE49-F238E27FC236}">
                <a16:creationId xmlns:a16="http://schemas.microsoft.com/office/drawing/2014/main" id="{09965FC8-D76C-43F7-B0E9-EB4D4725F8B8}"/>
              </a:ext>
            </a:extLst>
          </p:cNvPr>
          <p:cNvGrpSpPr/>
          <p:nvPr/>
        </p:nvGrpSpPr>
        <p:grpSpPr>
          <a:xfrm>
            <a:off x="9597531" y="3884691"/>
            <a:ext cx="1922469" cy="461665"/>
            <a:chOff x="547624" y="3131229"/>
            <a:chExt cx="1922469" cy="461665"/>
          </a:xfrm>
        </p:grpSpPr>
        <p:sp>
          <p:nvSpPr>
            <p:cNvPr id="23" name="Rectangle : coins arrondis 22">
              <a:extLst>
                <a:ext uri="{FF2B5EF4-FFF2-40B4-BE49-F238E27FC236}">
                  <a16:creationId xmlns:a16="http://schemas.microsoft.com/office/drawing/2014/main" id="{20BBCE6F-612B-4A0C-A793-8E8C8AC74B4F}"/>
                </a:ext>
              </a:extLst>
            </p:cNvPr>
            <p:cNvSpPr/>
            <p:nvPr/>
          </p:nvSpPr>
          <p:spPr>
            <a:xfrm>
              <a:off x="547624" y="3131229"/>
              <a:ext cx="1922469" cy="46166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D645F44B-73AC-4287-A16F-055EE91DAD81}"/>
                </a:ext>
              </a:extLst>
            </p:cNvPr>
            <p:cNvSpPr txBox="1"/>
            <p:nvPr/>
          </p:nvSpPr>
          <p:spPr>
            <a:xfrm>
              <a:off x="560668" y="3223561"/>
              <a:ext cx="1899697" cy="276999"/>
            </a:xfrm>
            <a:prstGeom prst="rect">
              <a:avLst/>
            </a:prstGeom>
            <a:noFill/>
          </p:spPr>
          <p:txBody>
            <a:bodyPr wrap="square" rtlCol="0">
              <a:spAutoFit/>
            </a:bodyPr>
            <a:lstStyle/>
            <a:p>
              <a:pPr algn="ctr"/>
              <a:r>
                <a:rPr lang="fr-FR" sz="1200" b="1" dirty="0">
                  <a:solidFill>
                    <a:schemeClr val="bg1"/>
                  </a:solidFill>
                </a:rPr>
                <a:t>Pendant : 8,5% </a:t>
              </a:r>
            </a:p>
          </p:txBody>
        </p:sp>
      </p:grpSp>
      <p:sp>
        <p:nvSpPr>
          <p:cNvPr id="25" name="ZoneTexte 24">
            <a:extLst>
              <a:ext uri="{FF2B5EF4-FFF2-40B4-BE49-F238E27FC236}">
                <a16:creationId xmlns:a16="http://schemas.microsoft.com/office/drawing/2014/main" id="{C586CD78-A814-4A8F-9A2A-53639AAC8E63}"/>
              </a:ext>
            </a:extLst>
          </p:cNvPr>
          <p:cNvSpPr txBox="1"/>
          <p:nvPr/>
        </p:nvSpPr>
        <p:spPr>
          <a:xfrm>
            <a:off x="1669864" y="5874749"/>
            <a:ext cx="8621801" cy="523220"/>
          </a:xfrm>
          <a:prstGeom prst="rect">
            <a:avLst/>
          </a:prstGeom>
          <a:noFill/>
        </p:spPr>
        <p:txBody>
          <a:bodyPr wrap="square" rtlCol="0">
            <a:spAutoFit/>
          </a:bodyPr>
          <a:lstStyle/>
          <a:p>
            <a:pPr algn="ctr"/>
            <a:r>
              <a:rPr lang="fr-FR" sz="1400" b="1" dirty="0">
                <a:solidFill>
                  <a:schemeClr val="accent4"/>
                </a:solidFill>
              </a:rPr>
              <a:t>Les Français qui envisagent de conduire un véhicule personnel sont moins nombreux cette année à envisager de conduire pour se rendre et revenir de leur soirée de réveillon. </a:t>
            </a:r>
          </a:p>
        </p:txBody>
      </p:sp>
      <p:sp>
        <p:nvSpPr>
          <p:cNvPr id="29" name="ZoneTexte 28">
            <a:extLst>
              <a:ext uri="{FF2B5EF4-FFF2-40B4-BE49-F238E27FC236}">
                <a16:creationId xmlns:a16="http://schemas.microsoft.com/office/drawing/2014/main" id="{A68CBB79-9B05-48C5-B7A9-D50B1E71EF67}"/>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30" name="ZoneTexte 29">
            <a:extLst>
              <a:ext uri="{FF2B5EF4-FFF2-40B4-BE49-F238E27FC236}">
                <a16:creationId xmlns:a16="http://schemas.microsoft.com/office/drawing/2014/main" id="{88EF3391-5A29-4C6D-861E-344AE22E4236}"/>
              </a:ext>
            </a:extLst>
          </p:cNvPr>
          <p:cNvSpPr txBox="1"/>
          <p:nvPr/>
        </p:nvSpPr>
        <p:spPr>
          <a:xfrm>
            <a:off x="5357383" y="2003606"/>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31" name="ZoneTexte 30">
            <a:extLst>
              <a:ext uri="{FF2B5EF4-FFF2-40B4-BE49-F238E27FC236}">
                <a16:creationId xmlns:a16="http://schemas.microsoft.com/office/drawing/2014/main" id="{44B2043F-B34A-4649-9EB4-3C8C4EA089C1}"/>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28" name="ZoneTexte 27">
            <a:extLst>
              <a:ext uri="{FF2B5EF4-FFF2-40B4-BE49-F238E27FC236}">
                <a16:creationId xmlns:a16="http://schemas.microsoft.com/office/drawing/2014/main" id="{AA1B92AD-9B18-4AB9-9336-0F9B1D399CFC}"/>
              </a:ext>
            </a:extLst>
          </p:cNvPr>
          <p:cNvSpPr txBox="1"/>
          <p:nvPr/>
        </p:nvSpPr>
        <p:spPr>
          <a:xfrm>
            <a:off x="4409679" y="3000284"/>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32" name="Rectangle 6">
            <a:extLst>
              <a:ext uri="{FF2B5EF4-FFF2-40B4-BE49-F238E27FC236}">
                <a16:creationId xmlns:a16="http://schemas.microsoft.com/office/drawing/2014/main" id="{CD53BB0D-4853-4340-B7EA-AF83763284BD}"/>
              </a:ext>
            </a:extLst>
          </p:cNvPr>
          <p:cNvSpPr>
            <a:spLocks noChangeArrowheads="1"/>
          </p:cNvSpPr>
          <p:nvPr/>
        </p:nvSpPr>
        <p:spPr bwMode="auto">
          <a:xfrm>
            <a:off x="1595193" y="4501050"/>
            <a:ext cx="2215415" cy="507831"/>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r" fontAlgn="base">
              <a:spcBef>
                <a:spcPct val="0"/>
              </a:spcBef>
              <a:spcAft>
                <a:spcPct val="0"/>
              </a:spcAft>
            </a:pPr>
            <a:r>
              <a:rPr lang="fr-FR" sz="1100" b="1" u="sng" dirty="0">
                <a:solidFill>
                  <a:srgbClr val="595959"/>
                </a:solidFill>
                <a:latin typeface="Arial" pitchFamily="34" charset="0"/>
                <a:cs typeface="Arial" pitchFamily="34" charset="0"/>
              </a:rPr>
              <a:t>Pendant</a:t>
            </a:r>
            <a:r>
              <a:rPr lang="fr-FR" sz="1100" b="1" dirty="0">
                <a:solidFill>
                  <a:srgbClr val="595959"/>
                </a:solidFill>
                <a:latin typeface="Arial" pitchFamily="34" charset="0"/>
                <a:cs typeface="Arial" pitchFamily="34" charset="0"/>
              </a:rPr>
              <a:t> votre soirée de réveillon</a:t>
            </a:r>
          </a:p>
          <a:p>
            <a:pPr algn="r" fontAlgn="base">
              <a:spcBef>
                <a:spcPct val="0"/>
              </a:spcBef>
              <a:spcAft>
                <a:spcPct val="0"/>
              </a:spcAft>
            </a:pPr>
            <a:r>
              <a:rPr lang="fr-FR" sz="1100" b="1" dirty="0">
                <a:solidFill>
                  <a:schemeClr val="accent1"/>
                </a:solidFill>
                <a:latin typeface="Arial" pitchFamily="34" charset="0"/>
                <a:cs typeface="Arial" pitchFamily="34" charset="0"/>
              </a:rPr>
              <a:t>UNIQUEMENT</a:t>
            </a:r>
            <a:endParaRPr kumimoji="0" lang="fr-FR" sz="1100" b="1" i="0" strike="noStrike" cap="none" normalizeH="0" baseline="0" dirty="0">
              <a:ln>
                <a:noFill/>
              </a:ln>
              <a:solidFill>
                <a:schemeClr val="accent1"/>
              </a:solidFill>
              <a:effectLst/>
              <a:latin typeface="Arial" pitchFamily="34" charset="0"/>
              <a:cs typeface="Arial" pitchFamily="34" charset="0"/>
            </a:endParaRPr>
          </a:p>
          <a:p>
            <a:pPr lvl="0" algn="r" fontAlgn="base">
              <a:spcBef>
                <a:spcPct val="0"/>
              </a:spcBef>
              <a:spcAft>
                <a:spcPct val="0"/>
              </a:spcAft>
            </a:pPr>
            <a:endParaRPr kumimoji="0" lang="fr-FR" sz="1100" b="1" i="0" strike="noStrike" cap="none" normalizeH="0" baseline="0" dirty="0">
              <a:ln>
                <a:noFill/>
              </a:ln>
              <a:solidFill>
                <a:schemeClr val="accent1"/>
              </a:solidFill>
              <a:effectLst/>
              <a:latin typeface="Arial" pitchFamily="34" charset="0"/>
              <a:cs typeface="Arial" pitchFamily="34" charset="0"/>
            </a:endParaRPr>
          </a:p>
        </p:txBody>
      </p:sp>
      <p:sp>
        <p:nvSpPr>
          <p:cNvPr id="33" name="ZoneTexte 32">
            <a:extLst>
              <a:ext uri="{FF2B5EF4-FFF2-40B4-BE49-F238E27FC236}">
                <a16:creationId xmlns:a16="http://schemas.microsoft.com/office/drawing/2014/main" id="{F43FC380-F343-4D6D-89D5-1778428E7CAE}"/>
              </a:ext>
            </a:extLst>
          </p:cNvPr>
          <p:cNvSpPr txBox="1"/>
          <p:nvPr/>
        </p:nvSpPr>
        <p:spPr>
          <a:xfrm>
            <a:off x="11464923" y="2524128"/>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34" name="ZoneTexte 33">
            <a:extLst>
              <a:ext uri="{FF2B5EF4-FFF2-40B4-BE49-F238E27FC236}">
                <a16:creationId xmlns:a16="http://schemas.microsoft.com/office/drawing/2014/main" id="{55E75893-FCBC-43B6-ADA7-789EDD329FF6}"/>
              </a:ext>
            </a:extLst>
          </p:cNvPr>
          <p:cNvSpPr txBox="1"/>
          <p:nvPr/>
        </p:nvSpPr>
        <p:spPr>
          <a:xfrm>
            <a:off x="11464923" y="3268273"/>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3609371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descr="Une image contenant roue à vent, chaîne, très coloré, objet d’extérieur&#10;&#10;Description générée automatiquement">
            <a:extLst>
              <a:ext uri="{FF2B5EF4-FFF2-40B4-BE49-F238E27FC236}">
                <a16:creationId xmlns:a16="http://schemas.microsoft.com/office/drawing/2014/main" id="{326F90E2-D239-445A-8737-899A98C1C54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2295" b="32295"/>
          <a:stretch>
            <a:fillRect/>
          </a:stretch>
        </p:blipFill>
        <p:spPr/>
      </p:pic>
      <p:sp>
        <p:nvSpPr>
          <p:cNvPr id="7" name="Espace réservé du texte 6">
            <a:extLst>
              <a:ext uri="{FF2B5EF4-FFF2-40B4-BE49-F238E27FC236}">
                <a16:creationId xmlns:a16="http://schemas.microsoft.com/office/drawing/2014/main" id="{BEEB7D5B-CD29-4CFE-9EF1-7CE9CA5A7B5B}"/>
              </a:ext>
            </a:extLst>
          </p:cNvPr>
          <p:cNvSpPr>
            <a:spLocks noGrp="1"/>
          </p:cNvSpPr>
          <p:nvPr>
            <p:ph type="body" sz="quarter" idx="12"/>
          </p:nvPr>
        </p:nvSpPr>
        <p:spPr/>
        <p:txBody>
          <a:bodyPr/>
          <a:lstStyle/>
          <a:p>
            <a:r>
              <a:rPr lang="fr-FR" sz="3200" dirty="0"/>
              <a:t>Intentions de consommation </a:t>
            </a:r>
          </a:p>
          <a:p>
            <a:r>
              <a:rPr lang="fr-FR" sz="3200" dirty="0"/>
              <a:t>d’alcool à l’occasion du </a:t>
            </a:r>
          </a:p>
          <a:p>
            <a:r>
              <a:rPr lang="fr-FR" sz="3200" dirty="0"/>
              <a:t>réveillon du nouvel an</a:t>
            </a:r>
          </a:p>
          <a:p>
            <a:endParaRPr lang="fr-FR" dirty="0"/>
          </a:p>
        </p:txBody>
      </p:sp>
      <p:sp>
        <p:nvSpPr>
          <p:cNvPr id="8" name="Espace réservé du texte 7">
            <a:extLst>
              <a:ext uri="{FF2B5EF4-FFF2-40B4-BE49-F238E27FC236}">
                <a16:creationId xmlns:a16="http://schemas.microsoft.com/office/drawing/2014/main" id="{3B0DFF7B-152D-4498-8E9E-81731BDF8A54}"/>
              </a:ext>
            </a:extLst>
          </p:cNvPr>
          <p:cNvSpPr>
            <a:spLocks noGrp="1"/>
          </p:cNvSpPr>
          <p:nvPr>
            <p:ph type="body" sz="quarter" idx="13"/>
          </p:nvPr>
        </p:nvSpPr>
        <p:spPr/>
        <p:txBody>
          <a:bodyPr/>
          <a:lstStyle/>
          <a:p>
            <a:r>
              <a:rPr lang="fr-FR" dirty="0"/>
              <a:t>03</a:t>
            </a:r>
          </a:p>
        </p:txBody>
      </p:sp>
    </p:spTree>
    <p:extLst>
      <p:ext uri="{BB962C8B-B14F-4D97-AF65-F5344CB8AC3E}">
        <p14:creationId xmlns:p14="http://schemas.microsoft.com/office/powerpoint/2010/main" val="1946070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c 18">
            <a:extLst>
              <a:ext uri="{FF2B5EF4-FFF2-40B4-BE49-F238E27FC236}">
                <a16:creationId xmlns:a16="http://schemas.microsoft.com/office/drawing/2014/main" id="{7A897B6B-2E1F-4E74-A784-0306B6A1BAE7}"/>
              </a:ext>
            </a:extLst>
          </p:cNvPr>
          <p:cNvSpPr/>
          <p:nvPr/>
        </p:nvSpPr>
        <p:spPr>
          <a:xfrm rot="13500000">
            <a:off x="4876665" y="2385361"/>
            <a:ext cx="1316660" cy="1304572"/>
          </a:xfrm>
          <a:prstGeom prst="arc">
            <a:avLst/>
          </a:prstGeom>
          <a:solidFill>
            <a:srgbClr val="F4F4F5"/>
          </a:solidFill>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086BB715-E54C-4469-ADF8-8D568F54F43E}"/>
              </a:ext>
            </a:extLst>
          </p:cNvPr>
          <p:cNvSpPr/>
          <p:nvPr/>
        </p:nvSpPr>
        <p:spPr>
          <a:xfrm>
            <a:off x="7504998" y="1934714"/>
            <a:ext cx="3377232" cy="2983163"/>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itre 5">
            <a:extLst>
              <a:ext uri="{FF2B5EF4-FFF2-40B4-BE49-F238E27FC236}">
                <a16:creationId xmlns:a16="http://schemas.microsoft.com/office/drawing/2014/main" id="{7A097EEF-DF1A-4DB9-9FA0-08964C74A80F}"/>
              </a:ext>
            </a:extLst>
          </p:cNvPr>
          <p:cNvSpPr>
            <a:spLocks noGrp="1"/>
          </p:cNvSpPr>
          <p:nvPr>
            <p:ph type="title"/>
          </p:nvPr>
        </p:nvSpPr>
        <p:spPr/>
        <p:txBody>
          <a:bodyPr/>
          <a:lstStyle/>
          <a:p>
            <a:r>
              <a:rPr lang="fr-FR" dirty="0"/>
              <a:t>Nombre de verres consommés </a:t>
            </a:r>
            <a:r>
              <a:rPr lang="fr-FR" spc="-200" dirty="0"/>
              <a:t>généralement au réveillon du nouvel an</a:t>
            </a:r>
            <a:r>
              <a:rPr lang="fr-FR" spc="-200" dirty="0">
                <a:solidFill>
                  <a:schemeClr val="accent1"/>
                </a:solidFill>
              </a:rPr>
              <a:t>.</a:t>
            </a:r>
            <a:endParaRPr lang="fr-FR" dirty="0">
              <a:solidFill>
                <a:schemeClr val="accent1"/>
              </a:solidFill>
            </a:endParaRPr>
          </a:p>
        </p:txBody>
      </p:sp>
      <p:sp>
        <p:nvSpPr>
          <p:cNvPr id="7" name="Espace réservé du texte 6">
            <a:extLst>
              <a:ext uri="{FF2B5EF4-FFF2-40B4-BE49-F238E27FC236}">
                <a16:creationId xmlns:a16="http://schemas.microsoft.com/office/drawing/2014/main" id="{1FCE6197-4B33-4E2D-A055-A79E908A17B5}"/>
              </a:ext>
            </a:extLst>
          </p:cNvPr>
          <p:cNvSpPr>
            <a:spLocks noGrp="1"/>
          </p:cNvSpPr>
          <p:nvPr>
            <p:ph type="body" sz="quarter" idx="10"/>
          </p:nvPr>
        </p:nvSpPr>
        <p:spPr>
          <a:xfrm>
            <a:off x="720000" y="1054647"/>
            <a:ext cx="10800000" cy="180975"/>
          </a:xfrm>
        </p:spPr>
        <p:txBody>
          <a:bodyPr/>
          <a:lstStyle/>
          <a:p>
            <a:r>
              <a:rPr lang="fr-FR" dirty="0"/>
              <a:t>Q4. En général, combien de consommations ou de verres alcoolisés buvez-vous lors d’une soirée de réveillon ? </a:t>
            </a:r>
          </a:p>
          <a:p>
            <a:pPr lvl="1"/>
            <a:r>
              <a:rPr lang="fr-FR" b="0" dirty="0">
                <a:solidFill>
                  <a:schemeClr val="tx2"/>
                </a:solidFill>
              </a:rPr>
              <a:t>Base : Français de 18 ans et plus : 1030 personnes</a:t>
            </a:r>
          </a:p>
        </p:txBody>
      </p:sp>
      <p:sp>
        <p:nvSpPr>
          <p:cNvPr id="9" name="Rectangle 8">
            <a:extLst>
              <a:ext uri="{FF2B5EF4-FFF2-40B4-BE49-F238E27FC236}">
                <a16:creationId xmlns:a16="http://schemas.microsoft.com/office/drawing/2014/main" id="{561FD6F5-8A53-4CC7-A0E5-FA53FDB79F73}"/>
              </a:ext>
            </a:extLst>
          </p:cNvPr>
          <p:cNvSpPr>
            <a:spLocks noChangeArrowheads="1"/>
          </p:cNvSpPr>
          <p:nvPr/>
        </p:nvSpPr>
        <p:spPr bwMode="auto">
          <a:xfrm>
            <a:off x="5485567" y="2721745"/>
            <a:ext cx="440826"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595959"/>
                </a:solidFill>
                <a:effectLst/>
                <a:latin typeface="Arial" pitchFamily="34" charset="0"/>
                <a:cs typeface="Arial" pitchFamily="34" charset="0"/>
              </a:rPr>
              <a:t>Aucun</a:t>
            </a:r>
          </a:p>
        </p:txBody>
      </p:sp>
      <p:sp>
        <p:nvSpPr>
          <p:cNvPr id="10" name="Rectangle 10">
            <a:extLst>
              <a:ext uri="{FF2B5EF4-FFF2-40B4-BE49-F238E27FC236}">
                <a16:creationId xmlns:a16="http://schemas.microsoft.com/office/drawing/2014/main" id="{30EFA23E-3FA0-48D9-98C0-4BA6ED0E1164}"/>
              </a:ext>
            </a:extLst>
          </p:cNvPr>
          <p:cNvSpPr>
            <a:spLocks noChangeArrowheads="1"/>
          </p:cNvSpPr>
          <p:nvPr/>
        </p:nvSpPr>
        <p:spPr bwMode="auto">
          <a:xfrm>
            <a:off x="5152142" y="3160108"/>
            <a:ext cx="774251"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a:ln>
                  <a:noFill/>
                </a:ln>
                <a:solidFill>
                  <a:srgbClr val="595959"/>
                </a:solidFill>
                <a:effectLst/>
                <a:latin typeface="Arial" pitchFamily="34" charset="0"/>
                <a:cs typeface="Arial" pitchFamily="34" charset="0"/>
              </a:rPr>
              <a:t>1 à 2 verres</a:t>
            </a:r>
          </a:p>
        </p:txBody>
      </p:sp>
      <p:sp>
        <p:nvSpPr>
          <p:cNvPr id="11" name="Rectangle 11">
            <a:extLst>
              <a:ext uri="{FF2B5EF4-FFF2-40B4-BE49-F238E27FC236}">
                <a16:creationId xmlns:a16="http://schemas.microsoft.com/office/drawing/2014/main" id="{1E6D105C-EB0B-4AE3-89A2-5E26CEC12E6A}"/>
              </a:ext>
            </a:extLst>
          </p:cNvPr>
          <p:cNvSpPr>
            <a:spLocks noChangeArrowheads="1"/>
          </p:cNvSpPr>
          <p:nvPr/>
        </p:nvSpPr>
        <p:spPr bwMode="auto">
          <a:xfrm>
            <a:off x="5152142" y="3598471"/>
            <a:ext cx="774251"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dirty="0">
                <a:ln>
                  <a:noFill/>
                </a:ln>
                <a:solidFill>
                  <a:srgbClr val="595959"/>
                </a:solidFill>
                <a:effectLst/>
                <a:latin typeface="Arial" pitchFamily="34" charset="0"/>
                <a:cs typeface="Arial" pitchFamily="34" charset="0"/>
              </a:rPr>
              <a:t>3 à 4 verres</a:t>
            </a:r>
          </a:p>
        </p:txBody>
      </p:sp>
      <p:sp>
        <p:nvSpPr>
          <p:cNvPr id="12" name="Rectangle 13">
            <a:extLst>
              <a:ext uri="{FF2B5EF4-FFF2-40B4-BE49-F238E27FC236}">
                <a16:creationId xmlns:a16="http://schemas.microsoft.com/office/drawing/2014/main" id="{CF48AF66-5F84-41F3-B81B-C0A6F812D42C}"/>
              </a:ext>
            </a:extLst>
          </p:cNvPr>
          <p:cNvSpPr>
            <a:spLocks noChangeArrowheads="1"/>
          </p:cNvSpPr>
          <p:nvPr/>
        </p:nvSpPr>
        <p:spPr bwMode="auto">
          <a:xfrm>
            <a:off x="5152142" y="4036834"/>
            <a:ext cx="774251"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dirty="0">
                <a:ln>
                  <a:noFill/>
                </a:ln>
                <a:solidFill>
                  <a:srgbClr val="595959"/>
                </a:solidFill>
                <a:effectLst/>
                <a:latin typeface="Arial" pitchFamily="34" charset="0"/>
                <a:cs typeface="Arial" pitchFamily="34" charset="0"/>
              </a:rPr>
              <a:t>5 à 7 verres</a:t>
            </a:r>
          </a:p>
        </p:txBody>
      </p:sp>
      <p:sp>
        <p:nvSpPr>
          <p:cNvPr id="13" name="Rectangle 14">
            <a:extLst>
              <a:ext uri="{FF2B5EF4-FFF2-40B4-BE49-F238E27FC236}">
                <a16:creationId xmlns:a16="http://schemas.microsoft.com/office/drawing/2014/main" id="{F0A39915-048B-43C6-B0D4-03CB1EC97803}"/>
              </a:ext>
            </a:extLst>
          </p:cNvPr>
          <p:cNvSpPr>
            <a:spLocks noChangeArrowheads="1"/>
          </p:cNvSpPr>
          <p:nvPr/>
        </p:nvSpPr>
        <p:spPr bwMode="auto">
          <a:xfrm>
            <a:off x="4894059" y="4475198"/>
            <a:ext cx="1032334"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dirty="0">
                <a:ln>
                  <a:noFill/>
                </a:ln>
                <a:solidFill>
                  <a:srgbClr val="595959"/>
                </a:solidFill>
                <a:effectLst/>
                <a:latin typeface="Arial" pitchFamily="34" charset="0"/>
                <a:cs typeface="Arial" pitchFamily="34" charset="0"/>
              </a:rPr>
              <a:t>8 verres et plus</a:t>
            </a:r>
          </a:p>
        </p:txBody>
      </p:sp>
      <p:graphicFrame>
        <p:nvGraphicFramePr>
          <p:cNvPr id="15" name="Graphique 14">
            <a:extLst>
              <a:ext uri="{FF2B5EF4-FFF2-40B4-BE49-F238E27FC236}">
                <a16:creationId xmlns:a16="http://schemas.microsoft.com/office/drawing/2014/main" id="{884F85FC-6C26-430E-A75C-85B6795CC16D}"/>
              </a:ext>
            </a:extLst>
          </p:cNvPr>
          <p:cNvGraphicFramePr/>
          <p:nvPr>
            <p:extLst>
              <p:ext uri="{D42A27DB-BD31-4B8C-83A1-F6EECF244321}">
                <p14:modId xmlns:p14="http://schemas.microsoft.com/office/powerpoint/2010/main" val="1634133206"/>
              </p:ext>
            </p:extLst>
          </p:nvPr>
        </p:nvGraphicFramePr>
        <p:xfrm>
          <a:off x="5926393" y="2448339"/>
          <a:ext cx="2633365" cy="24695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au 15">
            <a:extLst>
              <a:ext uri="{FF2B5EF4-FFF2-40B4-BE49-F238E27FC236}">
                <a16:creationId xmlns:a16="http://schemas.microsoft.com/office/drawing/2014/main" id="{3B0FF4EC-3C94-433F-92AB-245452226391}"/>
              </a:ext>
            </a:extLst>
          </p:cNvPr>
          <p:cNvGraphicFramePr>
            <a:graphicFrameLocks noGrp="1"/>
          </p:cNvGraphicFramePr>
          <p:nvPr>
            <p:extLst>
              <p:ext uri="{D42A27DB-BD31-4B8C-83A1-F6EECF244321}">
                <p14:modId xmlns:p14="http://schemas.microsoft.com/office/powerpoint/2010/main" val="3009003343"/>
              </p:ext>
            </p:extLst>
          </p:nvPr>
        </p:nvGraphicFramePr>
        <p:xfrm>
          <a:off x="7853193" y="1945532"/>
          <a:ext cx="2680842" cy="2811136"/>
        </p:xfrm>
        <a:graphic>
          <a:graphicData uri="http://schemas.openxmlformats.org/drawingml/2006/table">
            <a:tbl>
              <a:tblPr>
                <a:tableStyleId>{5C22544A-7EE6-4342-B048-85BDC9FD1C3A}</a:tableStyleId>
              </a:tblPr>
              <a:tblGrid>
                <a:gridCol w="446807">
                  <a:extLst>
                    <a:ext uri="{9D8B030D-6E8A-4147-A177-3AD203B41FA5}">
                      <a16:colId xmlns:a16="http://schemas.microsoft.com/office/drawing/2014/main" val="3504789134"/>
                    </a:ext>
                  </a:extLst>
                </a:gridCol>
                <a:gridCol w="446807">
                  <a:extLst>
                    <a:ext uri="{9D8B030D-6E8A-4147-A177-3AD203B41FA5}">
                      <a16:colId xmlns:a16="http://schemas.microsoft.com/office/drawing/2014/main" val="3808211659"/>
                    </a:ext>
                  </a:extLst>
                </a:gridCol>
                <a:gridCol w="446807">
                  <a:extLst>
                    <a:ext uri="{9D8B030D-6E8A-4147-A177-3AD203B41FA5}">
                      <a16:colId xmlns:a16="http://schemas.microsoft.com/office/drawing/2014/main" val="751737673"/>
                    </a:ext>
                  </a:extLst>
                </a:gridCol>
                <a:gridCol w="446807">
                  <a:extLst>
                    <a:ext uri="{9D8B030D-6E8A-4147-A177-3AD203B41FA5}">
                      <a16:colId xmlns:a16="http://schemas.microsoft.com/office/drawing/2014/main" val="20000"/>
                    </a:ext>
                  </a:extLst>
                </a:gridCol>
                <a:gridCol w="446807">
                  <a:extLst>
                    <a:ext uri="{9D8B030D-6E8A-4147-A177-3AD203B41FA5}">
                      <a16:colId xmlns:a16="http://schemas.microsoft.com/office/drawing/2014/main" val="20001"/>
                    </a:ext>
                  </a:extLst>
                </a:gridCol>
                <a:gridCol w="446807">
                  <a:extLst>
                    <a:ext uri="{9D8B030D-6E8A-4147-A177-3AD203B41FA5}">
                      <a16:colId xmlns:a16="http://schemas.microsoft.com/office/drawing/2014/main" val="20002"/>
                    </a:ext>
                  </a:extLst>
                </a:gridCol>
              </a:tblGrid>
              <a:tr h="417155">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163771">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8397">
                <a:tc>
                  <a:txBody>
                    <a:bodyPr/>
                    <a:lstStyle/>
                    <a:p>
                      <a:pPr algn="ctr" fontAlgn="ctr"/>
                      <a:r>
                        <a:rPr lang="fr-FR" sz="1100" b="1" i="1" u="none" strike="noStrike" dirty="0">
                          <a:solidFill>
                            <a:schemeClr val="bg1">
                              <a:lumMod val="65000"/>
                            </a:schemeClr>
                          </a:solidFill>
                          <a:effectLst/>
                          <a:latin typeface="Arial" panose="020B0604020202020204" pitchFamily="34" charset="0"/>
                        </a:rPr>
                        <a:t>15,6%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17,2%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16,4%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14,9%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15,2%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9,6%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3661">
                <a:tc>
                  <a:txBody>
                    <a:bodyPr/>
                    <a:lstStyle/>
                    <a:p>
                      <a:pPr algn="ctr" fontAlgn="ctr"/>
                      <a:r>
                        <a:rPr lang="fr-FR" sz="1100" b="0" i="1" u="none" strike="noStrike" dirty="0">
                          <a:solidFill>
                            <a:schemeClr val="bg1">
                              <a:lumMod val="65000"/>
                            </a:schemeClr>
                          </a:solidFill>
                          <a:effectLst/>
                          <a:latin typeface="Arial" panose="020B0604020202020204" pitchFamily="34" charset="0"/>
                        </a:rPr>
                        <a:t>20,2%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18,8%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21,3%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22,4%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20,7%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21,1%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56">
                <a:tc>
                  <a:txBody>
                    <a:bodyPr/>
                    <a:lstStyle/>
                    <a:p>
                      <a:pPr algn="ctr" fontAlgn="ctr"/>
                      <a:r>
                        <a:rPr lang="fr-FR" sz="1100" b="0" i="1" u="none" strike="noStrike" dirty="0">
                          <a:solidFill>
                            <a:schemeClr val="bg1">
                              <a:lumMod val="65000"/>
                            </a:schemeClr>
                          </a:solidFill>
                          <a:effectLst/>
                          <a:latin typeface="Arial" panose="020B0604020202020204" pitchFamily="34" charset="0"/>
                        </a:rPr>
                        <a:t>31,8%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41,0%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48">
                <a:tc>
                  <a:txBody>
                    <a:bodyPr/>
                    <a:lstStyle/>
                    <a:p>
                      <a:pPr algn="ctr" fontAlgn="ctr"/>
                      <a:r>
                        <a:rPr lang="fr-FR" sz="1100" b="0" i="1" u="none" strike="noStrike" dirty="0">
                          <a:solidFill>
                            <a:schemeClr val="bg1">
                              <a:lumMod val="65000"/>
                            </a:schemeClr>
                          </a:solidFill>
                          <a:effectLst/>
                          <a:latin typeface="Arial" panose="020B0604020202020204" pitchFamily="34" charset="0"/>
                        </a:rPr>
                        <a:t>21,4%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21,6%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18,2%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20,9%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22,2%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19,6%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48">
                <a:tc>
                  <a:txBody>
                    <a:bodyPr/>
                    <a:lstStyle/>
                    <a:p>
                      <a:pPr algn="ctr" fontAlgn="ctr"/>
                      <a:r>
                        <a:rPr lang="fr-FR" sz="1100" b="0" i="1" u="none" strike="noStrike" dirty="0">
                          <a:solidFill>
                            <a:schemeClr val="bg1">
                              <a:lumMod val="65000"/>
                            </a:schemeClr>
                          </a:solidFill>
                          <a:effectLst/>
                          <a:latin typeface="Arial" panose="020B0604020202020204" pitchFamily="34" charset="0"/>
                        </a:rPr>
                        <a:t>11,0%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11,8%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13,4%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10,8%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9,9%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7" name="Rectangle 6">
            <a:extLst>
              <a:ext uri="{FF2B5EF4-FFF2-40B4-BE49-F238E27FC236}">
                <a16:creationId xmlns:a16="http://schemas.microsoft.com/office/drawing/2014/main" id="{5E3DDB53-65ED-4C6E-83CD-06442786C692}"/>
              </a:ext>
            </a:extLst>
          </p:cNvPr>
          <p:cNvSpPr>
            <a:spLocks noChangeArrowheads="1"/>
          </p:cNvSpPr>
          <p:nvPr/>
        </p:nvSpPr>
        <p:spPr bwMode="auto">
          <a:xfrm>
            <a:off x="3629198" y="3444364"/>
            <a:ext cx="1083353" cy="118494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endParaRPr lang="fr-FR" sz="1100" i="1" dirty="0">
              <a:solidFill>
                <a:schemeClr val="bg1">
                  <a:lumMod val="65000"/>
                </a:schemeClr>
              </a:solidFill>
              <a:cs typeface="Arial" pitchFamily="34" charset="0"/>
            </a:endParaRPr>
          </a:p>
          <a:p>
            <a:r>
              <a:rPr lang="fr-FR" sz="1100" i="1" dirty="0">
                <a:solidFill>
                  <a:schemeClr val="bg1">
                    <a:lumMod val="65000"/>
                  </a:schemeClr>
                </a:solidFill>
                <a:cs typeface="Arial" pitchFamily="34" charset="0"/>
              </a:rPr>
              <a:t>2019: 35,8%</a:t>
            </a:r>
          </a:p>
          <a:p>
            <a:r>
              <a:rPr lang="fr-FR" sz="1100" i="1" dirty="0">
                <a:solidFill>
                  <a:schemeClr val="bg1">
                    <a:lumMod val="65000"/>
                  </a:schemeClr>
                </a:solidFill>
                <a:cs typeface="Arial" pitchFamily="34" charset="0"/>
              </a:rPr>
              <a:t>2018 : 36,0%</a:t>
            </a:r>
          </a:p>
          <a:p>
            <a:r>
              <a:rPr lang="fr-FR" sz="1100" i="1" dirty="0">
                <a:solidFill>
                  <a:schemeClr val="bg1">
                    <a:lumMod val="65000"/>
                  </a:schemeClr>
                </a:solidFill>
                <a:cs typeface="Arial" pitchFamily="34" charset="0"/>
              </a:rPr>
              <a:t>2017 : 37,7%</a:t>
            </a:r>
          </a:p>
          <a:p>
            <a:r>
              <a:rPr lang="fr-FR" sz="1100" i="1" dirty="0">
                <a:solidFill>
                  <a:schemeClr val="bg1">
                    <a:lumMod val="65000"/>
                  </a:schemeClr>
                </a:solidFill>
                <a:cs typeface="Arial" pitchFamily="34" charset="0"/>
              </a:rPr>
              <a:t>2016 : 37,3%</a:t>
            </a:r>
          </a:p>
          <a:p>
            <a:r>
              <a:rPr lang="fr-FR" sz="1100" i="1" dirty="0">
                <a:solidFill>
                  <a:schemeClr val="bg1">
                    <a:lumMod val="65000"/>
                  </a:schemeClr>
                </a:solidFill>
                <a:cs typeface="Arial" pitchFamily="34" charset="0"/>
              </a:rPr>
              <a:t>2015 : 36,0%</a:t>
            </a:r>
          </a:p>
          <a:p>
            <a:r>
              <a:rPr lang="fr-FR" sz="1100" i="1" dirty="0">
                <a:solidFill>
                  <a:schemeClr val="bg1">
                    <a:lumMod val="65000"/>
                  </a:schemeClr>
                </a:solidFill>
                <a:cs typeface="Arial" pitchFamily="34" charset="0"/>
              </a:rPr>
              <a:t>2014 : 30,7%</a:t>
            </a:r>
          </a:p>
        </p:txBody>
      </p:sp>
      <p:grpSp>
        <p:nvGrpSpPr>
          <p:cNvPr id="20" name="Groupe 19">
            <a:extLst>
              <a:ext uri="{FF2B5EF4-FFF2-40B4-BE49-F238E27FC236}">
                <a16:creationId xmlns:a16="http://schemas.microsoft.com/office/drawing/2014/main" id="{E1539938-2CE3-4CB5-AF63-E312E3C9D891}"/>
              </a:ext>
            </a:extLst>
          </p:cNvPr>
          <p:cNvGrpSpPr/>
          <p:nvPr/>
        </p:nvGrpSpPr>
        <p:grpSpPr>
          <a:xfrm>
            <a:off x="3139386" y="2607837"/>
            <a:ext cx="1752897" cy="846771"/>
            <a:chOff x="547624" y="3131229"/>
            <a:chExt cx="1928670" cy="846771"/>
          </a:xfrm>
        </p:grpSpPr>
        <p:sp>
          <p:nvSpPr>
            <p:cNvPr id="21" name="Rectangle : coins arrondis 20">
              <a:extLst>
                <a:ext uri="{FF2B5EF4-FFF2-40B4-BE49-F238E27FC236}">
                  <a16:creationId xmlns:a16="http://schemas.microsoft.com/office/drawing/2014/main" id="{F2603CD0-1BEA-42C9-8DED-4123A01A8FE2}"/>
                </a:ext>
              </a:extLst>
            </p:cNvPr>
            <p:cNvSpPr/>
            <p:nvPr/>
          </p:nvSpPr>
          <p:spPr>
            <a:xfrm>
              <a:off x="547624" y="3131229"/>
              <a:ext cx="1922469" cy="846771"/>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525BB823-490B-4327-9E4F-00C59B728452}"/>
                </a:ext>
              </a:extLst>
            </p:cNvPr>
            <p:cNvSpPr txBox="1"/>
            <p:nvPr/>
          </p:nvSpPr>
          <p:spPr>
            <a:xfrm>
              <a:off x="576596" y="3242306"/>
              <a:ext cx="1899698" cy="646331"/>
            </a:xfrm>
            <a:prstGeom prst="rect">
              <a:avLst/>
            </a:prstGeom>
            <a:noFill/>
          </p:spPr>
          <p:txBody>
            <a:bodyPr wrap="square" rtlCol="0">
              <a:spAutoFit/>
            </a:bodyPr>
            <a:lstStyle/>
            <a:p>
              <a:pPr algn="ctr"/>
              <a:r>
                <a:rPr lang="fr-FR" sz="1200" b="1" dirty="0">
                  <a:solidFill>
                    <a:schemeClr val="bg1"/>
                  </a:solidFill>
                </a:rPr>
                <a:t>Ceux qui sont dans la limite légale  : 46,4%</a:t>
              </a:r>
            </a:p>
          </p:txBody>
        </p:sp>
      </p:grpSp>
      <p:sp>
        <p:nvSpPr>
          <p:cNvPr id="23" name="ZoneTexte 22">
            <a:extLst>
              <a:ext uri="{FF2B5EF4-FFF2-40B4-BE49-F238E27FC236}">
                <a16:creationId xmlns:a16="http://schemas.microsoft.com/office/drawing/2014/main" id="{02CBF068-1F6A-475E-8EDE-04EB2445F7BC}"/>
              </a:ext>
            </a:extLst>
          </p:cNvPr>
          <p:cNvSpPr txBox="1"/>
          <p:nvPr/>
        </p:nvSpPr>
        <p:spPr>
          <a:xfrm>
            <a:off x="846303" y="2390229"/>
            <a:ext cx="1853492" cy="1815882"/>
          </a:xfrm>
          <a:prstGeom prst="rect">
            <a:avLst/>
          </a:prstGeom>
          <a:noFill/>
        </p:spPr>
        <p:txBody>
          <a:bodyPr wrap="square" rtlCol="0">
            <a:spAutoFit/>
          </a:bodyPr>
          <a:lstStyle/>
          <a:p>
            <a:pPr algn="ctr"/>
            <a:r>
              <a:rPr lang="fr-FR" sz="1600" b="1" dirty="0">
                <a:solidFill>
                  <a:schemeClr val="accent2"/>
                </a:solidFill>
              </a:rPr>
              <a:t>En moyenne, les Français consomment 3,3</a:t>
            </a:r>
          </a:p>
          <a:p>
            <a:pPr algn="ctr"/>
            <a:r>
              <a:rPr lang="fr-FR" sz="1600" b="1" dirty="0">
                <a:solidFill>
                  <a:schemeClr val="accent2"/>
                </a:solidFill>
              </a:rPr>
              <a:t>verres d’alcool à l’occasion d’une soirée de réveillon</a:t>
            </a:r>
            <a:endParaRPr lang="fr-FR" sz="1600" dirty="0">
              <a:solidFill>
                <a:schemeClr val="accent2"/>
              </a:solidFill>
            </a:endParaRPr>
          </a:p>
        </p:txBody>
      </p:sp>
      <p:sp>
        <p:nvSpPr>
          <p:cNvPr id="25" name="Rectangle 6">
            <a:extLst>
              <a:ext uri="{FF2B5EF4-FFF2-40B4-BE49-F238E27FC236}">
                <a16:creationId xmlns:a16="http://schemas.microsoft.com/office/drawing/2014/main" id="{D17F99EB-26B7-4880-9B61-644009EDDB63}"/>
              </a:ext>
            </a:extLst>
          </p:cNvPr>
          <p:cNvSpPr>
            <a:spLocks noChangeArrowheads="1"/>
          </p:cNvSpPr>
          <p:nvPr/>
        </p:nvSpPr>
        <p:spPr bwMode="auto">
          <a:xfrm>
            <a:off x="1026210" y="4206111"/>
            <a:ext cx="1610782" cy="507831"/>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r>
              <a:rPr lang="fr-FR" sz="1100" i="1" dirty="0">
                <a:solidFill>
                  <a:schemeClr val="bg1">
                    <a:lumMod val="65000"/>
                  </a:schemeClr>
                </a:solidFill>
                <a:cs typeface="Arial" pitchFamily="34" charset="0"/>
              </a:rPr>
              <a:t>2019 : 3,9 ; 2018 : 4,0 ; 2017 : 3,9 ; 2016 : 3,9 ; 2015 : 3,8</a:t>
            </a:r>
          </a:p>
        </p:txBody>
      </p:sp>
      <p:sp>
        <p:nvSpPr>
          <p:cNvPr id="26" name="ZoneTexte 25">
            <a:extLst>
              <a:ext uri="{FF2B5EF4-FFF2-40B4-BE49-F238E27FC236}">
                <a16:creationId xmlns:a16="http://schemas.microsoft.com/office/drawing/2014/main" id="{0F3B5D28-C58F-4530-9814-24907529F0F4}"/>
              </a:ext>
            </a:extLst>
          </p:cNvPr>
          <p:cNvSpPr txBox="1"/>
          <p:nvPr/>
        </p:nvSpPr>
        <p:spPr>
          <a:xfrm>
            <a:off x="3550594" y="5247059"/>
            <a:ext cx="7130377" cy="954107"/>
          </a:xfrm>
          <a:prstGeom prst="rect">
            <a:avLst/>
          </a:prstGeom>
          <a:noFill/>
        </p:spPr>
        <p:txBody>
          <a:bodyPr wrap="square" rtlCol="0">
            <a:spAutoFit/>
          </a:bodyPr>
          <a:lstStyle/>
          <a:p>
            <a:r>
              <a:rPr lang="fr-FR" sz="1400" b="1" dirty="0">
                <a:solidFill>
                  <a:schemeClr val="accent4"/>
                </a:solidFill>
              </a:rPr>
              <a:t>Cette année, on note en déclaratif une diminution de la consommation d’alcool, avec 46,4% des Français qui sont dans la limite légale (35,8% en 2019).</a:t>
            </a:r>
          </a:p>
          <a:p>
            <a:r>
              <a:rPr lang="fr-FR" sz="1400" b="1" dirty="0">
                <a:solidFill>
                  <a:schemeClr val="accent4"/>
                </a:solidFill>
              </a:rPr>
              <a:t>82,7% des Français consomment généralement de l’alcool à l’occasion de la soirée du réveillon. 53,6% consomment 3 verres d’alcool ou plus. </a:t>
            </a:r>
          </a:p>
        </p:txBody>
      </p:sp>
      <p:sp>
        <p:nvSpPr>
          <p:cNvPr id="27" name="Légende encadrée 1 19">
            <a:extLst>
              <a:ext uri="{FF2B5EF4-FFF2-40B4-BE49-F238E27FC236}">
                <a16:creationId xmlns:a16="http://schemas.microsoft.com/office/drawing/2014/main" id="{DE9422F7-DA39-41F3-8AAA-2DA7385A875D}"/>
              </a:ext>
            </a:extLst>
          </p:cNvPr>
          <p:cNvSpPr/>
          <p:nvPr/>
        </p:nvSpPr>
        <p:spPr>
          <a:xfrm>
            <a:off x="1908136" y="4980842"/>
            <a:ext cx="1457712" cy="1220324"/>
          </a:xfrm>
          <a:prstGeom prst="borderCallout1">
            <a:avLst>
              <a:gd name="adj1" fmla="val 108"/>
              <a:gd name="adj2" fmla="val 65772"/>
              <a:gd name="adj3" fmla="val -89432"/>
              <a:gd name="adj4" fmla="val 38550"/>
            </a:avLst>
          </a:prstGeom>
          <a:solidFill>
            <a:schemeClr val="bg1">
              <a:lumMod val="95000"/>
            </a:schemeClr>
          </a:solidFill>
          <a:ln w="3175">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900" dirty="0">
                <a:solidFill>
                  <a:srgbClr val="FF0000"/>
                </a:solidFill>
              </a:rPr>
              <a:t>Hommes : 3,9</a:t>
            </a:r>
          </a:p>
          <a:p>
            <a:r>
              <a:rPr lang="fr-FR" sz="900" dirty="0">
                <a:solidFill>
                  <a:srgbClr val="FF0000"/>
                </a:solidFill>
              </a:rPr>
              <a:t>35-49 ans : 3,8</a:t>
            </a:r>
          </a:p>
          <a:p>
            <a:r>
              <a:rPr lang="fr-FR" sz="900" dirty="0">
                <a:solidFill>
                  <a:srgbClr val="FF0000"/>
                </a:solidFill>
              </a:rPr>
              <a:t>Artisan / commerçant : 4,5</a:t>
            </a:r>
          </a:p>
          <a:p>
            <a:r>
              <a:rPr lang="fr-FR" sz="900" dirty="0">
                <a:solidFill>
                  <a:srgbClr val="FF0000"/>
                </a:solidFill>
              </a:rPr>
              <a:t>Ouvriers : 4,2</a:t>
            </a:r>
          </a:p>
          <a:p>
            <a:r>
              <a:rPr lang="fr-FR" sz="900" dirty="0">
                <a:solidFill>
                  <a:srgbClr val="FF0000"/>
                </a:solidFill>
              </a:rPr>
              <a:t>Commune de moins de 1 999 habitants : 3,9</a:t>
            </a:r>
          </a:p>
        </p:txBody>
      </p:sp>
      <p:pic>
        <p:nvPicPr>
          <p:cNvPr id="29" name="Image 28">
            <a:extLst>
              <a:ext uri="{FF2B5EF4-FFF2-40B4-BE49-F238E27FC236}">
                <a16:creationId xmlns:a16="http://schemas.microsoft.com/office/drawing/2014/main" id="{943D5A33-7CF5-4C14-BAF0-88E995DD3B13}"/>
              </a:ext>
            </a:extLst>
          </p:cNvPr>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54927" y="1632199"/>
            <a:ext cx="994378" cy="890765"/>
          </a:xfrm>
          <a:prstGeom prst="rect">
            <a:avLst/>
          </a:prstGeom>
        </p:spPr>
      </p:pic>
      <p:sp>
        <p:nvSpPr>
          <p:cNvPr id="31" name="ZoneTexte 30">
            <a:extLst>
              <a:ext uri="{FF2B5EF4-FFF2-40B4-BE49-F238E27FC236}">
                <a16:creationId xmlns:a16="http://schemas.microsoft.com/office/drawing/2014/main" id="{7591AA64-E3B7-4557-BAEA-2F6761DF62B6}"/>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32" name="ZoneTexte 31">
            <a:extLst>
              <a:ext uri="{FF2B5EF4-FFF2-40B4-BE49-F238E27FC236}">
                <a16:creationId xmlns:a16="http://schemas.microsoft.com/office/drawing/2014/main" id="{7B4D0A5D-98AF-446A-841D-8C15061D2D09}"/>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33" name="ZoneTexte 32">
            <a:extLst>
              <a:ext uri="{FF2B5EF4-FFF2-40B4-BE49-F238E27FC236}">
                <a16:creationId xmlns:a16="http://schemas.microsoft.com/office/drawing/2014/main" id="{8900EC1F-56AD-4ADC-9F4B-6BF8EA4C3956}"/>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28" name="ZoneTexte 27">
            <a:extLst>
              <a:ext uri="{FF2B5EF4-FFF2-40B4-BE49-F238E27FC236}">
                <a16:creationId xmlns:a16="http://schemas.microsoft.com/office/drawing/2014/main" id="{7ED6E4B5-A881-46B9-8001-F03BB512D41F}"/>
              </a:ext>
            </a:extLst>
          </p:cNvPr>
          <p:cNvSpPr txBox="1"/>
          <p:nvPr/>
        </p:nvSpPr>
        <p:spPr>
          <a:xfrm>
            <a:off x="4174076" y="3083791"/>
            <a:ext cx="294515" cy="276999"/>
          </a:xfrm>
          <a:prstGeom prst="rect">
            <a:avLst/>
          </a:prstGeom>
          <a:noFill/>
        </p:spPr>
        <p:txBody>
          <a:bodyPr wrap="square">
            <a:spAutoFit/>
          </a:bodyPr>
          <a:lstStyle/>
          <a:p>
            <a:r>
              <a:rPr lang="fr-FR" sz="1200" dirty="0">
                <a:solidFill>
                  <a:schemeClr val="bg1"/>
                </a:solidFill>
                <a:sym typeface="Wingdings"/>
              </a:rPr>
              <a:t></a:t>
            </a:r>
            <a:endParaRPr lang="fr-FR" sz="1200" dirty="0">
              <a:solidFill>
                <a:schemeClr val="bg1"/>
              </a:solidFill>
            </a:endParaRPr>
          </a:p>
        </p:txBody>
      </p:sp>
      <p:sp>
        <p:nvSpPr>
          <p:cNvPr id="30" name="ZoneTexte 29">
            <a:extLst>
              <a:ext uri="{FF2B5EF4-FFF2-40B4-BE49-F238E27FC236}">
                <a16:creationId xmlns:a16="http://schemas.microsoft.com/office/drawing/2014/main" id="{BBE57F43-8B32-4F3E-8A49-9FC027297253}"/>
              </a:ext>
            </a:extLst>
          </p:cNvPr>
          <p:cNvSpPr txBox="1"/>
          <p:nvPr/>
        </p:nvSpPr>
        <p:spPr>
          <a:xfrm>
            <a:off x="6985595" y="2648427"/>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34" name="ZoneTexte 33">
            <a:extLst>
              <a:ext uri="{FF2B5EF4-FFF2-40B4-BE49-F238E27FC236}">
                <a16:creationId xmlns:a16="http://schemas.microsoft.com/office/drawing/2014/main" id="{03911AE6-485F-4292-A7C7-8459E2CE11E2}"/>
              </a:ext>
            </a:extLst>
          </p:cNvPr>
          <p:cNvSpPr txBox="1"/>
          <p:nvPr/>
        </p:nvSpPr>
        <p:spPr>
          <a:xfrm>
            <a:off x="7017044" y="3088246"/>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35" name="ZoneTexte 34">
            <a:extLst>
              <a:ext uri="{FF2B5EF4-FFF2-40B4-BE49-F238E27FC236}">
                <a16:creationId xmlns:a16="http://schemas.microsoft.com/office/drawing/2014/main" id="{EF80E64B-0C96-4686-AE45-ADCFCDFC6697}"/>
              </a:ext>
            </a:extLst>
          </p:cNvPr>
          <p:cNvSpPr txBox="1"/>
          <p:nvPr/>
        </p:nvSpPr>
        <p:spPr>
          <a:xfrm>
            <a:off x="7080044" y="3567996"/>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36" name="ZoneTexte 35">
            <a:extLst>
              <a:ext uri="{FF2B5EF4-FFF2-40B4-BE49-F238E27FC236}">
                <a16:creationId xmlns:a16="http://schemas.microsoft.com/office/drawing/2014/main" id="{D00161C7-C087-4949-AA28-A2F70B59D2CD}"/>
              </a:ext>
            </a:extLst>
          </p:cNvPr>
          <p:cNvSpPr txBox="1"/>
          <p:nvPr/>
        </p:nvSpPr>
        <p:spPr>
          <a:xfrm>
            <a:off x="6891258" y="4003062"/>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37" name="ZoneTexte 36">
            <a:extLst>
              <a:ext uri="{FF2B5EF4-FFF2-40B4-BE49-F238E27FC236}">
                <a16:creationId xmlns:a16="http://schemas.microsoft.com/office/drawing/2014/main" id="{FBF3C694-F8AB-4583-B55C-829CA176DEB1}"/>
              </a:ext>
            </a:extLst>
          </p:cNvPr>
          <p:cNvSpPr txBox="1"/>
          <p:nvPr/>
        </p:nvSpPr>
        <p:spPr>
          <a:xfrm>
            <a:off x="6601069" y="4460334"/>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38" name="ZoneTexte 37">
            <a:extLst>
              <a:ext uri="{FF2B5EF4-FFF2-40B4-BE49-F238E27FC236}">
                <a16:creationId xmlns:a16="http://schemas.microsoft.com/office/drawing/2014/main" id="{5D878263-4974-4B26-AFB4-8CB1DE44D90D}"/>
              </a:ext>
            </a:extLst>
          </p:cNvPr>
          <p:cNvSpPr txBox="1"/>
          <p:nvPr/>
        </p:nvSpPr>
        <p:spPr>
          <a:xfrm>
            <a:off x="2508250" y="2919152"/>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4180632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E3E83A48-6122-41EB-9DB6-2ACDEA0E8645}"/>
              </a:ext>
            </a:extLst>
          </p:cNvPr>
          <p:cNvSpPr/>
          <p:nvPr/>
        </p:nvSpPr>
        <p:spPr>
          <a:xfrm>
            <a:off x="4691589" y="1474613"/>
            <a:ext cx="1208479" cy="1255946"/>
          </a:xfrm>
          <a:prstGeom prst="roundRect">
            <a:avLst>
              <a:gd name="adj" fmla="val 1811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249FD8DE-FCC3-4450-93A9-FC5637AFCD8F}"/>
              </a:ext>
            </a:extLst>
          </p:cNvPr>
          <p:cNvSpPr/>
          <p:nvPr/>
        </p:nvSpPr>
        <p:spPr>
          <a:xfrm>
            <a:off x="2149103" y="3521414"/>
            <a:ext cx="1388651" cy="1443195"/>
          </a:xfrm>
          <a:prstGeom prst="roundRect">
            <a:avLst>
              <a:gd name="adj" fmla="val 1811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8E583DB5-182B-41F4-A60E-6409CA8BF0B8}"/>
              </a:ext>
            </a:extLst>
          </p:cNvPr>
          <p:cNvSpPr/>
          <p:nvPr/>
        </p:nvSpPr>
        <p:spPr>
          <a:xfrm>
            <a:off x="5756152" y="3983842"/>
            <a:ext cx="1388651" cy="1443195"/>
          </a:xfrm>
          <a:prstGeom prst="roundRect">
            <a:avLst>
              <a:gd name="adj" fmla="val 1811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F49816B-8BA8-4041-A150-015074D60491}"/>
              </a:ext>
            </a:extLst>
          </p:cNvPr>
          <p:cNvSpPr>
            <a:spLocks noGrp="1"/>
          </p:cNvSpPr>
          <p:nvPr>
            <p:ph type="title"/>
          </p:nvPr>
        </p:nvSpPr>
        <p:spPr/>
        <p:txBody>
          <a:bodyPr/>
          <a:lstStyle/>
          <a:p>
            <a:r>
              <a:rPr lang="fr-FR" dirty="0"/>
              <a:t>Présence d’alcool lors de la soirée du réveillon</a:t>
            </a:r>
            <a:r>
              <a:rPr lang="fr-FR" dirty="0">
                <a:solidFill>
                  <a:schemeClr val="accent1"/>
                </a:solidFill>
              </a:rPr>
              <a:t>.</a:t>
            </a:r>
          </a:p>
        </p:txBody>
      </p:sp>
      <p:sp>
        <p:nvSpPr>
          <p:cNvPr id="3" name="Espace réservé du texte 2">
            <a:extLst>
              <a:ext uri="{FF2B5EF4-FFF2-40B4-BE49-F238E27FC236}">
                <a16:creationId xmlns:a16="http://schemas.microsoft.com/office/drawing/2014/main" id="{E74AC278-F632-4410-A941-22CEBE25E4AD}"/>
              </a:ext>
            </a:extLst>
          </p:cNvPr>
          <p:cNvSpPr>
            <a:spLocks noGrp="1"/>
          </p:cNvSpPr>
          <p:nvPr>
            <p:ph type="body" sz="quarter" idx="10"/>
          </p:nvPr>
        </p:nvSpPr>
        <p:spPr/>
        <p:txBody>
          <a:bodyPr/>
          <a:lstStyle/>
          <a:p>
            <a:pPr lvl="0"/>
            <a:r>
              <a:rPr lang="fr-FR" dirty="0"/>
              <a:t>Q10. Y aura-t-il des boissons alcoolisées lors de votre soirée du réveillon?</a:t>
            </a:r>
          </a:p>
          <a:p>
            <a:pPr lvl="1"/>
            <a:r>
              <a:rPr lang="fr-FR" b="0" dirty="0">
                <a:solidFill>
                  <a:schemeClr val="tx2"/>
                </a:solidFill>
              </a:rPr>
              <a:t>Base : Français de 18 ans et plus : 1030 personnes</a:t>
            </a:r>
          </a:p>
          <a:p>
            <a:endParaRPr lang="fr-FR" b="0" dirty="0">
              <a:solidFill>
                <a:schemeClr val="tx2"/>
              </a:solidFill>
            </a:endParaRPr>
          </a:p>
        </p:txBody>
      </p:sp>
      <p:graphicFrame>
        <p:nvGraphicFramePr>
          <p:cNvPr id="5" name="Chart 2">
            <a:extLst>
              <a:ext uri="{FF2B5EF4-FFF2-40B4-BE49-F238E27FC236}">
                <a16:creationId xmlns:a16="http://schemas.microsoft.com/office/drawing/2014/main" id="{741CCABD-5F3B-45BF-99A7-367DA8D24A34}"/>
              </a:ext>
            </a:extLst>
          </p:cNvPr>
          <p:cNvGraphicFramePr/>
          <p:nvPr>
            <p:extLst>
              <p:ext uri="{D42A27DB-BD31-4B8C-83A1-F6EECF244321}">
                <p14:modId xmlns:p14="http://schemas.microsoft.com/office/powerpoint/2010/main" val="4098197654"/>
              </p:ext>
            </p:extLst>
          </p:nvPr>
        </p:nvGraphicFramePr>
        <p:xfrm>
          <a:off x="2509317" y="2442913"/>
          <a:ext cx="4096931" cy="2604303"/>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a16="http://schemas.microsoft.com/office/drawing/2014/main" id="{754F22D7-278D-43E2-B98C-A2E7408F4D74}"/>
              </a:ext>
            </a:extLst>
          </p:cNvPr>
          <p:cNvSpPr txBox="1"/>
          <p:nvPr/>
        </p:nvSpPr>
        <p:spPr>
          <a:xfrm>
            <a:off x="5694303" y="3110380"/>
            <a:ext cx="1823890" cy="861774"/>
          </a:xfrm>
          <a:prstGeom prst="rect">
            <a:avLst/>
          </a:prstGeom>
          <a:noFill/>
        </p:spPr>
        <p:txBody>
          <a:bodyPr wrap="square" rtlCol="0">
            <a:spAutoFit/>
          </a:bodyPr>
          <a:lstStyle/>
          <a:p>
            <a:r>
              <a:rPr lang="fr-FR" b="1" dirty="0">
                <a:solidFill>
                  <a:schemeClr val="accent1"/>
                </a:solidFill>
                <a:latin typeface="Arial Black" panose="020B0A04020102020204" pitchFamily="34" charset="0"/>
              </a:rPr>
              <a:t>OUI</a:t>
            </a:r>
          </a:p>
          <a:p>
            <a:r>
              <a:rPr lang="fr-FR" sz="3200" b="1" dirty="0">
                <a:solidFill>
                  <a:schemeClr val="accent1"/>
                </a:solidFill>
                <a:latin typeface="Arial Black" panose="020B0A04020102020204" pitchFamily="34" charset="0"/>
              </a:rPr>
              <a:t>74,2%</a:t>
            </a:r>
          </a:p>
        </p:txBody>
      </p:sp>
      <p:sp>
        <p:nvSpPr>
          <p:cNvPr id="7" name="ZoneTexte 6">
            <a:extLst>
              <a:ext uri="{FF2B5EF4-FFF2-40B4-BE49-F238E27FC236}">
                <a16:creationId xmlns:a16="http://schemas.microsoft.com/office/drawing/2014/main" id="{2A9E5600-52F1-4AE2-95D9-EA17462290B3}"/>
              </a:ext>
            </a:extLst>
          </p:cNvPr>
          <p:cNvSpPr txBox="1"/>
          <p:nvPr/>
        </p:nvSpPr>
        <p:spPr>
          <a:xfrm>
            <a:off x="1970762" y="2679493"/>
            <a:ext cx="1577969" cy="861774"/>
          </a:xfrm>
          <a:prstGeom prst="rect">
            <a:avLst/>
          </a:prstGeom>
          <a:noFill/>
        </p:spPr>
        <p:txBody>
          <a:bodyPr wrap="square" rtlCol="0">
            <a:spAutoFit/>
          </a:bodyPr>
          <a:lstStyle/>
          <a:p>
            <a:pPr algn="r"/>
            <a:r>
              <a:rPr lang="fr-FR" b="1" dirty="0">
                <a:solidFill>
                  <a:srgbClr val="FF5859"/>
                </a:solidFill>
                <a:latin typeface="Arial Black" panose="020B0A04020102020204" pitchFamily="34" charset="0"/>
              </a:rPr>
              <a:t>NON</a:t>
            </a:r>
          </a:p>
          <a:p>
            <a:pPr algn="r"/>
            <a:r>
              <a:rPr lang="fr-FR" sz="3200" b="1" dirty="0">
                <a:solidFill>
                  <a:srgbClr val="FF5859"/>
                </a:solidFill>
                <a:latin typeface="Arial Black" panose="020B0A04020102020204" pitchFamily="34" charset="0"/>
              </a:rPr>
              <a:t>14,5%</a:t>
            </a:r>
          </a:p>
        </p:txBody>
      </p:sp>
      <p:sp>
        <p:nvSpPr>
          <p:cNvPr id="8" name="ZoneTexte 7">
            <a:extLst>
              <a:ext uri="{FF2B5EF4-FFF2-40B4-BE49-F238E27FC236}">
                <a16:creationId xmlns:a16="http://schemas.microsoft.com/office/drawing/2014/main" id="{6EF060E9-44D3-446C-902F-DD5EA2936271}"/>
              </a:ext>
            </a:extLst>
          </p:cNvPr>
          <p:cNvSpPr txBox="1"/>
          <p:nvPr/>
        </p:nvSpPr>
        <p:spPr>
          <a:xfrm>
            <a:off x="3815548" y="2453261"/>
            <a:ext cx="928579" cy="400110"/>
          </a:xfrm>
          <a:prstGeom prst="rect">
            <a:avLst/>
          </a:prstGeom>
          <a:noFill/>
        </p:spPr>
        <p:txBody>
          <a:bodyPr wrap="square" rtlCol="0">
            <a:spAutoFit/>
          </a:bodyPr>
          <a:lstStyle/>
          <a:p>
            <a:pPr algn="ctr"/>
            <a:r>
              <a:rPr lang="fr-FR" sz="1000" i="1" dirty="0">
                <a:solidFill>
                  <a:schemeClr val="tx2"/>
                </a:solidFill>
              </a:rPr>
              <a:t>NSP : </a:t>
            </a:r>
          </a:p>
          <a:p>
            <a:pPr algn="ctr"/>
            <a:r>
              <a:rPr lang="fr-FR" sz="1000" i="1" dirty="0">
                <a:solidFill>
                  <a:schemeClr val="tx2"/>
                </a:solidFill>
              </a:rPr>
              <a:t>11,3%</a:t>
            </a:r>
          </a:p>
        </p:txBody>
      </p:sp>
      <p:sp>
        <p:nvSpPr>
          <p:cNvPr id="9" name="Rectangle 6">
            <a:extLst>
              <a:ext uri="{FF2B5EF4-FFF2-40B4-BE49-F238E27FC236}">
                <a16:creationId xmlns:a16="http://schemas.microsoft.com/office/drawing/2014/main" id="{CDB914C4-8160-4FD9-82D6-B7281CD288BD}"/>
              </a:ext>
            </a:extLst>
          </p:cNvPr>
          <p:cNvSpPr>
            <a:spLocks noChangeArrowheads="1"/>
          </p:cNvSpPr>
          <p:nvPr/>
        </p:nvSpPr>
        <p:spPr bwMode="auto">
          <a:xfrm>
            <a:off x="5859770" y="4200046"/>
            <a:ext cx="1152128" cy="101566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100" i="1" dirty="0">
                <a:solidFill>
                  <a:schemeClr val="bg1">
                    <a:lumMod val="65000"/>
                  </a:schemeClr>
                </a:solidFill>
                <a:cs typeface="Arial" pitchFamily="34" charset="0"/>
              </a:rPr>
              <a:t>2019 : 81,1%</a:t>
            </a:r>
          </a:p>
          <a:p>
            <a:pPr lvl="0" algn="ctr"/>
            <a:r>
              <a:rPr lang="fr-FR" sz="1100" i="1" dirty="0">
                <a:solidFill>
                  <a:schemeClr val="bg1">
                    <a:lumMod val="65000"/>
                  </a:schemeClr>
                </a:solidFill>
                <a:cs typeface="Arial" pitchFamily="34" charset="0"/>
              </a:rPr>
              <a:t>2018 : 81,4%</a:t>
            </a:r>
          </a:p>
          <a:p>
            <a:pPr lvl="0" algn="ctr"/>
            <a:r>
              <a:rPr lang="fr-FR" sz="1100" i="1" dirty="0">
                <a:solidFill>
                  <a:schemeClr val="bg1">
                    <a:lumMod val="65000"/>
                  </a:schemeClr>
                </a:solidFill>
                <a:cs typeface="Arial" pitchFamily="34" charset="0"/>
              </a:rPr>
              <a:t>2017 : 80,6% 2016 : 83,3% 2015 : 81,7% 2014 : 87,7%</a:t>
            </a:r>
          </a:p>
        </p:txBody>
      </p:sp>
      <p:sp>
        <p:nvSpPr>
          <p:cNvPr id="10" name="Rectangle 6">
            <a:extLst>
              <a:ext uri="{FF2B5EF4-FFF2-40B4-BE49-F238E27FC236}">
                <a16:creationId xmlns:a16="http://schemas.microsoft.com/office/drawing/2014/main" id="{96AC5722-5E6D-4C08-9BDD-4025EF40543F}"/>
              </a:ext>
            </a:extLst>
          </p:cNvPr>
          <p:cNvSpPr>
            <a:spLocks noChangeArrowheads="1"/>
          </p:cNvSpPr>
          <p:nvPr/>
        </p:nvSpPr>
        <p:spPr bwMode="auto">
          <a:xfrm>
            <a:off x="2278640" y="3743526"/>
            <a:ext cx="1110119" cy="101566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100" i="1" dirty="0">
                <a:solidFill>
                  <a:schemeClr val="bg1">
                    <a:lumMod val="65000"/>
                  </a:schemeClr>
                </a:solidFill>
                <a:cs typeface="Arial" pitchFamily="34" charset="0"/>
              </a:rPr>
              <a:t>2019 : 10,6%</a:t>
            </a:r>
          </a:p>
          <a:p>
            <a:pPr lvl="0" algn="ctr"/>
            <a:r>
              <a:rPr lang="fr-FR" sz="1100" i="1" dirty="0">
                <a:solidFill>
                  <a:schemeClr val="bg1">
                    <a:lumMod val="65000"/>
                  </a:schemeClr>
                </a:solidFill>
                <a:cs typeface="Arial" pitchFamily="34" charset="0"/>
              </a:rPr>
              <a:t>2018 : 9,0%</a:t>
            </a:r>
          </a:p>
          <a:p>
            <a:pPr lvl="0" algn="ctr"/>
            <a:r>
              <a:rPr lang="fr-FR" sz="1100" i="1" dirty="0">
                <a:solidFill>
                  <a:schemeClr val="bg1">
                    <a:lumMod val="65000"/>
                  </a:schemeClr>
                </a:solidFill>
                <a:cs typeface="Arial" pitchFamily="34" charset="0"/>
              </a:rPr>
              <a:t>2017 : 8,8%</a:t>
            </a:r>
          </a:p>
          <a:p>
            <a:pPr lvl="0" algn="ctr"/>
            <a:r>
              <a:rPr lang="fr-FR" sz="1100" i="1" dirty="0">
                <a:solidFill>
                  <a:schemeClr val="bg1">
                    <a:lumMod val="65000"/>
                  </a:schemeClr>
                </a:solidFill>
                <a:cs typeface="Arial" pitchFamily="34" charset="0"/>
              </a:rPr>
              <a:t>2016 : 9,1%</a:t>
            </a:r>
          </a:p>
          <a:p>
            <a:pPr lvl="0" algn="ctr"/>
            <a:r>
              <a:rPr lang="fr-FR" sz="1100" i="1" dirty="0">
                <a:solidFill>
                  <a:schemeClr val="bg1">
                    <a:lumMod val="65000"/>
                  </a:schemeClr>
                </a:solidFill>
                <a:cs typeface="Arial" pitchFamily="34" charset="0"/>
              </a:rPr>
              <a:t>2015 : 9,4%</a:t>
            </a:r>
          </a:p>
          <a:p>
            <a:pPr lvl="0" algn="ctr"/>
            <a:r>
              <a:rPr lang="fr-FR" sz="1100" i="1" dirty="0">
                <a:solidFill>
                  <a:schemeClr val="bg1">
                    <a:lumMod val="65000"/>
                  </a:schemeClr>
                </a:solidFill>
                <a:cs typeface="Arial" pitchFamily="34" charset="0"/>
              </a:rPr>
              <a:t>2014 : 7,6%</a:t>
            </a:r>
          </a:p>
        </p:txBody>
      </p:sp>
      <p:sp>
        <p:nvSpPr>
          <p:cNvPr id="11" name="Rectangle 6">
            <a:extLst>
              <a:ext uri="{FF2B5EF4-FFF2-40B4-BE49-F238E27FC236}">
                <a16:creationId xmlns:a16="http://schemas.microsoft.com/office/drawing/2014/main" id="{553F4E10-377D-43B2-BF00-FBD2FADEE367}"/>
              </a:ext>
            </a:extLst>
          </p:cNvPr>
          <p:cNvSpPr>
            <a:spLocks noChangeArrowheads="1"/>
          </p:cNvSpPr>
          <p:nvPr/>
        </p:nvSpPr>
        <p:spPr bwMode="auto">
          <a:xfrm>
            <a:off x="4791880" y="1654009"/>
            <a:ext cx="1002714" cy="92333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000" i="1" dirty="0">
                <a:solidFill>
                  <a:schemeClr val="bg1">
                    <a:lumMod val="65000"/>
                  </a:schemeClr>
                </a:solidFill>
                <a:cs typeface="Arial" pitchFamily="34" charset="0"/>
              </a:rPr>
              <a:t>2019 : 8,3%</a:t>
            </a:r>
          </a:p>
          <a:p>
            <a:pPr lvl="0" algn="ctr"/>
            <a:r>
              <a:rPr lang="fr-FR" sz="1000" i="1" dirty="0">
                <a:solidFill>
                  <a:schemeClr val="bg1">
                    <a:lumMod val="65000"/>
                  </a:schemeClr>
                </a:solidFill>
                <a:cs typeface="Arial" pitchFamily="34" charset="0"/>
              </a:rPr>
              <a:t>2018 : 9,6%</a:t>
            </a:r>
          </a:p>
          <a:p>
            <a:pPr lvl="0" algn="ctr"/>
            <a:r>
              <a:rPr lang="fr-FR" sz="1000" i="1" dirty="0">
                <a:solidFill>
                  <a:schemeClr val="bg1">
                    <a:lumMod val="65000"/>
                  </a:schemeClr>
                </a:solidFill>
                <a:cs typeface="Arial" pitchFamily="34" charset="0"/>
              </a:rPr>
              <a:t>2017 : 10,5 % 2016 : 7,6%</a:t>
            </a:r>
          </a:p>
          <a:p>
            <a:pPr lvl="0" algn="ctr"/>
            <a:r>
              <a:rPr lang="fr-FR" sz="1000" i="1" dirty="0">
                <a:solidFill>
                  <a:schemeClr val="bg1">
                    <a:lumMod val="65000"/>
                  </a:schemeClr>
                </a:solidFill>
                <a:cs typeface="Arial" pitchFamily="34" charset="0"/>
              </a:rPr>
              <a:t>2015 : 8,9%</a:t>
            </a:r>
          </a:p>
          <a:p>
            <a:pPr lvl="0" algn="ctr"/>
            <a:r>
              <a:rPr lang="fr-FR" sz="1000" i="1" dirty="0">
                <a:solidFill>
                  <a:schemeClr val="bg1">
                    <a:lumMod val="65000"/>
                  </a:schemeClr>
                </a:solidFill>
                <a:cs typeface="Arial" pitchFamily="34" charset="0"/>
              </a:rPr>
              <a:t>2014 : 4,7%</a:t>
            </a:r>
          </a:p>
        </p:txBody>
      </p:sp>
      <p:pic>
        <p:nvPicPr>
          <p:cNvPr id="15" name="Image 14">
            <a:extLst>
              <a:ext uri="{FF2B5EF4-FFF2-40B4-BE49-F238E27FC236}">
                <a16:creationId xmlns:a16="http://schemas.microsoft.com/office/drawing/2014/main" id="{6AEC307A-F2C7-4475-8495-3F2F9BF0AFC7}"/>
              </a:ext>
            </a:extLst>
          </p:cNvPr>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403487" y="2442913"/>
            <a:ext cx="994378" cy="890765"/>
          </a:xfrm>
          <a:prstGeom prst="rect">
            <a:avLst/>
          </a:prstGeom>
        </p:spPr>
      </p:pic>
      <p:sp>
        <p:nvSpPr>
          <p:cNvPr id="16" name="ZoneTexte 15">
            <a:extLst>
              <a:ext uri="{FF2B5EF4-FFF2-40B4-BE49-F238E27FC236}">
                <a16:creationId xmlns:a16="http://schemas.microsoft.com/office/drawing/2014/main" id="{9A8FA777-3FFE-4AE4-B5E5-9CA840A22E64}"/>
              </a:ext>
            </a:extLst>
          </p:cNvPr>
          <p:cNvSpPr txBox="1"/>
          <p:nvPr/>
        </p:nvSpPr>
        <p:spPr>
          <a:xfrm>
            <a:off x="7933370" y="2442913"/>
            <a:ext cx="1946434" cy="2031325"/>
          </a:xfrm>
          <a:prstGeom prst="rect">
            <a:avLst/>
          </a:prstGeom>
          <a:noFill/>
        </p:spPr>
        <p:txBody>
          <a:bodyPr wrap="square" rtlCol="0">
            <a:spAutoFit/>
          </a:bodyPr>
          <a:lstStyle/>
          <a:p>
            <a:r>
              <a:rPr lang="fr-FR" sz="1400" b="1" dirty="0">
                <a:solidFill>
                  <a:schemeClr val="accent4"/>
                </a:solidFill>
              </a:rPr>
              <a:t>Plus de 7 Français sur 10 attestent qu’il y aura des boisons alcoolisées lors de leur soirée du 31 décembre.</a:t>
            </a:r>
          </a:p>
          <a:p>
            <a:r>
              <a:rPr lang="fr-FR" sz="1400" dirty="0">
                <a:solidFill>
                  <a:schemeClr val="accent4"/>
                </a:solidFill>
              </a:rPr>
              <a:t>Cette proportion est en baisse par rapport à 2019.</a:t>
            </a:r>
          </a:p>
        </p:txBody>
      </p:sp>
      <p:sp>
        <p:nvSpPr>
          <p:cNvPr id="20" name="ZoneTexte 19">
            <a:extLst>
              <a:ext uri="{FF2B5EF4-FFF2-40B4-BE49-F238E27FC236}">
                <a16:creationId xmlns:a16="http://schemas.microsoft.com/office/drawing/2014/main" id="{2A9CB534-62A2-483F-8777-42EA5BDFD0B3}"/>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1" name="ZoneTexte 20">
            <a:extLst>
              <a:ext uri="{FF2B5EF4-FFF2-40B4-BE49-F238E27FC236}">
                <a16:creationId xmlns:a16="http://schemas.microsoft.com/office/drawing/2014/main" id="{BB89BE1C-97F7-42B2-93FB-E4A16FCA24C0}"/>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2" name="ZoneTexte 21">
            <a:extLst>
              <a:ext uri="{FF2B5EF4-FFF2-40B4-BE49-F238E27FC236}">
                <a16:creationId xmlns:a16="http://schemas.microsoft.com/office/drawing/2014/main" id="{2C7EE135-89CD-4392-838A-4EA924FB550A}"/>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19" name="ZoneTexte 18">
            <a:extLst>
              <a:ext uri="{FF2B5EF4-FFF2-40B4-BE49-F238E27FC236}">
                <a16:creationId xmlns:a16="http://schemas.microsoft.com/office/drawing/2014/main" id="{77ED6452-DC8C-403E-9B1F-402C43F5EA08}"/>
              </a:ext>
            </a:extLst>
          </p:cNvPr>
          <p:cNvSpPr txBox="1"/>
          <p:nvPr/>
        </p:nvSpPr>
        <p:spPr>
          <a:xfrm>
            <a:off x="7089715" y="3585666"/>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3" name="ZoneTexte 22">
            <a:extLst>
              <a:ext uri="{FF2B5EF4-FFF2-40B4-BE49-F238E27FC236}">
                <a16:creationId xmlns:a16="http://schemas.microsoft.com/office/drawing/2014/main" id="{9001CDBA-7785-4FA1-B67B-80B7B1B51BEB}"/>
              </a:ext>
            </a:extLst>
          </p:cNvPr>
          <p:cNvSpPr txBox="1"/>
          <p:nvPr/>
        </p:nvSpPr>
        <p:spPr>
          <a:xfrm>
            <a:off x="3397352" y="3182219"/>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24" name="ZoneTexte 23">
            <a:extLst>
              <a:ext uri="{FF2B5EF4-FFF2-40B4-BE49-F238E27FC236}">
                <a16:creationId xmlns:a16="http://schemas.microsoft.com/office/drawing/2014/main" id="{119FD9B0-527A-43AB-A674-157DA2988952}"/>
              </a:ext>
            </a:extLst>
          </p:cNvPr>
          <p:cNvSpPr txBox="1"/>
          <p:nvPr/>
        </p:nvSpPr>
        <p:spPr>
          <a:xfrm>
            <a:off x="4406802" y="2577339"/>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25" name="Légende encadrée 1 19">
            <a:extLst>
              <a:ext uri="{FF2B5EF4-FFF2-40B4-BE49-F238E27FC236}">
                <a16:creationId xmlns:a16="http://schemas.microsoft.com/office/drawing/2014/main" id="{F5E07D39-FA5B-4C99-9537-EB74DFD9876F}"/>
              </a:ext>
            </a:extLst>
          </p:cNvPr>
          <p:cNvSpPr/>
          <p:nvPr/>
        </p:nvSpPr>
        <p:spPr>
          <a:xfrm>
            <a:off x="7518193" y="1654010"/>
            <a:ext cx="1465787" cy="465556"/>
          </a:xfrm>
          <a:prstGeom prst="borderCallout1">
            <a:avLst>
              <a:gd name="adj1" fmla="val 102059"/>
              <a:gd name="adj2" fmla="val 47045"/>
              <a:gd name="adj3" fmla="val 259312"/>
              <a:gd name="adj4" fmla="val -9864"/>
            </a:avLst>
          </a:prstGeom>
          <a:solidFill>
            <a:schemeClr val="bg1">
              <a:lumMod val="95000"/>
            </a:schemeClr>
          </a:solidFill>
          <a:ln w="317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900" dirty="0">
                <a:solidFill>
                  <a:srgbClr val="058A05"/>
                </a:solidFill>
              </a:rPr>
              <a:t>Cadre, profession libérale : 86,2%</a:t>
            </a:r>
          </a:p>
        </p:txBody>
      </p:sp>
    </p:spTree>
    <p:extLst>
      <p:ext uri="{BB962C8B-B14F-4D97-AF65-F5344CB8AC3E}">
        <p14:creationId xmlns:p14="http://schemas.microsoft.com/office/powerpoint/2010/main" val="1006476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20">
            <a:extLst>
              <a:ext uri="{FF2B5EF4-FFF2-40B4-BE49-F238E27FC236}">
                <a16:creationId xmlns:a16="http://schemas.microsoft.com/office/drawing/2014/main" id="{B068E084-69F0-4766-ACEB-A79B608049D1}"/>
              </a:ext>
            </a:extLst>
          </p:cNvPr>
          <p:cNvSpPr/>
          <p:nvPr/>
        </p:nvSpPr>
        <p:spPr>
          <a:xfrm>
            <a:off x="6547234" y="1342481"/>
            <a:ext cx="3185700" cy="3952107"/>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9D3A451-EC4F-4F20-9A4A-A2809286A39F}"/>
              </a:ext>
            </a:extLst>
          </p:cNvPr>
          <p:cNvSpPr>
            <a:spLocks noGrp="1"/>
          </p:cNvSpPr>
          <p:nvPr>
            <p:ph type="title"/>
          </p:nvPr>
        </p:nvSpPr>
        <p:spPr/>
        <p:txBody>
          <a:bodyPr/>
          <a:lstStyle/>
          <a:p>
            <a:r>
              <a:rPr lang="fr-FR" dirty="0"/>
              <a:t>Type de boissons consommées</a:t>
            </a:r>
            <a:r>
              <a:rPr lang="fr-FR" dirty="0">
                <a:solidFill>
                  <a:schemeClr val="accent1"/>
                </a:solidFill>
              </a:rPr>
              <a:t>.</a:t>
            </a:r>
            <a:br>
              <a:rPr lang="fr-FR" dirty="0">
                <a:solidFill>
                  <a:schemeClr val="accent1"/>
                </a:solidFill>
              </a:rPr>
            </a:br>
            <a:endParaRPr lang="fr-FR" dirty="0">
              <a:solidFill>
                <a:schemeClr val="accent1"/>
              </a:solidFill>
            </a:endParaRPr>
          </a:p>
        </p:txBody>
      </p:sp>
      <p:sp>
        <p:nvSpPr>
          <p:cNvPr id="3" name="Espace réservé du texte 2">
            <a:extLst>
              <a:ext uri="{FF2B5EF4-FFF2-40B4-BE49-F238E27FC236}">
                <a16:creationId xmlns:a16="http://schemas.microsoft.com/office/drawing/2014/main" id="{2C2C8D45-2CC4-49DB-B99E-6446F8A6A270}"/>
              </a:ext>
            </a:extLst>
          </p:cNvPr>
          <p:cNvSpPr>
            <a:spLocks noGrp="1"/>
          </p:cNvSpPr>
          <p:nvPr>
            <p:ph type="body" sz="quarter" idx="10"/>
          </p:nvPr>
        </p:nvSpPr>
        <p:spPr/>
        <p:txBody>
          <a:bodyPr/>
          <a:lstStyle/>
          <a:p>
            <a:pPr lvl="0"/>
            <a:r>
              <a:rPr lang="fr-FR" dirty="0"/>
              <a:t>Q3. Parmi les boissons suivantes, veuillez sélectionner toutes celles que vous pensez consommer le 31 décembre au soir, lors du réveillon de la Saint Sylvestre ?</a:t>
            </a:r>
          </a:p>
          <a:p>
            <a:pPr lvl="1"/>
            <a:r>
              <a:rPr lang="fr-FR" b="0" dirty="0">
                <a:solidFill>
                  <a:schemeClr val="tx2"/>
                </a:solidFill>
              </a:rPr>
              <a:t>Base : Français de 18 ans et plus : 1030 personnes</a:t>
            </a:r>
          </a:p>
          <a:p>
            <a:endParaRPr lang="fr-FR" b="0" dirty="0">
              <a:solidFill>
                <a:schemeClr val="tx2"/>
              </a:solidFill>
            </a:endParaRPr>
          </a:p>
        </p:txBody>
      </p:sp>
      <p:sp>
        <p:nvSpPr>
          <p:cNvPr id="5" name="ZoneTexte 4">
            <a:extLst>
              <a:ext uri="{FF2B5EF4-FFF2-40B4-BE49-F238E27FC236}">
                <a16:creationId xmlns:a16="http://schemas.microsoft.com/office/drawing/2014/main" id="{2A6CBF93-301D-4552-BAA5-EBA8671B1B11}"/>
              </a:ext>
            </a:extLst>
          </p:cNvPr>
          <p:cNvSpPr txBox="1"/>
          <p:nvPr/>
        </p:nvSpPr>
        <p:spPr>
          <a:xfrm>
            <a:off x="10160050" y="2126362"/>
            <a:ext cx="1602004" cy="2893100"/>
          </a:xfrm>
          <a:prstGeom prst="rect">
            <a:avLst/>
          </a:prstGeom>
          <a:noFill/>
        </p:spPr>
        <p:txBody>
          <a:bodyPr wrap="square" rtlCol="0">
            <a:spAutoFit/>
          </a:bodyPr>
          <a:lstStyle/>
          <a:p>
            <a:r>
              <a:rPr lang="fr-FR" sz="1400" b="1" dirty="0">
                <a:solidFill>
                  <a:schemeClr val="accent4"/>
                </a:solidFill>
              </a:rPr>
              <a:t>L’intention de consommation d’alcool est en baisse cette année et concerne 82,7% des Français. </a:t>
            </a:r>
            <a:br>
              <a:rPr lang="fr-FR" sz="1400" b="1" dirty="0">
                <a:solidFill>
                  <a:schemeClr val="accent4"/>
                </a:solidFill>
              </a:rPr>
            </a:br>
            <a:r>
              <a:rPr lang="fr-FR" sz="1400" dirty="0">
                <a:solidFill>
                  <a:schemeClr val="accent4"/>
                </a:solidFill>
              </a:rPr>
              <a:t>En tête des boissons envisagées demeurent le vin, le cidre et la bière et le champagne. </a:t>
            </a:r>
          </a:p>
        </p:txBody>
      </p:sp>
      <p:graphicFrame>
        <p:nvGraphicFramePr>
          <p:cNvPr id="6" name="Graphique 5">
            <a:extLst>
              <a:ext uri="{FF2B5EF4-FFF2-40B4-BE49-F238E27FC236}">
                <a16:creationId xmlns:a16="http://schemas.microsoft.com/office/drawing/2014/main" id="{39DFC0EA-B735-41E1-B3B8-D1F9A0788D80}"/>
              </a:ext>
            </a:extLst>
          </p:cNvPr>
          <p:cNvGraphicFramePr/>
          <p:nvPr>
            <p:extLst>
              <p:ext uri="{D42A27DB-BD31-4B8C-83A1-F6EECF244321}">
                <p14:modId xmlns:p14="http://schemas.microsoft.com/office/powerpoint/2010/main" val="1004042915"/>
              </p:ext>
            </p:extLst>
          </p:nvPr>
        </p:nvGraphicFramePr>
        <p:xfrm>
          <a:off x="3621434" y="1843552"/>
          <a:ext cx="2633365"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7">
            <a:extLst>
              <a:ext uri="{FF2B5EF4-FFF2-40B4-BE49-F238E27FC236}">
                <a16:creationId xmlns:a16="http://schemas.microsoft.com/office/drawing/2014/main" id="{66FA2C7C-7DA6-4894-B3C0-6F2400EBD1CF}"/>
              </a:ext>
            </a:extLst>
          </p:cNvPr>
          <p:cNvSpPr>
            <a:spLocks noChangeArrowheads="1"/>
          </p:cNvSpPr>
          <p:nvPr/>
        </p:nvSpPr>
        <p:spPr bwMode="auto">
          <a:xfrm>
            <a:off x="1503116" y="2068008"/>
            <a:ext cx="2184893"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1" algn="r" fontAlgn="base">
              <a:spcBef>
                <a:spcPct val="0"/>
              </a:spcBef>
              <a:spcAft>
                <a:spcPct val="0"/>
              </a:spcAft>
            </a:pPr>
            <a:r>
              <a:rPr kumimoji="0" lang="fr-FR" sz="1100" b="1" i="0" u="none" strike="noStrike" cap="none" normalizeH="0" baseline="0" dirty="0">
                <a:ln>
                  <a:noFill/>
                </a:ln>
                <a:solidFill>
                  <a:srgbClr val="595959"/>
                </a:solidFill>
                <a:effectLst/>
                <a:latin typeface="Arial" pitchFamily="34" charset="0"/>
                <a:cs typeface="Arial" pitchFamily="34" charset="0"/>
              </a:rPr>
              <a:t>Consommateurs d’alcool </a:t>
            </a:r>
            <a:endParaRPr kumimoji="0" lang="fr-FR" sz="1100" b="0" i="0" u="none" strike="noStrike" cap="none" normalizeH="0" baseline="0" dirty="0">
              <a:ln>
                <a:noFill/>
              </a:ln>
              <a:solidFill>
                <a:srgbClr val="595959"/>
              </a:solidFill>
              <a:effectLst/>
              <a:latin typeface="Arial" pitchFamily="34" charset="0"/>
              <a:cs typeface="Arial" pitchFamily="34" charset="0"/>
            </a:endParaRPr>
          </a:p>
        </p:txBody>
      </p:sp>
      <p:sp>
        <p:nvSpPr>
          <p:cNvPr id="8" name="Rectangle 8">
            <a:extLst>
              <a:ext uri="{FF2B5EF4-FFF2-40B4-BE49-F238E27FC236}">
                <a16:creationId xmlns:a16="http://schemas.microsoft.com/office/drawing/2014/main" id="{F78A7530-E49B-4260-9AA7-AECEB52E10D6}"/>
              </a:ext>
            </a:extLst>
          </p:cNvPr>
          <p:cNvSpPr>
            <a:spLocks noChangeArrowheads="1"/>
          </p:cNvSpPr>
          <p:nvPr/>
        </p:nvSpPr>
        <p:spPr bwMode="auto">
          <a:xfrm>
            <a:off x="1777230" y="2375308"/>
            <a:ext cx="1910779"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r"/>
            <a:r>
              <a:rPr lang="fr-FR" sz="1100" i="1" dirty="0">
                <a:solidFill>
                  <a:srgbClr val="595959"/>
                </a:solidFill>
                <a:cs typeface="Arial" pitchFamily="34" charset="0"/>
              </a:rPr>
              <a:t>Du vin, du cidre, ou de la bière</a:t>
            </a:r>
          </a:p>
        </p:txBody>
      </p:sp>
      <p:sp>
        <p:nvSpPr>
          <p:cNvPr id="9" name="Rectangle 10">
            <a:extLst>
              <a:ext uri="{FF2B5EF4-FFF2-40B4-BE49-F238E27FC236}">
                <a16:creationId xmlns:a16="http://schemas.microsoft.com/office/drawing/2014/main" id="{6E22B956-E84D-4C2A-9DA3-4CAB6FEDABF5}"/>
              </a:ext>
            </a:extLst>
          </p:cNvPr>
          <p:cNvSpPr>
            <a:spLocks noChangeArrowheads="1"/>
          </p:cNvSpPr>
          <p:nvPr/>
        </p:nvSpPr>
        <p:spPr bwMode="auto">
          <a:xfrm>
            <a:off x="857106" y="2989908"/>
            <a:ext cx="2830903"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a:r>
              <a:rPr lang="fr-FR" sz="1100" i="1" dirty="0">
                <a:solidFill>
                  <a:srgbClr val="595959"/>
                </a:solidFill>
                <a:cs typeface="Arial" pitchFamily="34" charset="0"/>
              </a:rPr>
              <a:t>Des alcools forts (whisky, gin, vodka, rhum...)</a:t>
            </a:r>
          </a:p>
        </p:txBody>
      </p:sp>
      <p:sp>
        <p:nvSpPr>
          <p:cNvPr id="10" name="Rectangle 11">
            <a:extLst>
              <a:ext uri="{FF2B5EF4-FFF2-40B4-BE49-F238E27FC236}">
                <a16:creationId xmlns:a16="http://schemas.microsoft.com/office/drawing/2014/main" id="{237E24DC-BE47-4B40-9930-2585ED1E5789}"/>
              </a:ext>
            </a:extLst>
          </p:cNvPr>
          <p:cNvSpPr>
            <a:spLocks noChangeArrowheads="1"/>
          </p:cNvSpPr>
          <p:nvPr/>
        </p:nvSpPr>
        <p:spPr bwMode="auto">
          <a:xfrm>
            <a:off x="1772420" y="3297208"/>
            <a:ext cx="1915589"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a:r>
              <a:rPr lang="fr-FR" sz="1100" i="1" dirty="0">
                <a:solidFill>
                  <a:srgbClr val="595959"/>
                </a:solidFill>
                <a:cs typeface="Arial" pitchFamily="34" charset="0"/>
              </a:rPr>
              <a:t>Des apéritifs (Pastis, Martini...)</a:t>
            </a:r>
            <a:endParaRPr kumimoji="0" lang="fr-FR" sz="1100" b="0" i="1" u="none" strike="noStrike" cap="none" normalizeH="0" baseline="0" dirty="0">
              <a:ln>
                <a:noFill/>
              </a:ln>
              <a:solidFill>
                <a:srgbClr val="595959"/>
              </a:solidFill>
              <a:effectLst/>
              <a:latin typeface="Arial" pitchFamily="34" charset="0"/>
              <a:cs typeface="Arial" pitchFamily="34" charset="0"/>
            </a:endParaRPr>
          </a:p>
        </p:txBody>
      </p:sp>
      <p:sp>
        <p:nvSpPr>
          <p:cNvPr id="11" name="Rectangle 12">
            <a:extLst>
              <a:ext uri="{FF2B5EF4-FFF2-40B4-BE49-F238E27FC236}">
                <a16:creationId xmlns:a16="http://schemas.microsoft.com/office/drawing/2014/main" id="{6586125A-7D9F-4C14-AA3D-F4CCEEF80A89}"/>
              </a:ext>
            </a:extLst>
          </p:cNvPr>
          <p:cNvSpPr>
            <a:spLocks noChangeArrowheads="1"/>
          </p:cNvSpPr>
          <p:nvPr/>
        </p:nvSpPr>
        <p:spPr bwMode="auto">
          <a:xfrm>
            <a:off x="1594487" y="3604508"/>
            <a:ext cx="2093522"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D'autres boissons à base d'alcool</a:t>
            </a:r>
          </a:p>
        </p:txBody>
      </p:sp>
      <p:sp>
        <p:nvSpPr>
          <p:cNvPr id="12" name="Rectangle 13">
            <a:extLst>
              <a:ext uri="{FF2B5EF4-FFF2-40B4-BE49-F238E27FC236}">
                <a16:creationId xmlns:a16="http://schemas.microsoft.com/office/drawing/2014/main" id="{06BDE23C-33A6-4B05-B87C-584604002D45}"/>
              </a:ext>
            </a:extLst>
          </p:cNvPr>
          <p:cNvSpPr>
            <a:spLocks noChangeArrowheads="1"/>
          </p:cNvSpPr>
          <p:nvPr/>
        </p:nvSpPr>
        <p:spPr bwMode="auto">
          <a:xfrm>
            <a:off x="615052" y="3911808"/>
            <a:ext cx="3072957"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595959"/>
                </a:solidFill>
                <a:effectLst/>
                <a:latin typeface="Arial" pitchFamily="34" charset="0"/>
                <a:cs typeface="Arial" pitchFamily="34" charset="0"/>
              </a:rPr>
              <a:t>Consommateurs</a:t>
            </a:r>
            <a:r>
              <a:rPr kumimoji="0" lang="fr-FR" sz="1100" b="1" i="0" u="none" strike="noStrike" cap="none" normalizeH="0" dirty="0">
                <a:ln>
                  <a:noFill/>
                </a:ln>
                <a:solidFill>
                  <a:srgbClr val="595959"/>
                </a:solidFill>
                <a:effectLst/>
                <a:latin typeface="Arial" pitchFamily="34" charset="0"/>
                <a:cs typeface="Arial" pitchFamily="34" charset="0"/>
              </a:rPr>
              <a:t> de boissons non alcoolisées</a:t>
            </a:r>
            <a:endParaRPr kumimoji="0" lang="fr-FR" sz="1100" b="0" i="0" u="none" strike="noStrike" cap="none" normalizeH="0" baseline="0" dirty="0">
              <a:ln>
                <a:noFill/>
              </a:ln>
              <a:solidFill>
                <a:srgbClr val="595959"/>
              </a:solidFill>
              <a:effectLst/>
              <a:latin typeface="Arial" pitchFamily="34" charset="0"/>
              <a:cs typeface="Arial" pitchFamily="34" charset="0"/>
            </a:endParaRPr>
          </a:p>
        </p:txBody>
      </p:sp>
      <p:sp>
        <p:nvSpPr>
          <p:cNvPr id="13" name="Rectangle 14">
            <a:extLst>
              <a:ext uri="{FF2B5EF4-FFF2-40B4-BE49-F238E27FC236}">
                <a16:creationId xmlns:a16="http://schemas.microsoft.com/office/drawing/2014/main" id="{859B866F-1BDB-481A-BD1A-091FB163DB7A}"/>
              </a:ext>
            </a:extLst>
          </p:cNvPr>
          <p:cNvSpPr>
            <a:spLocks noChangeArrowheads="1"/>
          </p:cNvSpPr>
          <p:nvPr/>
        </p:nvSpPr>
        <p:spPr bwMode="auto">
          <a:xfrm>
            <a:off x="1529941" y="4209777"/>
            <a:ext cx="2156039"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De l'eau plate ou de l'eau gazeuse</a:t>
            </a:r>
          </a:p>
        </p:txBody>
      </p:sp>
      <p:sp>
        <p:nvSpPr>
          <p:cNvPr id="14" name="Rectangle 15">
            <a:extLst>
              <a:ext uri="{FF2B5EF4-FFF2-40B4-BE49-F238E27FC236}">
                <a16:creationId xmlns:a16="http://schemas.microsoft.com/office/drawing/2014/main" id="{21C15F09-021A-4264-A986-08CFEF9C5251}"/>
              </a:ext>
            </a:extLst>
          </p:cNvPr>
          <p:cNvSpPr>
            <a:spLocks noChangeArrowheads="1"/>
          </p:cNvSpPr>
          <p:nvPr/>
        </p:nvSpPr>
        <p:spPr bwMode="auto">
          <a:xfrm>
            <a:off x="1825320" y="4441770"/>
            <a:ext cx="1862689" cy="33855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D'autres boissons sans alcool</a:t>
            </a: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rgbClr val="595959"/>
                </a:solidFill>
                <a:effectLst/>
                <a:latin typeface="Arial" pitchFamily="34" charset="0"/>
                <a:cs typeface="Arial" pitchFamily="34" charset="0"/>
              </a:rPr>
              <a:t>(jus de fruits, sodas...)</a:t>
            </a:r>
          </a:p>
        </p:txBody>
      </p:sp>
      <p:sp>
        <p:nvSpPr>
          <p:cNvPr id="15" name="Rectangle 16">
            <a:extLst>
              <a:ext uri="{FF2B5EF4-FFF2-40B4-BE49-F238E27FC236}">
                <a16:creationId xmlns:a16="http://schemas.microsoft.com/office/drawing/2014/main" id="{9271C888-F197-4F53-A7E5-1042CB16C9AE}"/>
              </a:ext>
            </a:extLst>
          </p:cNvPr>
          <p:cNvSpPr>
            <a:spLocks noChangeArrowheads="1"/>
          </p:cNvSpPr>
          <p:nvPr/>
        </p:nvSpPr>
        <p:spPr bwMode="auto">
          <a:xfrm>
            <a:off x="3168636" y="4833704"/>
            <a:ext cx="519373"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595959"/>
                </a:solidFill>
                <a:effectLst/>
                <a:latin typeface="Arial" pitchFamily="34" charset="0"/>
                <a:cs typeface="Arial" pitchFamily="34" charset="0"/>
              </a:rPr>
              <a:t>Aucune</a:t>
            </a:r>
            <a:endParaRPr kumimoji="0" lang="fr-FR" sz="1100" b="0" i="0" u="none" strike="noStrike" cap="none" normalizeH="0" baseline="0" dirty="0">
              <a:ln>
                <a:noFill/>
              </a:ln>
              <a:solidFill>
                <a:srgbClr val="595959"/>
              </a:solidFill>
              <a:effectLst/>
              <a:latin typeface="Arial" pitchFamily="34" charset="0"/>
              <a:cs typeface="Arial" pitchFamily="34" charset="0"/>
            </a:endParaRPr>
          </a:p>
        </p:txBody>
      </p:sp>
      <p:sp>
        <p:nvSpPr>
          <p:cNvPr id="16" name="Rectangle 15">
            <a:extLst>
              <a:ext uri="{FF2B5EF4-FFF2-40B4-BE49-F238E27FC236}">
                <a16:creationId xmlns:a16="http://schemas.microsoft.com/office/drawing/2014/main" id="{CA466BFE-F4E2-4934-B2BA-2187EDAAA3DB}"/>
              </a:ext>
            </a:extLst>
          </p:cNvPr>
          <p:cNvSpPr/>
          <p:nvPr/>
        </p:nvSpPr>
        <p:spPr>
          <a:xfrm>
            <a:off x="2641247" y="2626220"/>
            <a:ext cx="1141659" cy="261610"/>
          </a:xfrm>
          <a:prstGeom prst="rect">
            <a:avLst/>
          </a:prstGeom>
        </p:spPr>
        <p:txBody>
          <a:bodyPr wrap="none">
            <a:spAutoFit/>
          </a:bodyPr>
          <a:lstStyle/>
          <a:p>
            <a:pPr algn="r"/>
            <a:r>
              <a:rPr lang="fr-FR" sz="1100" i="1" dirty="0">
                <a:solidFill>
                  <a:srgbClr val="595959"/>
                </a:solidFill>
                <a:cs typeface="Arial" pitchFamily="34" charset="0"/>
              </a:rPr>
              <a:t>Du champagne</a:t>
            </a:r>
          </a:p>
        </p:txBody>
      </p:sp>
      <p:graphicFrame>
        <p:nvGraphicFramePr>
          <p:cNvPr id="17" name="Tableau 16">
            <a:extLst>
              <a:ext uri="{FF2B5EF4-FFF2-40B4-BE49-F238E27FC236}">
                <a16:creationId xmlns:a16="http://schemas.microsoft.com/office/drawing/2014/main" id="{0CEC5185-7DD0-4D37-9AFF-393B9A9C7F79}"/>
              </a:ext>
            </a:extLst>
          </p:cNvPr>
          <p:cNvGraphicFramePr>
            <a:graphicFrameLocks noGrp="1"/>
          </p:cNvGraphicFramePr>
          <p:nvPr>
            <p:extLst>
              <p:ext uri="{D42A27DB-BD31-4B8C-83A1-F6EECF244321}">
                <p14:modId xmlns:p14="http://schemas.microsoft.com/office/powerpoint/2010/main" val="129278135"/>
              </p:ext>
            </p:extLst>
          </p:nvPr>
        </p:nvGraphicFramePr>
        <p:xfrm>
          <a:off x="6868060" y="1433779"/>
          <a:ext cx="2544048" cy="3633063"/>
        </p:xfrm>
        <a:graphic>
          <a:graphicData uri="http://schemas.openxmlformats.org/drawingml/2006/table">
            <a:tbl>
              <a:tblPr>
                <a:tableStyleId>{5C22544A-7EE6-4342-B048-85BDC9FD1C3A}</a:tableStyleId>
              </a:tblPr>
              <a:tblGrid>
                <a:gridCol w="424008">
                  <a:extLst>
                    <a:ext uri="{9D8B030D-6E8A-4147-A177-3AD203B41FA5}">
                      <a16:colId xmlns:a16="http://schemas.microsoft.com/office/drawing/2014/main" val="1355008384"/>
                    </a:ext>
                  </a:extLst>
                </a:gridCol>
                <a:gridCol w="424008">
                  <a:extLst>
                    <a:ext uri="{9D8B030D-6E8A-4147-A177-3AD203B41FA5}">
                      <a16:colId xmlns:a16="http://schemas.microsoft.com/office/drawing/2014/main" val="704979660"/>
                    </a:ext>
                  </a:extLst>
                </a:gridCol>
                <a:gridCol w="424008">
                  <a:extLst>
                    <a:ext uri="{9D8B030D-6E8A-4147-A177-3AD203B41FA5}">
                      <a16:colId xmlns:a16="http://schemas.microsoft.com/office/drawing/2014/main" val="2948213313"/>
                    </a:ext>
                  </a:extLst>
                </a:gridCol>
                <a:gridCol w="424008">
                  <a:extLst>
                    <a:ext uri="{9D8B030D-6E8A-4147-A177-3AD203B41FA5}">
                      <a16:colId xmlns:a16="http://schemas.microsoft.com/office/drawing/2014/main" val="20000"/>
                    </a:ext>
                  </a:extLst>
                </a:gridCol>
                <a:gridCol w="424008">
                  <a:extLst>
                    <a:ext uri="{9D8B030D-6E8A-4147-A177-3AD203B41FA5}">
                      <a16:colId xmlns:a16="http://schemas.microsoft.com/office/drawing/2014/main" val="20001"/>
                    </a:ext>
                  </a:extLst>
                </a:gridCol>
                <a:gridCol w="424008">
                  <a:extLst>
                    <a:ext uri="{9D8B030D-6E8A-4147-A177-3AD203B41FA5}">
                      <a16:colId xmlns:a16="http://schemas.microsoft.com/office/drawing/2014/main" val="20002"/>
                    </a:ext>
                  </a:extLst>
                </a:gridCol>
              </a:tblGrid>
              <a:tr h="375138">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pPr algn="ctr" fontAlgn="ctr"/>
                      <a:endPar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0">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9600">
                <a:tc>
                  <a:txBody>
                    <a:bodyPr/>
                    <a:lstStyle/>
                    <a:p>
                      <a:pPr algn="ctr" fontAlgn="ctr"/>
                      <a:r>
                        <a:rPr lang="fr-FR" sz="1100" b="1" i="1" u="none" strike="noStrike" dirty="0">
                          <a:solidFill>
                            <a:schemeClr val="bg1">
                              <a:lumMod val="65000"/>
                            </a:schemeClr>
                          </a:solidFill>
                          <a:effectLst/>
                          <a:latin typeface="Arial" panose="020B0604020202020204" pitchFamily="34" charset="0"/>
                        </a:rPr>
                        <a:t>86,5%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87,3%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87,8%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89,4%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88,7%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88,6%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9600">
                <a:tc>
                  <a:txBody>
                    <a:bodyPr/>
                    <a:lstStyle/>
                    <a:p>
                      <a:pPr algn="ctr" fontAlgn="ctr"/>
                      <a:r>
                        <a:rPr lang="fr-FR" sz="1100" b="0" i="1" u="none" strike="noStrike" dirty="0">
                          <a:solidFill>
                            <a:schemeClr val="bg1">
                              <a:lumMod val="65000"/>
                            </a:schemeClr>
                          </a:solidFill>
                          <a:effectLst/>
                          <a:latin typeface="Arial" panose="020B0604020202020204" pitchFamily="34" charset="0"/>
                        </a:rPr>
                        <a:t>70,7%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70,0%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71,3%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9600">
                <a:tc>
                  <a:txBody>
                    <a:bodyPr/>
                    <a:lstStyle/>
                    <a:p>
                      <a:pPr algn="ctr" fontAlgn="ctr"/>
                      <a:r>
                        <a:rPr lang="fr-FR" sz="1100" b="0" i="1" u="none" strike="noStrike" dirty="0">
                          <a:solidFill>
                            <a:schemeClr val="bg1">
                              <a:lumMod val="65000"/>
                            </a:schemeClr>
                          </a:solidFill>
                          <a:effectLst/>
                          <a:latin typeface="Arial" panose="020B0604020202020204" pitchFamily="34" charset="0"/>
                        </a:rPr>
                        <a:t>65,5%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70,4%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9600">
                <a:tc>
                  <a:txBody>
                    <a:bodyPr/>
                    <a:lstStyle/>
                    <a:p>
                      <a:pPr algn="ctr" fontAlgn="ctr"/>
                      <a:r>
                        <a:rPr lang="fr-FR" sz="1100" b="0" i="1" u="none" strike="noStrike" dirty="0">
                          <a:solidFill>
                            <a:schemeClr val="bg1">
                              <a:lumMod val="65000"/>
                            </a:schemeClr>
                          </a:solidFill>
                          <a:effectLst/>
                          <a:latin typeface="Arial" panose="020B0604020202020204" pitchFamily="34" charset="0"/>
                        </a:rPr>
                        <a:t>34,1%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9600">
                <a:tc>
                  <a:txBody>
                    <a:bodyPr/>
                    <a:lstStyle/>
                    <a:p>
                      <a:pPr algn="ctr" fontAlgn="ctr"/>
                      <a:r>
                        <a:rPr lang="fr-FR" sz="1100" b="0" i="1" u="none" strike="noStrike" dirty="0">
                          <a:solidFill>
                            <a:schemeClr val="bg1">
                              <a:lumMod val="65000"/>
                            </a:schemeClr>
                          </a:solidFill>
                          <a:effectLst/>
                          <a:latin typeface="Arial" panose="020B0604020202020204" pitchFamily="34" charset="0"/>
                        </a:rPr>
                        <a:t>32,9%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37,2%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9600">
                <a:tc>
                  <a:txBody>
                    <a:bodyPr/>
                    <a:lstStyle/>
                    <a:p>
                      <a:pPr algn="ctr" fontAlgn="ctr"/>
                      <a:r>
                        <a:rPr lang="fr-FR" sz="1100" b="0" i="1" u="none" strike="noStrike" dirty="0">
                          <a:solidFill>
                            <a:schemeClr val="bg1">
                              <a:lumMod val="65000"/>
                            </a:schemeClr>
                          </a:solidFill>
                          <a:effectLst/>
                          <a:latin typeface="Arial" panose="020B0604020202020204" pitchFamily="34" charset="0"/>
                        </a:rPr>
                        <a:t>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9600">
                <a:tc>
                  <a:txBody>
                    <a:bodyPr/>
                    <a:lstStyle/>
                    <a:p>
                      <a:pPr algn="ctr" fontAlgn="ctr"/>
                      <a:r>
                        <a:rPr lang="fr-FR" sz="1100" b="1" i="1" u="none" strike="noStrike" dirty="0">
                          <a:solidFill>
                            <a:schemeClr val="bg1">
                              <a:lumMod val="65000"/>
                            </a:schemeClr>
                          </a:solidFill>
                          <a:effectLst/>
                          <a:latin typeface="Arial" panose="020B0604020202020204" pitchFamily="34" charset="0"/>
                        </a:rPr>
                        <a:t>80,2%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81,1%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81,4%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81,3%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80,4%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78,9%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9600">
                <a:tc>
                  <a:txBody>
                    <a:bodyPr/>
                    <a:lstStyle/>
                    <a:p>
                      <a:pPr algn="ctr" fontAlgn="ctr"/>
                      <a:r>
                        <a:rPr lang="fr-FR" sz="1100" b="0" i="1" u="none" strike="noStrike" dirty="0">
                          <a:solidFill>
                            <a:schemeClr val="bg1">
                              <a:lumMod val="65000"/>
                            </a:schemeClr>
                          </a:solidFill>
                          <a:effectLst/>
                          <a:latin typeface="Arial" panose="020B0604020202020204" pitchFamily="34" charset="0"/>
                        </a:rPr>
                        <a:t>68,2%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73,0%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71,8%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9600">
                <a:tc>
                  <a:txBody>
                    <a:bodyPr/>
                    <a:lstStyle/>
                    <a:p>
                      <a:pPr algn="ctr" fontAlgn="ctr"/>
                      <a:r>
                        <a:rPr lang="fr-FR" sz="1100" b="0" i="1" u="none" strike="noStrike" dirty="0">
                          <a:solidFill>
                            <a:schemeClr val="bg1">
                              <a:lumMod val="65000"/>
                            </a:schemeClr>
                          </a:solidFill>
                          <a:effectLst/>
                          <a:latin typeface="Arial" panose="020B0604020202020204" pitchFamily="34" charset="0"/>
                        </a:rPr>
                        <a:t>52,8%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52,3%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53,1%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53,6%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54,2%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48,3%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09600">
                <a:tc>
                  <a:txBody>
                    <a:bodyPr/>
                    <a:lstStyle/>
                    <a:p>
                      <a:pPr algn="ctr" fontAlgn="ctr"/>
                      <a:r>
                        <a:rPr lang="fr-FR" sz="1100" b="1" i="1" u="none" strike="noStrike" dirty="0">
                          <a:solidFill>
                            <a:schemeClr val="bg1">
                              <a:lumMod val="65000"/>
                            </a:schemeClr>
                          </a:solidFill>
                          <a:effectLst/>
                          <a:latin typeface="Arial" panose="020B060402020202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i="1" u="none" strike="noStrike" dirty="0">
                          <a:solidFill>
                            <a:schemeClr val="bg1">
                              <a:lumMod val="65000"/>
                            </a:schemeClr>
                          </a:solidFill>
                          <a:effectLst/>
                          <a:latin typeface="Arial" panose="020B060402020202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22" name="ZoneTexte 21">
            <a:extLst>
              <a:ext uri="{FF2B5EF4-FFF2-40B4-BE49-F238E27FC236}">
                <a16:creationId xmlns:a16="http://schemas.microsoft.com/office/drawing/2014/main" id="{15AAE800-7B7F-46BA-B312-50023CE1ECA5}"/>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3" name="ZoneTexte 22">
            <a:extLst>
              <a:ext uri="{FF2B5EF4-FFF2-40B4-BE49-F238E27FC236}">
                <a16:creationId xmlns:a16="http://schemas.microsoft.com/office/drawing/2014/main" id="{BB798481-D7AA-447C-822E-6284A026803E}"/>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4" name="ZoneTexte 23">
            <a:extLst>
              <a:ext uri="{FF2B5EF4-FFF2-40B4-BE49-F238E27FC236}">
                <a16:creationId xmlns:a16="http://schemas.microsoft.com/office/drawing/2014/main" id="{2164BAB9-8947-468D-AC69-92675E223A47}"/>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25" name="ZoneTexte 24">
            <a:extLst>
              <a:ext uri="{FF2B5EF4-FFF2-40B4-BE49-F238E27FC236}">
                <a16:creationId xmlns:a16="http://schemas.microsoft.com/office/drawing/2014/main" id="{52A04FCB-763E-4EDB-B011-C2D18D45B89D}"/>
              </a:ext>
            </a:extLst>
          </p:cNvPr>
          <p:cNvSpPr txBox="1"/>
          <p:nvPr/>
        </p:nvSpPr>
        <p:spPr>
          <a:xfrm>
            <a:off x="5942244" y="2014146"/>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6" name="ZoneTexte 25">
            <a:extLst>
              <a:ext uri="{FF2B5EF4-FFF2-40B4-BE49-F238E27FC236}">
                <a16:creationId xmlns:a16="http://schemas.microsoft.com/office/drawing/2014/main" id="{8D9BACC0-6C58-4384-B465-05FACE48EE00}"/>
              </a:ext>
            </a:extLst>
          </p:cNvPr>
          <p:cNvSpPr txBox="1"/>
          <p:nvPr/>
        </p:nvSpPr>
        <p:spPr>
          <a:xfrm>
            <a:off x="5526426" y="2321446"/>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7" name="ZoneTexte 26">
            <a:extLst>
              <a:ext uri="{FF2B5EF4-FFF2-40B4-BE49-F238E27FC236}">
                <a16:creationId xmlns:a16="http://schemas.microsoft.com/office/drawing/2014/main" id="{9DB5AFAC-FFCF-4498-99F0-44E40CD5D548}"/>
              </a:ext>
            </a:extLst>
          </p:cNvPr>
          <p:cNvSpPr txBox="1"/>
          <p:nvPr/>
        </p:nvSpPr>
        <p:spPr>
          <a:xfrm>
            <a:off x="5789740" y="3857946"/>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8" name="ZoneTexte 27">
            <a:extLst>
              <a:ext uri="{FF2B5EF4-FFF2-40B4-BE49-F238E27FC236}">
                <a16:creationId xmlns:a16="http://schemas.microsoft.com/office/drawing/2014/main" id="{C3C644D6-EA54-409B-8827-5D400C49EC03}"/>
              </a:ext>
            </a:extLst>
          </p:cNvPr>
          <p:cNvSpPr txBox="1"/>
          <p:nvPr/>
        </p:nvSpPr>
        <p:spPr>
          <a:xfrm>
            <a:off x="5526426" y="4170728"/>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9" name="ZoneTexte 28">
            <a:extLst>
              <a:ext uri="{FF2B5EF4-FFF2-40B4-BE49-F238E27FC236}">
                <a16:creationId xmlns:a16="http://schemas.microsoft.com/office/drawing/2014/main" id="{A042CC6F-BC63-4FD7-AC32-040C2D0C3BF7}"/>
              </a:ext>
            </a:extLst>
          </p:cNvPr>
          <p:cNvSpPr txBox="1"/>
          <p:nvPr/>
        </p:nvSpPr>
        <p:spPr>
          <a:xfrm>
            <a:off x="4241838" y="4775336"/>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31" name="ZoneTexte 30">
            <a:extLst>
              <a:ext uri="{FF2B5EF4-FFF2-40B4-BE49-F238E27FC236}">
                <a16:creationId xmlns:a16="http://schemas.microsoft.com/office/drawing/2014/main" id="{E0BFF7B6-9538-4920-A38E-CA0BB58FC804}"/>
              </a:ext>
            </a:extLst>
          </p:cNvPr>
          <p:cNvSpPr txBox="1"/>
          <p:nvPr/>
        </p:nvSpPr>
        <p:spPr>
          <a:xfrm>
            <a:off x="5391621" y="2626220"/>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2160897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CAE225-C482-48EA-A9F0-AD4D5E8A4E3A}"/>
              </a:ext>
            </a:extLst>
          </p:cNvPr>
          <p:cNvSpPr>
            <a:spLocks noGrp="1"/>
          </p:cNvSpPr>
          <p:nvPr>
            <p:ph type="title"/>
          </p:nvPr>
        </p:nvSpPr>
        <p:spPr>
          <a:xfrm>
            <a:off x="719999" y="288000"/>
            <a:ext cx="11361753" cy="432000"/>
          </a:xfrm>
        </p:spPr>
        <p:txBody>
          <a:bodyPr/>
          <a:lstStyle/>
          <a:p>
            <a:r>
              <a:rPr lang="fr-FR" dirty="0"/>
              <a:t>Conduite et alcool </a:t>
            </a:r>
            <a:r>
              <a:rPr lang="fr-FR" spc="-100" dirty="0"/>
              <a:t>à l’occasion du réveillon du nouvel an</a:t>
            </a:r>
            <a:r>
              <a:rPr lang="fr-FR" spc="-100" dirty="0">
                <a:solidFill>
                  <a:schemeClr val="accent1"/>
                </a:solidFill>
              </a:rPr>
              <a:t>.</a:t>
            </a:r>
            <a:br>
              <a:rPr lang="fr-FR" spc="-100" dirty="0">
                <a:solidFill>
                  <a:schemeClr val="accent1"/>
                </a:solidFill>
              </a:rPr>
            </a:br>
            <a:endParaRPr lang="fr-FR" dirty="0">
              <a:solidFill>
                <a:schemeClr val="accent1"/>
              </a:solidFill>
            </a:endParaRPr>
          </a:p>
        </p:txBody>
      </p:sp>
      <p:sp>
        <p:nvSpPr>
          <p:cNvPr id="3" name="Espace réservé du texte 2">
            <a:extLst>
              <a:ext uri="{FF2B5EF4-FFF2-40B4-BE49-F238E27FC236}">
                <a16:creationId xmlns:a16="http://schemas.microsoft.com/office/drawing/2014/main" id="{3FBF3F8F-9C7C-4535-B856-247FC33A0D42}"/>
              </a:ext>
            </a:extLst>
          </p:cNvPr>
          <p:cNvSpPr>
            <a:spLocks noGrp="1"/>
          </p:cNvSpPr>
          <p:nvPr>
            <p:ph type="body" sz="quarter" idx="10"/>
          </p:nvPr>
        </p:nvSpPr>
        <p:spPr/>
        <p:txBody>
          <a:bodyPr/>
          <a:lstStyle/>
          <a:p>
            <a:r>
              <a:rPr lang="fr-FR" dirty="0"/>
              <a:t>Q5. Prévoyez-vous de vous déplacer lors de la soirée du réveillon du 31 décembre?</a:t>
            </a:r>
          </a:p>
          <a:p>
            <a:pPr lvl="0"/>
            <a:r>
              <a:rPr lang="fr-FR" dirty="0"/>
              <a:t>Q3. Parmi les boissons suivantes, veuillez sélectionner toutes celles que vous pensez consommer le 31 décembre au soir, lors du réveillon de la Saint Sylvestre ?</a:t>
            </a:r>
          </a:p>
          <a:p>
            <a:r>
              <a:rPr lang="fr-FR" dirty="0"/>
              <a:t>Q4. En général, combien de consommations ou de verres alcoolisés buvez-vous lors d’une soirée de réveillon ? </a:t>
            </a:r>
          </a:p>
          <a:p>
            <a:pPr lvl="1"/>
            <a:r>
              <a:rPr lang="fr-FR" b="0" dirty="0">
                <a:solidFill>
                  <a:schemeClr val="tx2"/>
                </a:solidFill>
              </a:rPr>
              <a:t>Base : Français de 18 ans et plus : 1030 personnes</a:t>
            </a:r>
          </a:p>
        </p:txBody>
      </p:sp>
      <p:sp>
        <p:nvSpPr>
          <p:cNvPr id="8" name="ZoneTexte 7">
            <a:extLst>
              <a:ext uri="{FF2B5EF4-FFF2-40B4-BE49-F238E27FC236}">
                <a16:creationId xmlns:a16="http://schemas.microsoft.com/office/drawing/2014/main" id="{4A52E6B5-7FE0-472F-8C22-75FDF27DCAFC}"/>
              </a:ext>
            </a:extLst>
          </p:cNvPr>
          <p:cNvSpPr txBox="1"/>
          <p:nvPr/>
        </p:nvSpPr>
        <p:spPr>
          <a:xfrm>
            <a:off x="3797026" y="2282927"/>
            <a:ext cx="4558636" cy="1077218"/>
          </a:xfrm>
          <a:prstGeom prst="rect">
            <a:avLst/>
          </a:prstGeom>
          <a:noFill/>
        </p:spPr>
        <p:txBody>
          <a:bodyPr wrap="square" rtlCol="0">
            <a:spAutoFit/>
          </a:bodyPr>
          <a:lstStyle/>
          <a:p>
            <a:pPr algn="ctr"/>
            <a:r>
              <a:rPr lang="fr-FR" sz="1600" b="1" dirty="0">
                <a:solidFill>
                  <a:schemeClr val="accent4"/>
                </a:solidFill>
              </a:rPr>
              <a:t>de la population Française âgée de 18 ans et plus prévoient de conduire un véhicule personnel et de boire de l’alcool à l’occasion du réveillon du 31 décembre 2021</a:t>
            </a:r>
            <a:endParaRPr lang="fr-FR" sz="1600" dirty="0"/>
          </a:p>
        </p:txBody>
      </p:sp>
      <p:sp>
        <p:nvSpPr>
          <p:cNvPr id="9" name="ZoneTexte 8">
            <a:extLst>
              <a:ext uri="{FF2B5EF4-FFF2-40B4-BE49-F238E27FC236}">
                <a16:creationId xmlns:a16="http://schemas.microsoft.com/office/drawing/2014/main" id="{C9CB5A72-74FC-40D0-A172-6E55037E6CE3}"/>
              </a:ext>
            </a:extLst>
          </p:cNvPr>
          <p:cNvSpPr txBox="1"/>
          <p:nvPr/>
        </p:nvSpPr>
        <p:spPr>
          <a:xfrm>
            <a:off x="5242570" y="1747284"/>
            <a:ext cx="1741251" cy="646331"/>
          </a:xfrm>
          <a:prstGeom prst="rect">
            <a:avLst/>
          </a:prstGeom>
          <a:noFill/>
        </p:spPr>
        <p:txBody>
          <a:bodyPr wrap="square" rtlCol="0">
            <a:spAutoFit/>
          </a:bodyPr>
          <a:lstStyle/>
          <a:p>
            <a:r>
              <a:rPr lang="fr-FR" sz="3600" dirty="0">
                <a:solidFill>
                  <a:schemeClr val="accent1"/>
                </a:solidFill>
                <a:latin typeface="Arial Black" panose="020B0A04020102020204" pitchFamily="34" charset="0"/>
              </a:rPr>
              <a:t>14,5%</a:t>
            </a:r>
          </a:p>
        </p:txBody>
      </p:sp>
      <p:sp>
        <p:nvSpPr>
          <p:cNvPr id="10" name="Rectangle 6">
            <a:extLst>
              <a:ext uri="{FF2B5EF4-FFF2-40B4-BE49-F238E27FC236}">
                <a16:creationId xmlns:a16="http://schemas.microsoft.com/office/drawing/2014/main" id="{B20DCC98-AB26-4B29-915A-F868ABCFAD7E}"/>
              </a:ext>
            </a:extLst>
          </p:cNvPr>
          <p:cNvSpPr>
            <a:spLocks noChangeArrowheads="1"/>
          </p:cNvSpPr>
          <p:nvPr/>
        </p:nvSpPr>
        <p:spPr bwMode="auto">
          <a:xfrm>
            <a:off x="4743794" y="3407119"/>
            <a:ext cx="2878993" cy="33855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ctr"/>
            <a:r>
              <a:rPr lang="fr-FR" sz="1100" i="1" dirty="0">
                <a:solidFill>
                  <a:schemeClr val="bg1">
                    <a:lumMod val="65000"/>
                  </a:schemeClr>
                </a:solidFill>
                <a:cs typeface="Arial" pitchFamily="34" charset="0"/>
              </a:rPr>
              <a:t>(2019 : 12,3% ; 2018 : 14,2% ; 2017 : 12,9% ; </a:t>
            </a:r>
          </a:p>
          <a:p>
            <a:pPr lvl="0" algn="ctr"/>
            <a:r>
              <a:rPr lang="fr-FR" sz="1100" i="1" dirty="0">
                <a:solidFill>
                  <a:schemeClr val="bg1">
                    <a:lumMod val="65000"/>
                  </a:schemeClr>
                </a:solidFill>
                <a:cs typeface="Arial" pitchFamily="34" charset="0"/>
              </a:rPr>
              <a:t>2016 : 12,0% ; 2015 : 14,6% ; 2014 : 9,2%)</a:t>
            </a:r>
          </a:p>
        </p:txBody>
      </p:sp>
      <p:sp>
        <p:nvSpPr>
          <p:cNvPr id="11" name="ZoneTexte 10">
            <a:extLst>
              <a:ext uri="{FF2B5EF4-FFF2-40B4-BE49-F238E27FC236}">
                <a16:creationId xmlns:a16="http://schemas.microsoft.com/office/drawing/2014/main" id="{A700EA5E-ADFA-4073-A59F-C58A6746CA5B}"/>
              </a:ext>
            </a:extLst>
          </p:cNvPr>
          <p:cNvSpPr txBox="1"/>
          <p:nvPr/>
        </p:nvSpPr>
        <p:spPr>
          <a:xfrm>
            <a:off x="201619" y="3793825"/>
            <a:ext cx="3853089" cy="984885"/>
          </a:xfrm>
          <a:prstGeom prst="rect">
            <a:avLst/>
          </a:prstGeom>
          <a:noFill/>
        </p:spPr>
        <p:txBody>
          <a:bodyPr wrap="square" rtlCol="0">
            <a:spAutoFit/>
          </a:bodyPr>
          <a:lstStyle/>
          <a:p>
            <a:pPr algn="ctr"/>
            <a:r>
              <a:rPr lang="fr-FR" sz="1600" b="1" dirty="0">
                <a:solidFill>
                  <a:schemeClr val="tx1">
                    <a:lumMod val="50000"/>
                    <a:lumOff val="50000"/>
                  </a:schemeClr>
                </a:solidFill>
                <a:latin typeface="Arial Black" panose="020B0A04020102020204" pitchFamily="34" charset="0"/>
              </a:rPr>
              <a:t>45,9% </a:t>
            </a:r>
          </a:p>
          <a:p>
            <a:pPr algn="ctr"/>
            <a:r>
              <a:rPr lang="fr-FR" sz="1400" b="1" dirty="0">
                <a:solidFill>
                  <a:schemeClr val="tx1">
                    <a:lumMod val="50000"/>
                    <a:lumOff val="50000"/>
                  </a:schemeClr>
                </a:solidFill>
              </a:rPr>
              <a:t>d’entre eux restent généralement dans la limite légale lors des réveillons du 31 décembre (2 verres ou moins)</a:t>
            </a:r>
            <a:endParaRPr lang="fr-FR" sz="1400" dirty="0">
              <a:solidFill>
                <a:schemeClr val="tx1">
                  <a:lumMod val="50000"/>
                  <a:lumOff val="50000"/>
                </a:schemeClr>
              </a:solidFill>
            </a:endParaRPr>
          </a:p>
        </p:txBody>
      </p:sp>
      <p:sp>
        <p:nvSpPr>
          <p:cNvPr id="12" name="ZoneTexte 11">
            <a:extLst>
              <a:ext uri="{FF2B5EF4-FFF2-40B4-BE49-F238E27FC236}">
                <a16:creationId xmlns:a16="http://schemas.microsoft.com/office/drawing/2014/main" id="{95E437F5-ABE7-499F-A382-C3297DEE74E1}"/>
              </a:ext>
            </a:extLst>
          </p:cNvPr>
          <p:cNvSpPr txBox="1"/>
          <p:nvPr/>
        </p:nvSpPr>
        <p:spPr>
          <a:xfrm>
            <a:off x="7440924" y="3653551"/>
            <a:ext cx="3600400" cy="984885"/>
          </a:xfrm>
          <a:prstGeom prst="rect">
            <a:avLst/>
          </a:prstGeom>
          <a:noFill/>
        </p:spPr>
        <p:txBody>
          <a:bodyPr wrap="square" rtlCol="0">
            <a:spAutoFit/>
          </a:bodyPr>
          <a:lstStyle/>
          <a:p>
            <a:pPr algn="ctr"/>
            <a:r>
              <a:rPr lang="fr-FR" sz="1600" b="1" dirty="0">
                <a:solidFill>
                  <a:schemeClr val="tx1">
                    <a:lumMod val="50000"/>
                    <a:lumOff val="50000"/>
                  </a:schemeClr>
                </a:solidFill>
                <a:latin typeface="Arial Black" panose="020B0A04020102020204" pitchFamily="34" charset="0"/>
              </a:rPr>
              <a:t>54,1% </a:t>
            </a:r>
          </a:p>
          <a:p>
            <a:pPr algn="ctr"/>
            <a:r>
              <a:rPr lang="fr-FR" sz="1400" b="1" dirty="0">
                <a:solidFill>
                  <a:schemeClr val="tx1">
                    <a:lumMod val="50000"/>
                    <a:lumOff val="50000"/>
                  </a:schemeClr>
                </a:solidFill>
              </a:rPr>
              <a:t>d’entre eux dépassent généralement la limite légale lors des réveillons du 31 décembre (&gt; 2 verres)</a:t>
            </a:r>
            <a:endParaRPr lang="fr-FR" sz="1400" dirty="0">
              <a:solidFill>
                <a:schemeClr val="tx1">
                  <a:lumMod val="50000"/>
                  <a:lumOff val="50000"/>
                </a:schemeClr>
              </a:solidFill>
            </a:endParaRPr>
          </a:p>
        </p:txBody>
      </p:sp>
      <p:sp>
        <p:nvSpPr>
          <p:cNvPr id="13" name="Rectangle 6">
            <a:extLst>
              <a:ext uri="{FF2B5EF4-FFF2-40B4-BE49-F238E27FC236}">
                <a16:creationId xmlns:a16="http://schemas.microsoft.com/office/drawing/2014/main" id="{7456BCC9-4899-49B6-A3EF-5EEBE012DE8B}"/>
              </a:ext>
            </a:extLst>
          </p:cNvPr>
          <p:cNvSpPr>
            <a:spLocks noChangeArrowheads="1"/>
          </p:cNvSpPr>
          <p:nvPr/>
        </p:nvSpPr>
        <p:spPr bwMode="auto">
          <a:xfrm>
            <a:off x="765082" y="4830786"/>
            <a:ext cx="2690820" cy="33855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100" i="1" dirty="0">
                <a:solidFill>
                  <a:schemeClr val="bg1">
                    <a:lumMod val="65000"/>
                  </a:schemeClr>
                </a:solidFill>
                <a:cs typeface="Arial" pitchFamily="34" charset="0"/>
              </a:rPr>
              <a:t>(2019 : 43,8% ; 2018 : 43,7% ; 2017 : 43,1% ; 2016 : 47,5% ; 2015 : 46,1%)</a:t>
            </a:r>
          </a:p>
        </p:txBody>
      </p:sp>
      <p:sp>
        <p:nvSpPr>
          <p:cNvPr id="14" name="Rectangle 6">
            <a:extLst>
              <a:ext uri="{FF2B5EF4-FFF2-40B4-BE49-F238E27FC236}">
                <a16:creationId xmlns:a16="http://schemas.microsoft.com/office/drawing/2014/main" id="{1A490DD4-8EBF-4ABE-BD3B-E81AB613449B}"/>
              </a:ext>
            </a:extLst>
          </p:cNvPr>
          <p:cNvSpPr>
            <a:spLocks noChangeArrowheads="1"/>
          </p:cNvSpPr>
          <p:nvPr/>
        </p:nvSpPr>
        <p:spPr bwMode="auto">
          <a:xfrm>
            <a:off x="7895714" y="4668858"/>
            <a:ext cx="2690820" cy="33855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100" i="1" dirty="0">
                <a:solidFill>
                  <a:schemeClr val="bg1">
                    <a:lumMod val="65000"/>
                  </a:schemeClr>
                </a:solidFill>
                <a:cs typeface="Arial" pitchFamily="34" charset="0"/>
              </a:rPr>
              <a:t>(2019 : 56,2% ; 2018 : 56,3% ; 2017 : 56,9% ; 2016 : 52,5% ; 2015 : 53,9%)</a:t>
            </a:r>
          </a:p>
        </p:txBody>
      </p:sp>
      <p:pic>
        <p:nvPicPr>
          <p:cNvPr id="15" name="Graphique 14">
            <a:extLst>
              <a:ext uri="{FF2B5EF4-FFF2-40B4-BE49-F238E27FC236}">
                <a16:creationId xmlns:a16="http://schemas.microsoft.com/office/drawing/2014/main" id="{75739569-6BF5-4B43-BDFE-9DEA01B7DC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6336444" y="3989993"/>
            <a:ext cx="891406" cy="648443"/>
          </a:xfrm>
          <a:prstGeom prst="rect">
            <a:avLst/>
          </a:prstGeom>
        </p:spPr>
      </p:pic>
      <p:pic>
        <p:nvPicPr>
          <p:cNvPr id="16" name="Graphique 15">
            <a:extLst>
              <a:ext uri="{FF2B5EF4-FFF2-40B4-BE49-F238E27FC236}">
                <a16:creationId xmlns:a16="http://schemas.microsoft.com/office/drawing/2014/main" id="{49874468-BDD7-4054-913F-4F4C260F33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4135784" y="3945881"/>
            <a:ext cx="891406" cy="648443"/>
          </a:xfrm>
          <a:prstGeom prst="rect">
            <a:avLst/>
          </a:prstGeom>
        </p:spPr>
      </p:pic>
      <p:sp>
        <p:nvSpPr>
          <p:cNvPr id="17" name="ZoneTexte 16">
            <a:extLst>
              <a:ext uri="{FF2B5EF4-FFF2-40B4-BE49-F238E27FC236}">
                <a16:creationId xmlns:a16="http://schemas.microsoft.com/office/drawing/2014/main" id="{89504BB7-AFE2-4600-89FB-BED2482376C3}"/>
              </a:ext>
            </a:extLst>
          </p:cNvPr>
          <p:cNvSpPr txBox="1"/>
          <p:nvPr/>
        </p:nvSpPr>
        <p:spPr>
          <a:xfrm>
            <a:off x="5794703" y="5082022"/>
            <a:ext cx="5725297" cy="1077218"/>
          </a:xfrm>
          <a:prstGeom prst="rect">
            <a:avLst/>
          </a:prstGeom>
          <a:noFill/>
        </p:spPr>
        <p:txBody>
          <a:bodyPr wrap="square" rtlCol="0">
            <a:spAutoFit/>
          </a:bodyPr>
          <a:lstStyle/>
          <a:p>
            <a:pPr algn="ctr"/>
            <a:r>
              <a:rPr lang="fr-FR" sz="1600" b="1" dirty="0">
                <a:solidFill>
                  <a:schemeClr val="accent4"/>
                </a:solidFill>
                <a:sym typeface="Wingdings"/>
              </a:rPr>
              <a:t> 7,8</a:t>
            </a:r>
            <a:r>
              <a:rPr lang="fr-FR" sz="1600" b="1" dirty="0">
                <a:solidFill>
                  <a:schemeClr val="accent4"/>
                </a:solidFill>
              </a:rPr>
              <a:t>% de la population Française prévoient de conduire à la St Sylvestre 2021 et prévoient de consommer plus de 2 verres d’alcool à l’occasion du réveillon du 31 décembre</a:t>
            </a:r>
            <a:endParaRPr lang="fr-FR" sz="1600" dirty="0">
              <a:solidFill>
                <a:schemeClr val="accent4"/>
              </a:solidFill>
            </a:endParaRPr>
          </a:p>
        </p:txBody>
      </p:sp>
      <p:sp>
        <p:nvSpPr>
          <p:cNvPr id="18" name="Rectangle 6">
            <a:extLst>
              <a:ext uri="{FF2B5EF4-FFF2-40B4-BE49-F238E27FC236}">
                <a16:creationId xmlns:a16="http://schemas.microsoft.com/office/drawing/2014/main" id="{BCE8F4F9-1720-45AD-B87F-74888021C37D}"/>
              </a:ext>
            </a:extLst>
          </p:cNvPr>
          <p:cNvSpPr>
            <a:spLocks noChangeArrowheads="1"/>
          </p:cNvSpPr>
          <p:nvPr/>
        </p:nvSpPr>
        <p:spPr bwMode="auto">
          <a:xfrm>
            <a:off x="6541703" y="6174461"/>
            <a:ext cx="4267195"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ctr"/>
            <a:r>
              <a:rPr lang="fr-FR" sz="1100" i="1" dirty="0">
                <a:solidFill>
                  <a:schemeClr val="bg1">
                    <a:lumMod val="65000"/>
                  </a:schemeClr>
                </a:solidFill>
                <a:cs typeface="Arial" pitchFamily="34" charset="0"/>
              </a:rPr>
              <a:t>(2019 : 6,9% ; 2018 : 8,0% ; 2017 : 7,3% ; 2016 : 6,3% ; 2015 : 8,2%)</a:t>
            </a:r>
          </a:p>
        </p:txBody>
      </p:sp>
      <p:sp>
        <p:nvSpPr>
          <p:cNvPr id="22" name="ZoneTexte 21">
            <a:extLst>
              <a:ext uri="{FF2B5EF4-FFF2-40B4-BE49-F238E27FC236}">
                <a16:creationId xmlns:a16="http://schemas.microsoft.com/office/drawing/2014/main" id="{092C225C-F8F8-4149-88BC-5FFEE97F7077}"/>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3" name="ZoneTexte 22">
            <a:extLst>
              <a:ext uri="{FF2B5EF4-FFF2-40B4-BE49-F238E27FC236}">
                <a16:creationId xmlns:a16="http://schemas.microsoft.com/office/drawing/2014/main" id="{D26625A1-FC48-40D7-9FFA-026FA8DE4129}"/>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4" name="ZoneTexte 23">
            <a:extLst>
              <a:ext uri="{FF2B5EF4-FFF2-40B4-BE49-F238E27FC236}">
                <a16:creationId xmlns:a16="http://schemas.microsoft.com/office/drawing/2014/main" id="{79F8462A-D1C8-47C9-A672-7D397DBF7CD4}"/>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pic>
        <p:nvPicPr>
          <p:cNvPr id="19" name="Image 18">
            <a:extLst>
              <a:ext uri="{FF2B5EF4-FFF2-40B4-BE49-F238E27FC236}">
                <a16:creationId xmlns:a16="http://schemas.microsoft.com/office/drawing/2014/main" id="{BFDB5F0E-D2C7-4581-BBDF-B34A19E6419A}"/>
              </a:ext>
            </a:extLst>
          </p:cNvPr>
          <p:cNvPicPr>
            <a:picLocks noChangeAspect="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1020043" y="3541394"/>
            <a:ext cx="564194" cy="505406"/>
          </a:xfrm>
          <a:prstGeom prst="rect">
            <a:avLst/>
          </a:prstGeom>
        </p:spPr>
      </p:pic>
      <p:pic>
        <p:nvPicPr>
          <p:cNvPr id="26" name="Image 25">
            <a:extLst>
              <a:ext uri="{FF2B5EF4-FFF2-40B4-BE49-F238E27FC236}">
                <a16:creationId xmlns:a16="http://schemas.microsoft.com/office/drawing/2014/main" id="{9F60E612-8724-4869-A26F-2F67F8F2E32B}"/>
              </a:ext>
            </a:extLst>
          </p:cNvPr>
          <p:cNvPicPr>
            <a:picLocks noChangeAspect="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9671038" y="3407119"/>
            <a:ext cx="564194" cy="505406"/>
          </a:xfrm>
          <a:prstGeom prst="rect">
            <a:avLst/>
          </a:prstGeom>
        </p:spPr>
      </p:pic>
      <p:pic>
        <p:nvPicPr>
          <p:cNvPr id="27" name="Image 26">
            <a:extLst>
              <a:ext uri="{FF2B5EF4-FFF2-40B4-BE49-F238E27FC236}">
                <a16:creationId xmlns:a16="http://schemas.microsoft.com/office/drawing/2014/main" id="{880D88BA-C271-4884-8B8C-2864C2848FE1}"/>
              </a:ext>
            </a:extLst>
          </p:cNvPr>
          <p:cNvPicPr>
            <a:picLocks noChangeAspect="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10207533" y="3407119"/>
            <a:ext cx="564194" cy="505406"/>
          </a:xfrm>
          <a:prstGeom prst="rect">
            <a:avLst/>
          </a:prstGeom>
        </p:spPr>
      </p:pic>
      <p:pic>
        <p:nvPicPr>
          <p:cNvPr id="29" name="Image 28">
            <a:extLst>
              <a:ext uri="{FF2B5EF4-FFF2-40B4-BE49-F238E27FC236}">
                <a16:creationId xmlns:a16="http://schemas.microsoft.com/office/drawing/2014/main" id="{12010D22-1018-45C1-A3B5-55E6F068F845}"/>
              </a:ext>
            </a:extLst>
          </p:cNvPr>
          <p:cNvPicPr>
            <a:picLocks noChangeAspect="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15110" y="2438858"/>
            <a:ext cx="747604" cy="669705"/>
          </a:xfrm>
          <a:prstGeom prst="rect">
            <a:avLst/>
          </a:prstGeom>
        </p:spPr>
      </p:pic>
      <p:pic>
        <p:nvPicPr>
          <p:cNvPr id="30" name="Image 29">
            <a:extLst>
              <a:ext uri="{FF2B5EF4-FFF2-40B4-BE49-F238E27FC236}">
                <a16:creationId xmlns:a16="http://schemas.microsoft.com/office/drawing/2014/main" id="{E855D9FF-A2F3-4910-86C7-611DD6AC3C21}"/>
              </a:ext>
            </a:extLst>
          </p:cNvPr>
          <p:cNvPicPr>
            <a:picLocks noChangeAspect="1"/>
          </p:cNvPicPr>
          <p:nvPr/>
        </p:nvPicPr>
        <p:blipFill>
          <a:blip r:embed="rId6">
            <a:clrChange>
              <a:clrFrom>
                <a:srgbClr val="F1F3F2"/>
              </a:clrFrom>
              <a:clrTo>
                <a:srgbClr val="F1F3F2">
                  <a:alpha val="0"/>
                </a:srgbClr>
              </a:clrTo>
            </a:clrChange>
            <a:duotone>
              <a:schemeClr val="accent1">
                <a:shade val="45000"/>
                <a:satMod val="135000"/>
              </a:schemeClr>
              <a:prstClr val="white"/>
            </a:duotone>
          </a:blip>
          <a:stretch>
            <a:fillRect/>
          </a:stretch>
        </p:blipFill>
        <p:spPr>
          <a:xfrm>
            <a:off x="2787022" y="2261937"/>
            <a:ext cx="947018" cy="1206819"/>
          </a:xfrm>
          <a:prstGeom prst="rect">
            <a:avLst/>
          </a:prstGeom>
        </p:spPr>
      </p:pic>
    </p:spTree>
    <p:extLst>
      <p:ext uri="{BB962C8B-B14F-4D97-AF65-F5344CB8AC3E}">
        <p14:creationId xmlns:p14="http://schemas.microsoft.com/office/powerpoint/2010/main" val="241538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descr="Une image contenant roue à vent, chaîne, très coloré, objet d’extérieur&#10;&#10;Description générée automatiquement">
            <a:extLst>
              <a:ext uri="{FF2B5EF4-FFF2-40B4-BE49-F238E27FC236}">
                <a16:creationId xmlns:a16="http://schemas.microsoft.com/office/drawing/2014/main" id="{326F90E2-D239-445A-8737-899A98C1C54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2295" b="32295"/>
          <a:stretch>
            <a:fillRect/>
          </a:stretch>
        </p:blipFill>
        <p:spPr/>
      </p:pic>
      <p:sp>
        <p:nvSpPr>
          <p:cNvPr id="7" name="Espace réservé du texte 6">
            <a:extLst>
              <a:ext uri="{FF2B5EF4-FFF2-40B4-BE49-F238E27FC236}">
                <a16:creationId xmlns:a16="http://schemas.microsoft.com/office/drawing/2014/main" id="{BEEB7D5B-CD29-4CFE-9EF1-7CE9CA5A7B5B}"/>
              </a:ext>
            </a:extLst>
          </p:cNvPr>
          <p:cNvSpPr>
            <a:spLocks noGrp="1"/>
          </p:cNvSpPr>
          <p:nvPr>
            <p:ph type="body" sz="quarter" idx="12"/>
          </p:nvPr>
        </p:nvSpPr>
        <p:spPr/>
        <p:txBody>
          <a:bodyPr/>
          <a:lstStyle/>
          <a:p>
            <a:r>
              <a:rPr lang="fr-FR" sz="3200" dirty="0"/>
              <a:t>Attitudes face </a:t>
            </a:r>
          </a:p>
          <a:p>
            <a:r>
              <a:rPr lang="fr-FR" sz="3200" dirty="0"/>
              <a:t>à l’alcool </a:t>
            </a:r>
          </a:p>
        </p:txBody>
      </p:sp>
      <p:sp>
        <p:nvSpPr>
          <p:cNvPr id="8" name="Espace réservé du texte 7">
            <a:extLst>
              <a:ext uri="{FF2B5EF4-FFF2-40B4-BE49-F238E27FC236}">
                <a16:creationId xmlns:a16="http://schemas.microsoft.com/office/drawing/2014/main" id="{3B0DFF7B-152D-4498-8E9E-81731BDF8A54}"/>
              </a:ext>
            </a:extLst>
          </p:cNvPr>
          <p:cNvSpPr>
            <a:spLocks noGrp="1"/>
          </p:cNvSpPr>
          <p:nvPr>
            <p:ph type="body" sz="quarter" idx="13"/>
          </p:nvPr>
        </p:nvSpPr>
        <p:spPr/>
        <p:txBody>
          <a:bodyPr/>
          <a:lstStyle/>
          <a:p>
            <a:r>
              <a:rPr lang="fr-FR" dirty="0"/>
              <a:t>04</a:t>
            </a:r>
          </a:p>
        </p:txBody>
      </p:sp>
    </p:spTree>
    <p:extLst>
      <p:ext uri="{BB962C8B-B14F-4D97-AF65-F5344CB8AC3E}">
        <p14:creationId xmlns:p14="http://schemas.microsoft.com/office/powerpoint/2010/main" val="3781272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5547B-04CD-4D5F-A1A1-C5B9605FCB79}"/>
              </a:ext>
            </a:extLst>
          </p:cNvPr>
          <p:cNvSpPr/>
          <p:nvPr/>
        </p:nvSpPr>
        <p:spPr>
          <a:xfrm>
            <a:off x="7268547" y="4795120"/>
            <a:ext cx="4017254" cy="1316432"/>
          </a:xfrm>
          <a:prstGeom prst="rect">
            <a:avLst/>
          </a:prstGeom>
          <a:noFill/>
          <a:ln>
            <a:solidFill>
              <a:srgbClr val="FF58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itre 5">
            <a:extLst>
              <a:ext uri="{FF2B5EF4-FFF2-40B4-BE49-F238E27FC236}">
                <a16:creationId xmlns:a16="http://schemas.microsoft.com/office/drawing/2014/main" id="{6FBDEA8B-3C3F-4E69-95FB-701A097A0BB2}"/>
              </a:ext>
            </a:extLst>
          </p:cNvPr>
          <p:cNvSpPr>
            <a:spLocks noGrp="1"/>
          </p:cNvSpPr>
          <p:nvPr>
            <p:ph type="title"/>
          </p:nvPr>
        </p:nvSpPr>
        <p:spPr/>
        <p:txBody>
          <a:bodyPr/>
          <a:lstStyle/>
          <a:p>
            <a:r>
              <a:rPr lang="fr-FR" dirty="0"/>
              <a:t>Dispositions particulières lors du réveillon du nouvel an</a:t>
            </a:r>
            <a:r>
              <a:rPr lang="fr-FR" dirty="0">
                <a:solidFill>
                  <a:schemeClr val="accent1"/>
                </a:solidFill>
              </a:rPr>
              <a:t>.</a:t>
            </a:r>
            <a:br>
              <a:rPr lang="fr-FR" dirty="0"/>
            </a:br>
            <a:endParaRPr lang="fr-FR" dirty="0"/>
          </a:p>
        </p:txBody>
      </p:sp>
      <p:sp>
        <p:nvSpPr>
          <p:cNvPr id="7" name="Espace réservé du texte 6">
            <a:extLst>
              <a:ext uri="{FF2B5EF4-FFF2-40B4-BE49-F238E27FC236}">
                <a16:creationId xmlns:a16="http://schemas.microsoft.com/office/drawing/2014/main" id="{477FD635-25F7-4A76-A06D-7097EB5DD464}"/>
              </a:ext>
            </a:extLst>
          </p:cNvPr>
          <p:cNvSpPr>
            <a:spLocks noGrp="1"/>
          </p:cNvSpPr>
          <p:nvPr>
            <p:ph type="body" sz="quarter" idx="10"/>
          </p:nvPr>
        </p:nvSpPr>
        <p:spPr>
          <a:xfrm>
            <a:off x="720000" y="1054647"/>
            <a:ext cx="10800000" cy="180975"/>
          </a:xfrm>
        </p:spPr>
        <p:txBody>
          <a:bodyPr/>
          <a:lstStyle/>
          <a:p>
            <a:pPr lvl="0"/>
            <a:r>
              <a:rPr lang="fr-FR" dirty="0"/>
              <a:t>Q8. A l’occasion de ce prochain réveillon du nouvel an, prévoyez-vous des dispositions particulières, que ce soit pour vous personnellement ou pour les personnes qui passeront la soirée avec vous, afin de prévenir les accidents de la circulation liés à la consommation d’alcool ?</a:t>
            </a:r>
          </a:p>
          <a:p>
            <a:pPr lvl="1"/>
            <a:r>
              <a:rPr lang="fr-FR" b="0" dirty="0">
                <a:solidFill>
                  <a:schemeClr val="tx2"/>
                </a:solidFill>
              </a:rPr>
              <a:t>Base : Ceux qui se déplaceront ou qui passeront leur réveillon avec des convives qui se déplaceront en véhicule personnel : </a:t>
            </a:r>
            <a:r>
              <a:rPr lang="fr-FR" b="0" dirty="0"/>
              <a:t>507 personnes</a:t>
            </a:r>
          </a:p>
          <a:p>
            <a:endParaRPr lang="fr-FR" dirty="0"/>
          </a:p>
        </p:txBody>
      </p:sp>
      <p:graphicFrame>
        <p:nvGraphicFramePr>
          <p:cNvPr id="9" name="Chart 2">
            <a:extLst>
              <a:ext uri="{FF2B5EF4-FFF2-40B4-BE49-F238E27FC236}">
                <a16:creationId xmlns:a16="http://schemas.microsoft.com/office/drawing/2014/main" id="{AD729A38-293C-44F1-B628-649FE7C0506C}"/>
              </a:ext>
            </a:extLst>
          </p:cNvPr>
          <p:cNvGraphicFramePr/>
          <p:nvPr>
            <p:extLst>
              <p:ext uri="{D42A27DB-BD31-4B8C-83A1-F6EECF244321}">
                <p14:modId xmlns:p14="http://schemas.microsoft.com/office/powerpoint/2010/main" val="988835058"/>
              </p:ext>
            </p:extLst>
          </p:nvPr>
        </p:nvGraphicFramePr>
        <p:xfrm>
          <a:off x="1853578" y="2650442"/>
          <a:ext cx="4175455" cy="2604303"/>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 coins arrondis 9">
            <a:extLst>
              <a:ext uri="{FF2B5EF4-FFF2-40B4-BE49-F238E27FC236}">
                <a16:creationId xmlns:a16="http://schemas.microsoft.com/office/drawing/2014/main" id="{E9913A0E-D5D9-45F2-A649-9A412B484CC8}"/>
              </a:ext>
            </a:extLst>
          </p:cNvPr>
          <p:cNvSpPr/>
          <p:nvPr/>
        </p:nvSpPr>
        <p:spPr>
          <a:xfrm>
            <a:off x="2045917" y="1931499"/>
            <a:ext cx="1208479" cy="1255946"/>
          </a:xfrm>
          <a:prstGeom prst="roundRect">
            <a:avLst>
              <a:gd name="adj" fmla="val 1811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3A881C55-D705-43D3-9B76-874426E7DE9C}"/>
              </a:ext>
            </a:extLst>
          </p:cNvPr>
          <p:cNvSpPr/>
          <p:nvPr/>
        </p:nvSpPr>
        <p:spPr>
          <a:xfrm>
            <a:off x="1735674" y="4380773"/>
            <a:ext cx="1306615" cy="1357937"/>
          </a:xfrm>
          <a:prstGeom prst="roundRect">
            <a:avLst>
              <a:gd name="adj" fmla="val 1811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42523F6B-6C23-46EC-8BA5-E4919835AC33}"/>
              </a:ext>
            </a:extLst>
          </p:cNvPr>
          <p:cNvSpPr/>
          <p:nvPr/>
        </p:nvSpPr>
        <p:spPr>
          <a:xfrm>
            <a:off x="5284157" y="4373671"/>
            <a:ext cx="1306615" cy="1357937"/>
          </a:xfrm>
          <a:prstGeom prst="roundRect">
            <a:avLst>
              <a:gd name="adj" fmla="val 1811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F0580F54-2D0B-4A74-A52E-0C7540532D1C}"/>
              </a:ext>
            </a:extLst>
          </p:cNvPr>
          <p:cNvSpPr txBox="1"/>
          <p:nvPr/>
        </p:nvSpPr>
        <p:spPr>
          <a:xfrm>
            <a:off x="5078061" y="3420654"/>
            <a:ext cx="1823890" cy="861774"/>
          </a:xfrm>
          <a:prstGeom prst="rect">
            <a:avLst/>
          </a:prstGeom>
          <a:noFill/>
        </p:spPr>
        <p:txBody>
          <a:bodyPr wrap="square" rtlCol="0">
            <a:spAutoFit/>
          </a:bodyPr>
          <a:lstStyle/>
          <a:p>
            <a:r>
              <a:rPr lang="fr-FR" b="1" dirty="0">
                <a:solidFill>
                  <a:schemeClr val="accent1"/>
                </a:solidFill>
                <a:latin typeface="Arial Black" panose="020B0A04020102020204" pitchFamily="34" charset="0"/>
              </a:rPr>
              <a:t>OUI</a:t>
            </a:r>
          </a:p>
          <a:p>
            <a:r>
              <a:rPr lang="fr-FR" sz="3200" b="1" dirty="0">
                <a:solidFill>
                  <a:schemeClr val="accent1"/>
                </a:solidFill>
                <a:latin typeface="Arial Black" panose="020B0A04020102020204" pitchFamily="34" charset="0"/>
              </a:rPr>
              <a:t>37,0%</a:t>
            </a:r>
          </a:p>
        </p:txBody>
      </p:sp>
      <p:sp>
        <p:nvSpPr>
          <p:cNvPr id="14" name="ZoneTexte 13">
            <a:extLst>
              <a:ext uri="{FF2B5EF4-FFF2-40B4-BE49-F238E27FC236}">
                <a16:creationId xmlns:a16="http://schemas.microsoft.com/office/drawing/2014/main" id="{766BE939-6918-4B54-B9F9-A7BE8A865578}"/>
              </a:ext>
            </a:extLst>
          </p:cNvPr>
          <p:cNvSpPr txBox="1"/>
          <p:nvPr/>
        </p:nvSpPr>
        <p:spPr>
          <a:xfrm>
            <a:off x="1464320" y="3425041"/>
            <a:ext cx="1577969" cy="861774"/>
          </a:xfrm>
          <a:prstGeom prst="rect">
            <a:avLst/>
          </a:prstGeom>
          <a:noFill/>
        </p:spPr>
        <p:txBody>
          <a:bodyPr wrap="square" rtlCol="0">
            <a:spAutoFit/>
          </a:bodyPr>
          <a:lstStyle/>
          <a:p>
            <a:pPr algn="r"/>
            <a:r>
              <a:rPr lang="fr-FR" b="1" dirty="0">
                <a:solidFill>
                  <a:srgbClr val="FF5859"/>
                </a:solidFill>
                <a:latin typeface="Arial Black" panose="020B0A04020102020204" pitchFamily="34" charset="0"/>
              </a:rPr>
              <a:t>NON</a:t>
            </a:r>
          </a:p>
          <a:p>
            <a:pPr algn="r"/>
            <a:r>
              <a:rPr lang="fr-FR" sz="3200" b="1" dirty="0">
                <a:solidFill>
                  <a:srgbClr val="FF5859"/>
                </a:solidFill>
                <a:latin typeface="Arial Black" panose="020B0A04020102020204" pitchFamily="34" charset="0"/>
              </a:rPr>
              <a:t>44,2%</a:t>
            </a:r>
          </a:p>
        </p:txBody>
      </p:sp>
      <p:sp>
        <p:nvSpPr>
          <p:cNvPr id="15" name="Rectangle 6">
            <a:extLst>
              <a:ext uri="{FF2B5EF4-FFF2-40B4-BE49-F238E27FC236}">
                <a16:creationId xmlns:a16="http://schemas.microsoft.com/office/drawing/2014/main" id="{E39A3C8F-2A03-4A91-8F79-3A4BE102C786}"/>
              </a:ext>
            </a:extLst>
          </p:cNvPr>
          <p:cNvSpPr>
            <a:spLocks noChangeArrowheads="1"/>
          </p:cNvSpPr>
          <p:nvPr/>
        </p:nvSpPr>
        <p:spPr bwMode="auto">
          <a:xfrm>
            <a:off x="5561721" y="4589843"/>
            <a:ext cx="856570" cy="923330"/>
          </a:xfrm>
          <a:prstGeom prst="rect">
            <a:avLst/>
          </a:prstGeom>
          <a:solidFill>
            <a:schemeClr val="bg2"/>
          </a:solidFill>
          <a:ln w="9525">
            <a:solidFill>
              <a:schemeClr val="bg1"/>
            </a:solidFill>
            <a:miter lim="800000"/>
            <a:headEnd/>
            <a:tailEnd/>
          </a:ln>
        </p:spPr>
        <p:txBody>
          <a:bodyPr vert="horz" wrap="square" lIns="0" tIns="0" rIns="0" bIns="0" numCol="1" anchor="ctr" anchorCtr="0" compatLnSpc="1">
            <a:prstTxWarp prst="textNoShape">
              <a:avLst/>
            </a:prstTxWarp>
            <a:spAutoFit/>
          </a:bodyPr>
          <a:lstStyle/>
          <a:p>
            <a:pPr lvl="0"/>
            <a:r>
              <a:rPr lang="fr-FR" sz="1000" i="1" dirty="0">
                <a:solidFill>
                  <a:schemeClr val="bg1">
                    <a:lumMod val="65000"/>
                  </a:schemeClr>
                </a:solidFill>
                <a:cs typeface="Arial" pitchFamily="34" charset="0"/>
              </a:rPr>
              <a:t>2019 : 43,6%</a:t>
            </a:r>
          </a:p>
          <a:p>
            <a:pPr lvl="0"/>
            <a:r>
              <a:rPr lang="fr-FR" sz="1000" i="1" dirty="0">
                <a:solidFill>
                  <a:schemeClr val="bg1">
                    <a:lumMod val="65000"/>
                  </a:schemeClr>
                </a:solidFill>
                <a:cs typeface="Arial" pitchFamily="34" charset="0"/>
              </a:rPr>
              <a:t>2018 : 44,3%  2017 : 41,0%  2016 : 37,7%  2015 : 41,2%  2014 : 41,6%</a:t>
            </a:r>
          </a:p>
        </p:txBody>
      </p:sp>
      <p:sp>
        <p:nvSpPr>
          <p:cNvPr id="16" name="Rectangle 6">
            <a:extLst>
              <a:ext uri="{FF2B5EF4-FFF2-40B4-BE49-F238E27FC236}">
                <a16:creationId xmlns:a16="http://schemas.microsoft.com/office/drawing/2014/main" id="{506124DA-2CB8-471B-9710-8FE1A39B57CF}"/>
              </a:ext>
            </a:extLst>
          </p:cNvPr>
          <p:cNvSpPr>
            <a:spLocks noChangeArrowheads="1"/>
          </p:cNvSpPr>
          <p:nvPr/>
        </p:nvSpPr>
        <p:spPr bwMode="auto">
          <a:xfrm>
            <a:off x="2014138" y="4560272"/>
            <a:ext cx="928579" cy="923330"/>
          </a:xfrm>
          <a:prstGeom prst="rect">
            <a:avLst/>
          </a:prstGeom>
          <a:solidFill>
            <a:schemeClr val="bg2"/>
          </a:solidFill>
          <a:ln w="9525">
            <a:solidFill>
              <a:schemeClr val="bg1"/>
            </a:solidFill>
            <a:miter lim="800000"/>
            <a:headEnd/>
            <a:tailEnd/>
          </a:ln>
        </p:spPr>
        <p:txBody>
          <a:bodyPr vert="horz" wrap="square" lIns="0" tIns="0" rIns="0" bIns="0" numCol="1" anchor="ctr" anchorCtr="0" compatLnSpc="1">
            <a:prstTxWarp prst="textNoShape">
              <a:avLst/>
            </a:prstTxWarp>
            <a:spAutoFit/>
          </a:bodyPr>
          <a:lstStyle/>
          <a:p>
            <a:pPr lvl="0"/>
            <a:r>
              <a:rPr lang="fr-FR" sz="1000" i="1" dirty="0">
                <a:solidFill>
                  <a:schemeClr val="bg1">
                    <a:lumMod val="65000"/>
                  </a:schemeClr>
                </a:solidFill>
                <a:cs typeface="Arial" pitchFamily="34" charset="0"/>
              </a:rPr>
              <a:t>2019 : 34,7%</a:t>
            </a:r>
          </a:p>
          <a:p>
            <a:pPr lvl="0"/>
            <a:r>
              <a:rPr lang="fr-FR" sz="1000" i="1" dirty="0">
                <a:solidFill>
                  <a:schemeClr val="bg1">
                    <a:lumMod val="65000"/>
                  </a:schemeClr>
                </a:solidFill>
                <a:cs typeface="Arial" pitchFamily="34" charset="0"/>
              </a:rPr>
              <a:t>2018 : 30,4%  2017 : 36,7%  2016 : 44,9%  2015 : 39,6%  2014 : 39,3%</a:t>
            </a:r>
          </a:p>
        </p:txBody>
      </p:sp>
      <p:sp>
        <p:nvSpPr>
          <p:cNvPr id="17" name="Rectangle 6">
            <a:extLst>
              <a:ext uri="{FF2B5EF4-FFF2-40B4-BE49-F238E27FC236}">
                <a16:creationId xmlns:a16="http://schemas.microsoft.com/office/drawing/2014/main" id="{71F83A88-1426-4C91-A58A-7496C1E3EAC4}"/>
              </a:ext>
            </a:extLst>
          </p:cNvPr>
          <p:cNvSpPr>
            <a:spLocks noChangeArrowheads="1"/>
          </p:cNvSpPr>
          <p:nvPr/>
        </p:nvSpPr>
        <p:spPr bwMode="auto">
          <a:xfrm>
            <a:off x="2129597" y="2105515"/>
            <a:ext cx="1036058" cy="923330"/>
          </a:xfrm>
          <a:prstGeom prst="rect">
            <a:avLst/>
          </a:prstGeom>
          <a:solidFill>
            <a:schemeClr val="bg2"/>
          </a:solidFill>
          <a:ln w="9525">
            <a:solidFill>
              <a:schemeClr val="bg1"/>
            </a:solidFill>
            <a:miter lim="800000"/>
            <a:headEnd/>
            <a:tailEnd/>
          </a:ln>
        </p:spPr>
        <p:txBody>
          <a:bodyPr vert="horz" wrap="square" lIns="0" tIns="0" rIns="0" bIns="0" numCol="1" anchor="ctr" anchorCtr="0" compatLnSpc="1">
            <a:prstTxWarp prst="textNoShape">
              <a:avLst/>
            </a:prstTxWarp>
            <a:spAutoFit/>
          </a:bodyPr>
          <a:lstStyle/>
          <a:p>
            <a:pPr lvl="0" algn="ctr"/>
            <a:r>
              <a:rPr lang="fr-FR" sz="1000" i="1" dirty="0">
                <a:solidFill>
                  <a:schemeClr val="bg1">
                    <a:lumMod val="65000"/>
                  </a:schemeClr>
                </a:solidFill>
                <a:cs typeface="Arial" pitchFamily="34" charset="0"/>
              </a:rPr>
              <a:t>2019 : 21,7%</a:t>
            </a:r>
          </a:p>
          <a:p>
            <a:pPr lvl="0" algn="ctr"/>
            <a:r>
              <a:rPr lang="fr-FR" sz="1000" i="1" dirty="0">
                <a:solidFill>
                  <a:schemeClr val="bg1">
                    <a:lumMod val="65000"/>
                  </a:schemeClr>
                </a:solidFill>
                <a:cs typeface="Arial" pitchFamily="34" charset="0"/>
              </a:rPr>
              <a:t>2018 : 25,3%  2017 : 22,3% 2016 : 17,4% 2015 : 19,2% 2014 : 19,1%</a:t>
            </a:r>
          </a:p>
        </p:txBody>
      </p:sp>
      <p:sp>
        <p:nvSpPr>
          <p:cNvPr id="21" name="ZoneTexte 20">
            <a:extLst>
              <a:ext uri="{FF2B5EF4-FFF2-40B4-BE49-F238E27FC236}">
                <a16:creationId xmlns:a16="http://schemas.microsoft.com/office/drawing/2014/main" id="{F97AD605-7CAF-4A37-8ED6-D360CF1BEEB1}"/>
              </a:ext>
            </a:extLst>
          </p:cNvPr>
          <p:cNvSpPr txBox="1"/>
          <p:nvPr/>
        </p:nvSpPr>
        <p:spPr>
          <a:xfrm>
            <a:off x="3118551" y="2658806"/>
            <a:ext cx="928579" cy="400110"/>
          </a:xfrm>
          <a:prstGeom prst="rect">
            <a:avLst/>
          </a:prstGeom>
          <a:noFill/>
        </p:spPr>
        <p:txBody>
          <a:bodyPr wrap="square" rtlCol="0">
            <a:spAutoFit/>
          </a:bodyPr>
          <a:lstStyle/>
          <a:p>
            <a:pPr algn="ctr"/>
            <a:r>
              <a:rPr lang="fr-FR" sz="1000" i="1" dirty="0">
                <a:solidFill>
                  <a:schemeClr val="tx2"/>
                </a:solidFill>
              </a:rPr>
              <a:t>NSP : </a:t>
            </a:r>
          </a:p>
          <a:p>
            <a:pPr algn="ctr"/>
            <a:r>
              <a:rPr lang="fr-FR" sz="1000" i="1" dirty="0">
                <a:solidFill>
                  <a:schemeClr val="tx2"/>
                </a:solidFill>
              </a:rPr>
              <a:t>18,8%</a:t>
            </a:r>
          </a:p>
        </p:txBody>
      </p:sp>
      <p:sp>
        <p:nvSpPr>
          <p:cNvPr id="22" name="ZoneTexte 21">
            <a:extLst>
              <a:ext uri="{FF2B5EF4-FFF2-40B4-BE49-F238E27FC236}">
                <a16:creationId xmlns:a16="http://schemas.microsoft.com/office/drawing/2014/main" id="{9CAF148D-E470-463B-ACAD-EB47CD3AAD13}"/>
              </a:ext>
            </a:extLst>
          </p:cNvPr>
          <p:cNvSpPr txBox="1"/>
          <p:nvPr/>
        </p:nvSpPr>
        <p:spPr>
          <a:xfrm>
            <a:off x="7401334" y="2302868"/>
            <a:ext cx="3573658" cy="3970318"/>
          </a:xfrm>
          <a:prstGeom prst="rect">
            <a:avLst/>
          </a:prstGeom>
          <a:noFill/>
        </p:spPr>
        <p:txBody>
          <a:bodyPr wrap="square" rtlCol="0">
            <a:spAutoFit/>
          </a:bodyPr>
          <a:lstStyle/>
          <a:p>
            <a:r>
              <a:rPr lang="fr-FR" sz="1400" dirty="0">
                <a:solidFill>
                  <a:schemeClr val="accent4"/>
                </a:solidFill>
              </a:rPr>
              <a:t>Parmi les 39,5% de la population Française concernés par la question de l’alcool et de la conduite (en recul de 7 pts par rapport à 2019), </a:t>
            </a:r>
          </a:p>
          <a:p>
            <a:r>
              <a:rPr lang="fr-FR" sz="1400" dirty="0">
                <a:solidFill>
                  <a:schemeClr val="accent4"/>
                </a:solidFill>
              </a:rPr>
              <a:t>seuls </a:t>
            </a:r>
            <a:r>
              <a:rPr lang="fr-FR" sz="1400" b="1" dirty="0">
                <a:solidFill>
                  <a:schemeClr val="accent4"/>
                </a:solidFill>
              </a:rPr>
              <a:t>37% envisagent de prendre des dispositions </a:t>
            </a:r>
            <a:r>
              <a:rPr lang="fr-FR" sz="1400" dirty="0">
                <a:solidFill>
                  <a:schemeClr val="accent4"/>
                </a:solidFill>
              </a:rPr>
              <a:t>pour prévenir les accidents de la route liés à la consommation d’alcool, que ce soit pour eux ou pour les personnes qui passeront la soirée avec eux. Une attitude qui en baisse par rapport à 2019. </a:t>
            </a:r>
          </a:p>
          <a:p>
            <a:endParaRPr lang="fr-FR" sz="1400" dirty="0">
              <a:solidFill>
                <a:schemeClr val="accent4"/>
              </a:solidFill>
            </a:endParaRPr>
          </a:p>
          <a:p>
            <a:r>
              <a:rPr lang="fr-FR" sz="1400" b="1" dirty="0">
                <a:solidFill>
                  <a:schemeClr val="accent4"/>
                </a:solidFill>
              </a:rPr>
              <a:t>&gt; C’est donc uniquement 14,6% de la population Française qui envisage de prendre des dispositions pour prévenir les accidents de la route liés à la consommation d’alcool </a:t>
            </a:r>
            <a:r>
              <a:rPr lang="fr-FR" sz="1400" dirty="0">
                <a:solidFill>
                  <a:schemeClr val="accent4"/>
                </a:solidFill>
              </a:rPr>
              <a:t>(20,3% en 2019).</a:t>
            </a:r>
          </a:p>
          <a:p>
            <a:r>
              <a:rPr lang="fr-FR" sz="1400" b="1" dirty="0">
                <a:solidFill>
                  <a:schemeClr val="accent4"/>
                </a:solidFill>
              </a:rPr>
              <a:t> </a:t>
            </a:r>
          </a:p>
        </p:txBody>
      </p:sp>
      <p:sp>
        <p:nvSpPr>
          <p:cNvPr id="23" name="ZoneTexte 22">
            <a:extLst>
              <a:ext uri="{FF2B5EF4-FFF2-40B4-BE49-F238E27FC236}">
                <a16:creationId xmlns:a16="http://schemas.microsoft.com/office/drawing/2014/main" id="{F9A77BCF-76E3-4965-8F83-D424B28164FD}"/>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4" name="ZoneTexte 23">
            <a:extLst>
              <a:ext uri="{FF2B5EF4-FFF2-40B4-BE49-F238E27FC236}">
                <a16:creationId xmlns:a16="http://schemas.microsoft.com/office/drawing/2014/main" id="{825F4AEE-A43A-4960-B20A-08C046490F7F}"/>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5" name="ZoneTexte 24">
            <a:extLst>
              <a:ext uri="{FF2B5EF4-FFF2-40B4-BE49-F238E27FC236}">
                <a16:creationId xmlns:a16="http://schemas.microsoft.com/office/drawing/2014/main" id="{2CC2C3CF-1FFA-4B67-86C3-CE6F90B0DA36}"/>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18" name="ZoneTexte 17">
            <a:extLst>
              <a:ext uri="{FF2B5EF4-FFF2-40B4-BE49-F238E27FC236}">
                <a16:creationId xmlns:a16="http://schemas.microsoft.com/office/drawing/2014/main" id="{06EF3047-2935-467B-9A12-51DA23F27DD1}"/>
              </a:ext>
            </a:extLst>
          </p:cNvPr>
          <p:cNvSpPr txBox="1"/>
          <p:nvPr/>
        </p:nvSpPr>
        <p:spPr>
          <a:xfrm>
            <a:off x="2795145" y="3711261"/>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19" name="ZoneTexte 18">
            <a:extLst>
              <a:ext uri="{FF2B5EF4-FFF2-40B4-BE49-F238E27FC236}">
                <a16:creationId xmlns:a16="http://schemas.microsoft.com/office/drawing/2014/main" id="{29E0BC30-0EDC-4340-9540-0FB292BB2829}"/>
              </a:ext>
            </a:extLst>
          </p:cNvPr>
          <p:cNvSpPr txBox="1"/>
          <p:nvPr/>
        </p:nvSpPr>
        <p:spPr>
          <a:xfrm>
            <a:off x="6404672" y="3730826"/>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54003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730C2BE6-BAE7-4502-82C2-EC37FAE26427}"/>
              </a:ext>
            </a:extLst>
          </p:cNvPr>
          <p:cNvSpPr/>
          <p:nvPr/>
        </p:nvSpPr>
        <p:spPr>
          <a:xfrm>
            <a:off x="1586204" y="1371600"/>
            <a:ext cx="2127380" cy="2127380"/>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2951F264-AA59-4EE4-A350-C89913D2C9AD}"/>
              </a:ext>
            </a:extLst>
          </p:cNvPr>
          <p:cNvSpPr/>
          <p:nvPr/>
        </p:nvSpPr>
        <p:spPr>
          <a:xfrm>
            <a:off x="4578107" y="1371600"/>
            <a:ext cx="2127380" cy="2127380"/>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9357576D-EAEF-4842-9EA5-AD5FB58AD0B2}"/>
              </a:ext>
            </a:extLst>
          </p:cNvPr>
          <p:cNvSpPr/>
          <p:nvPr/>
        </p:nvSpPr>
        <p:spPr>
          <a:xfrm>
            <a:off x="7570010" y="1371600"/>
            <a:ext cx="2127380" cy="2127380"/>
          </a:xfrm>
          <a:prstGeom prst="ellipse">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Titre 4">
            <a:extLst>
              <a:ext uri="{FF2B5EF4-FFF2-40B4-BE49-F238E27FC236}">
                <a16:creationId xmlns:a16="http://schemas.microsoft.com/office/drawing/2014/main" id="{45D53F84-5C02-46B4-A3A7-33E98A87714C}"/>
              </a:ext>
            </a:extLst>
          </p:cNvPr>
          <p:cNvSpPr>
            <a:spLocks noGrp="1"/>
          </p:cNvSpPr>
          <p:nvPr>
            <p:ph type="title"/>
          </p:nvPr>
        </p:nvSpPr>
        <p:spPr/>
        <p:txBody>
          <a:bodyPr/>
          <a:lstStyle/>
          <a:p>
            <a:r>
              <a:rPr lang="fr-FR" b="1" dirty="0"/>
              <a:t>Méthodologie</a:t>
            </a:r>
            <a:r>
              <a:rPr lang="fr-FR" b="1" dirty="0">
                <a:solidFill>
                  <a:schemeClr val="accent1"/>
                </a:solidFill>
              </a:rPr>
              <a:t>.</a:t>
            </a:r>
            <a:endParaRPr lang="fr-FR" dirty="0">
              <a:solidFill>
                <a:schemeClr val="accent1"/>
              </a:solidFill>
            </a:endParaRPr>
          </a:p>
        </p:txBody>
      </p:sp>
      <p:pic>
        <p:nvPicPr>
          <p:cNvPr id="7" name="Graphique 22">
            <a:extLst>
              <a:ext uri="{FF2B5EF4-FFF2-40B4-BE49-F238E27FC236}">
                <a16:creationId xmlns:a16="http://schemas.microsoft.com/office/drawing/2014/main" id="{F30B40B8-0EFA-46DB-8F9F-32F5A5EB82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81734" y="2057573"/>
            <a:ext cx="1120126" cy="755434"/>
          </a:xfrm>
          <a:prstGeom prst="rect">
            <a:avLst/>
          </a:prstGeom>
        </p:spPr>
      </p:pic>
      <p:pic>
        <p:nvPicPr>
          <p:cNvPr id="8" name="Graphique 15">
            <a:extLst>
              <a:ext uri="{FF2B5EF4-FFF2-40B4-BE49-F238E27FC236}">
                <a16:creationId xmlns:a16="http://schemas.microsoft.com/office/drawing/2014/main" id="{4C31A318-9521-4659-B6CB-9E44AB1D62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7611" y="2048242"/>
            <a:ext cx="968703" cy="865961"/>
          </a:xfrm>
          <a:prstGeom prst="rect">
            <a:avLst/>
          </a:prstGeom>
        </p:spPr>
      </p:pic>
      <p:pic>
        <p:nvPicPr>
          <p:cNvPr id="9" name="Graphique 9">
            <a:extLst>
              <a:ext uri="{FF2B5EF4-FFF2-40B4-BE49-F238E27FC236}">
                <a16:creationId xmlns:a16="http://schemas.microsoft.com/office/drawing/2014/main" id="{E01FD20D-5E1B-43B4-B0A5-71BE815C84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59070" y="1903429"/>
            <a:ext cx="1204008" cy="1038887"/>
          </a:xfrm>
          <a:prstGeom prst="rect">
            <a:avLst/>
          </a:prstGeom>
        </p:spPr>
      </p:pic>
      <p:sp>
        <p:nvSpPr>
          <p:cNvPr id="13" name="Forme libre 4">
            <a:extLst>
              <a:ext uri="{FF2B5EF4-FFF2-40B4-BE49-F238E27FC236}">
                <a16:creationId xmlns:a16="http://schemas.microsoft.com/office/drawing/2014/main" id="{A5A53062-E186-4F9C-B5B0-C5B5C8F3B14A}"/>
              </a:ext>
            </a:extLst>
          </p:cNvPr>
          <p:cNvSpPr/>
          <p:nvPr/>
        </p:nvSpPr>
        <p:spPr>
          <a:xfrm>
            <a:off x="1105982" y="3696465"/>
            <a:ext cx="3069164" cy="1217877"/>
          </a:xfrm>
          <a:custGeom>
            <a:avLst/>
            <a:gdLst>
              <a:gd name="connsiteX0" fmla="*/ 202983 w 1217876"/>
              <a:gd name="connsiteY0" fmla="*/ 0 h 5558455"/>
              <a:gd name="connsiteX1" fmla="*/ 1014893 w 1217876"/>
              <a:gd name="connsiteY1" fmla="*/ 0 h 5558455"/>
              <a:gd name="connsiteX2" fmla="*/ 1158424 w 1217876"/>
              <a:gd name="connsiteY2" fmla="*/ 59453 h 5558455"/>
              <a:gd name="connsiteX3" fmla="*/ 1217876 w 1217876"/>
              <a:gd name="connsiteY3" fmla="*/ 202984 h 5558455"/>
              <a:gd name="connsiteX4" fmla="*/ 1217876 w 1217876"/>
              <a:gd name="connsiteY4" fmla="*/ 5558455 h 5558455"/>
              <a:gd name="connsiteX5" fmla="*/ 1217876 w 1217876"/>
              <a:gd name="connsiteY5" fmla="*/ 5558455 h 5558455"/>
              <a:gd name="connsiteX6" fmla="*/ 1217876 w 1217876"/>
              <a:gd name="connsiteY6" fmla="*/ 5558455 h 5558455"/>
              <a:gd name="connsiteX7" fmla="*/ 0 w 1217876"/>
              <a:gd name="connsiteY7" fmla="*/ 5558455 h 5558455"/>
              <a:gd name="connsiteX8" fmla="*/ 0 w 1217876"/>
              <a:gd name="connsiteY8" fmla="*/ 5558455 h 5558455"/>
              <a:gd name="connsiteX9" fmla="*/ 0 w 1217876"/>
              <a:gd name="connsiteY9" fmla="*/ 5558455 h 5558455"/>
              <a:gd name="connsiteX10" fmla="*/ 0 w 1217876"/>
              <a:gd name="connsiteY10" fmla="*/ 202983 h 5558455"/>
              <a:gd name="connsiteX11" fmla="*/ 59453 w 1217876"/>
              <a:gd name="connsiteY11" fmla="*/ 59452 h 5558455"/>
              <a:gd name="connsiteX12" fmla="*/ 202984 w 1217876"/>
              <a:gd name="connsiteY12" fmla="*/ 0 h 5558455"/>
              <a:gd name="connsiteX13" fmla="*/ 202983 w 1217876"/>
              <a:gd name="connsiteY13" fmla="*/ 0 h 55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7876" h="5558455">
                <a:moveTo>
                  <a:pt x="1217876" y="926427"/>
                </a:moveTo>
                <a:lnTo>
                  <a:pt x="1217876" y="4632028"/>
                </a:lnTo>
                <a:cubicBezTo>
                  <a:pt x="1217876" y="4877729"/>
                  <a:pt x="1213190" y="5113371"/>
                  <a:pt x="1204850" y="5287111"/>
                </a:cubicBezTo>
                <a:cubicBezTo>
                  <a:pt x="1196509" y="5460850"/>
                  <a:pt x="1185197" y="5558453"/>
                  <a:pt x="1173401" y="5558453"/>
                </a:cubicBezTo>
                <a:lnTo>
                  <a:pt x="0" y="5558453"/>
                </a:lnTo>
                <a:lnTo>
                  <a:pt x="0" y="5558453"/>
                </a:lnTo>
                <a:lnTo>
                  <a:pt x="0" y="5558453"/>
                </a:lnTo>
                <a:lnTo>
                  <a:pt x="0" y="2"/>
                </a:lnTo>
                <a:lnTo>
                  <a:pt x="0" y="2"/>
                </a:lnTo>
                <a:lnTo>
                  <a:pt x="0" y="2"/>
                </a:lnTo>
                <a:lnTo>
                  <a:pt x="1173402" y="2"/>
                </a:lnTo>
                <a:cubicBezTo>
                  <a:pt x="1185197" y="2"/>
                  <a:pt x="1196509" y="97609"/>
                  <a:pt x="1204850" y="271349"/>
                </a:cubicBezTo>
                <a:cubicBezTo>
                  <a:pt x="1213190" y="445089"/>
                  <a:pt x="1217876" y="680726"/>
                  <a:pt x="1217876" y="926432"/>
                </a:cubicBezTo>
                <a:lnTo>
                  <a:pt x="1217876" y="926427"/>
                </a:lnTo>
                <a:close/>
              </a:path>
            </a:pathLst>
          </a:custGeom>
          <a:noFill/>
          <a:ln>
            <a:noFill/>
          </a:ln>
        </p:spPr>
        <p:style>
          <a:lnRef idx="2">
            <a:schemeClr val="accent3">
              <a:alpha val="90000"/>
              <a:tint val="40000"/>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3277" rIns="307102" bIns="183278" numCol="1" spcCol="1270" anchor="ctr" anchorCtr="0">
            <a:noAutofit/>
          </a:bodyPr>
          <a:lstStyle/>
          <a:p>
            <a:pPr marL="0" lvl="3" algn="ctr">
              <a:defRPr/>
            </a:pPr>
            <a:r>
              <a:rPr lang="fr-FR" sz="1600" dirty="0">
                <a:solidFill>
                  <a:schemeClr val="accent2"/>
                </a:solidFill>
                <a:latin typeface="Arial" pitchFamily="34" charset="0"/>
                <a:cs typeface="Arial" pitchFamily="34" charset="0"/>
              </a:rPr>
              <a:t>Méthode des quotas </a:t>
            </a:r>
          </a:p>
          <a:p>
            <a:pPr marL="0" lvl="3" algn="ctr">
              <a:defRPr/>
            </a:pPr>
            <a:r>
              <a:rPr lang="fr-FR" sz="1600" dirty="0">
                <a:solidFill>
                  <a:schemeClr val="accent2"/>
                </a:solidFill>
                <a:latin typeface="Arial" pitchFamily="34" charset="0"/>
                <a:cs typeface="Arial" pitchFamily="34" charset="0"/>
              </a:rPr>
              <a:t>1030 individus, constituant un échantillon représentatif de la population Française, âgés de 18 ans et plus.</a:t>
            </a:r>
          </a:p>
        </p:txBody>
      </p:sp>
      <p:sp>
        <p:nvSpPr>
          <p:cNvPr id="14" name="Forme libre 7">
            <a:extLst>
              <a:ext uri="{FF2B5EF4-FFF2-40B4-BE49-F238E27FC236}">
                <a16:creationId xmlns:a16="http://schemas.microsoft.com/office/drawing/2014/main" id="{309674E4-6BBD-40A7-AE56-F2200E50E88A}"/>
              </a:ext>
            </a:extLst>
          </p:cNvPr>
          <p:cNvSpPr/>
          <p:nvPr/>
        </p:nvSpPr>
        <p:spPr>
          <a:xfrm>
            <a:off x="4175146" y="3919596"/>
            <a:ext cx="3214699" cy="1217877"/>
          </a:xfrm>
          <a:custGeom>
            <a:avLst/>
            <a:gdLst>
              <a:gd name="connsiteX0" fmla="*/ 202983 w 1217876"/>
              <a:gd name="connsiteY0" fmla="*/ 0 h 5576299"/>
              <a:gd name="connsiteX1" fmla="*/ 1014893 w 1217876"/>
              <a:gd name="connsiteY1" fmla="*/ 0 h 5576299"/>
              <a:gd name="connsiteX2" fmla="*/ 1158424 w 1217876"/>
              <a:gd name="connsiteY2" fmla="*/ 59453 h 5576299"/>
              <a:gd name="connsiteX3" fmla="*/ 1217876 w 1217876"/>
              <a:gd name="connsiteY3" fmla="*/ 202984 h 5576299"/>
              <a:gd name="connsiteX4" fmla="*/ 1217876 w 1217876"/>
              <a:gd name="connsiteY4" fmla="*/ 5576299 h 5576299"/>
              <a:gd name="connsiteX5" fmla="*/ 1217876 w 1217876"/>
              <a:gd name="connsiteY5" fmla="*/ 5576299 h 5576299"/>
              <a:gd name="connsiteX6" fmla="*/ 1217876 w 1217876"/>
              <a:gd name="connsiteY6" fmla="*/ 5576299 h 5576299"/>
              <a:gd name="connsiteX7" fmla="*/ 0 w 1217876"/>
              <a:gd name="connsiteY7" fmla="*/ 5576299 h 5576299"/>
              <a:gd name="connsiteX8" fmla="*/ 0 w 1217876"/>
              <a:gd name="connsiteY8" fmla="*/ 5576299 h 5576299"/>
              <a:gd name="connsiteX9" fmla="*/ 0 w 1217876"/>
              <a:gd name="connsiteY9" fmla="*/ 5576299 h 5576299"/>
              <a:gd name="connsiteX10" fmla="*/ 0 w 1217876"/>
              <a:gd name="connsiteY10" fmla="*/ 202983 h 5576299"/>
              <a:gd name="connsiteX11" fmla="*/ 59453 w 1217876"/>
              <a:gd name="connsiteY11" fmla="*/ 59452 h 5576299"/>
              <a:gd name="connsiteX12" fmla="*/ 202984 w 1217876"/>
              <a:gd name="connsiteY12" fmla="*/ 0 h 5576299"/>
              <a:gd name="connsiteX13" fmla="*/ 202983 w 1217876"/>
              <a:gd name="connsiteY13" fmla="*/ 0 h 55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7876" h="5576299">
                <a:moveTo>
                  <a:pt x="1217876" y="929401"/>
                </a:moveTo>
                <a:lnTo>
                  <a:pt x="1217876" y="4646898"/>
                </a:lnTo>
                <a:cubicBezTo>
                  <a:pt x="1217876" y="4893388"/>
                  <a:pt x="1213205" y="5129786"/>
                  <a:pt x="1204891" y="5304084"/>
                </a:cubicBezTo>
                <a:cubicBezTo>
                  <a:pt x="1196577" y="5478381"/>
                  <a:pt x="1185301" y="5576297"/>
                  <a:pt x="1173544" y="5576297"/>
                </a:cubicBezTo>
                <a:lnTo>
                  <a:pt x="0" y="5576297"/>
                </a:lnTo>
                <a:lnTo>
                  <a:pt x="0" y="5576297"/>
                </a:lnTo>
                <a:lnTo>
                  <a:pt x="0" y="5576297"/>
                </a:lnTo>
                <a:lnTo>
                  <a:pt x="0" y="2"/>
                </a:lnTo>
                <a:lnTo>
                  <a:pt x="0" y="2"/>
                </a:lnTo>
                <a:lnTo>
                  <a:pt x="0" y="2"/>
                </a:lnTo>
                <a:lnTo>
                  <a:pt x="1173544" y="2"/>
                </a:lnTo>
                <a:cubicBezTo>
                  <a:pt x="1185301" y="2"/>
                  <a:pt x="1196578" y="97922"/>
                  <a:pt x="1204891" y="272220"/>
                </a:cubicBezTo>
                <a:cubicBezTo>
                  <a:pt x="1213205" y="446518"/>
                  <a:pt x="1217876" y="682911"/>
                  <a:pt x="1217876" y="929406"/>
                </a:cubicBezTo>
                <a:lnTo>
                  <a:pt x="1217876" y="929401"/>
                </a:lnTo>
                <a:close/>
              </a:path>
            </a:pathLst>
          </a:custGeom>
          <a:noFill/>
          <a:ln>
            <a:noFill/>
          </a:ln>
        </p:spPr>
        <p:style>
          <a:lnRef idx="2">
            <a:schemeClr val="accent3">
              <a:alpha val="90000"/>
              <a:tint val="40000"/>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3277" rIns="307102" bIns="183278" numCol="1" spcCol="1270" anchor="ctr" anchorCtr="0">
            <a:noAutofit/>
          </a:bodyPr>
          <a:lstStyle/>
          <a:p>
            <a:pPr marL="0" lvl="3" algn="ctr">
              <a:lnSpc>
                <a:spcPts val="1800"/>
              </a:lnSpc>
              <a:spcBef>
                <a:spcPct val="0"/>
              </a:spcBef>
              <a:spcAft>
                <a:spcPts val="300"/>
              </a:spcAft>
              <a:defRPr/>
            </a:pPr>
            <a:r>
              <a:rPr lang="fr-FR" sz="1600" dirty="0">
                <a:solidFill>
                  <a:schemeClr val="accent2"/>
                </a:solidFill>
                <a:latin typeface="Arial" pitchFamily="34" charset="0"/>
                <a:cs typeface="Arial" pitchFamily="34" charset="0"/>
              </a:rPr>
              <a:t>Enquête réalisée par Internet</a:t>
            </a:r>
          </a:p>
          <a:p>
            <a:pPr marL="0" lvl="3" algn="ctr">
              <a:lnSpc>
                <a:spcPts val="1800"/>
              </a:lnSpc>
              <a:spcBef>
                <a:spcPct val="0"/>
              </a:spcBef>
              <a:spcAft>
                <a:spcPts val="300"/>
              </a:spcAft>
              <a:defRPr/>
            </a:pPr>
            <a:r>
              <a:rPr lang="fr-FR" sz="1600" dirty="0">
                <a:solidFill>
                  <a:schemeClr val="accent2"/>
                </a:solidFill>
                <a:latin typeface="Arial" pitchFamily="34" charset="0"/>
                <a:cs typeface="Arial" pitchFamily="34" charset="0"/>
              </a:rPr>
              <a:t>Quotas sur l'âge, le sexe de l’interviewé, la CSP du chef de famille, la région et la taille d’agglomération afin de garantir la représentativité nationale de l’échantillon. </a:t>
            </a:r>
          </a:p>
        </p:txBody>
      </p:sp>
      <p:sp>
        <p:nvSpPr>
          <p:cNvPr id="15" name="Forme libre 9">
            <a:extLst>
              <a:ext uri="{FF2B5EF4-FFF2-40B4-BE49-F238E27FC236}">
                <a16:creationId xmlns:a16="http://schemas.microsoft.com/office/drawing/2014/main" id="{886C5C6D-D402-41D6-AF3C-C29406CAF8CE}"/>
              </a:ext>
            </a:extLst>
          </p:cNvPr>
          <p:cNvSpPr/>
          <p:nvPr/>
        </p:nvSpPr>
        <p:spPr>
          <a:xfrm>
            <a:off x="7458043" y="3429000"/>
            <a:ext cx="2740317" cy="1217877"/>
          </a:xfrm>
          <a:custGeom>
            <a:avLst/>
            <a:gdLst>
              <a:gd name="connsiteX0" fmla="*/ 202983 w 1217876"/>
              <a:gd name="connsiteY0" fmla="*/ 0 h 5576299"/>
              <a:gd name="connsiteX1" fmla="*/ 1014893 w 1217876"/>
              <a:gd name="connsiteY1" fmla="*/ 0 h 5576299"/>
              <a:gd name="connsiteX2" fmla="*/ 1158424 w 1217876"/>
              <a:gd name="connsiteY2" fmla="*/ 59453 h 5576299"/>
              <a:gd name="connsiteX3" fmla="*/ 1217876 w 1217876"/>
              <a:gd name="connsiteY3" fmla="*/ 202984 h 5576299"/>
              <a:gd name="connsiteX4" fmla="*/ 1217876 w 1217876"/>
              <a:gd name="connsiteY4" fmla="*/ 5576299 h 5576299"/>
              <a:gd name="connsiteX5" fmla="*/ 1217876 w 1217876"/>
              <a:gd name="connsiteY5" fmla="*/ 5576299 h 5576299"/>
              <a:gd name="connsiteX6" fmla="*/ 1217876 w 1217876"/>
              <a:gd name="connsiteY6" fmla="*/ 5576299 h 5576299"/>
              <a:gd name="connsiteX7" fmla="*/ 0 w 1217876"/>
              <a:gd name="connsiteY7" fmla="*/ 5576299 h 5576299"/>
              <a:gd name="connsiteX8" fmla="*/ 0 w 1217876"/>
              <a:gd name="connsiteY8" fmla="*/ 5576299 h 5576299"/>
              <a:gd name="connsiteX9" fmla="*/ 0 w 1217876"/>
              <a:gd name="connsiteY9" fmla="*/ 5576299 h 5576299"/>
              <a:gd name="connsiteX10" fmla="*/ 0 w 1217876"/>
              <a:gd name="connsiteY10" fmla="*/ 202983 h 5576299"/>
              <a:gd name="connsiteX11" fmla="*/ 59453 w 1217876"/>
              <a:gd name="connsiteY11" fmla="*/ 59452 h 5576299"/>
              <a:gd name="connsiteX12" fmla="*/ 202984 w 1217876"/>
              <a:gd name="connsiteY12" fmla="*/ 0 h 5576299"/>
              <a:gd name="connsiteX13" fmla="*/ 202983 w 1217876"/>
              <a:gd name="connsiteY13" fmla="*/ 0 h 55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7876" h="5576299">
                <a:moveTo>
                  <a:pt x="1217876" y="929401"/>
                </a:moveTo>
                <a:lnTo>
                  <a:pt x="1217876" y="4646898"/>
                </a:lnTo>
                <a:cubicBezTo>
                  <a:pt x="1217876" y="4893388"/>
                  <a:pt x="1213205" y="5129786"/>
                  <a:pt x="1204891" y="5304084"/>
                </a:cubicBezTo>
                <a:cubicBezTo>
                  <a:pt x="1196577" y="5478381"/>
                  <a:pt x="1185301" y="5576297"/>
                  <a:pt x="1173544" y="5576297"/>
                </a:cubicBezTo>
                <a:lnTo>
                  <a:pt x="0" y="5576297"/>
                </a:lnTo>
                <a:lnTo>
                  <a:pt x="0" y="5576297"/>
                </a:lnTo>
                <a:lnTo>
                  <a:pt x="0" y="5576297"/>
                </a:lnTo>
                <a:lnTo>
                  <a:pt x="0" y="2"/>
                </a:lnTo>
                <a:lnTo>
                  <a:pt x="0" y="2"/>
                </a:lnTo>
                <a:lnTo>
                  <a:pt x="0" y="2"/>
                </a:lnTo>
                <a:lnTo>
                  <a:pt x="1173544" y="2"/>
                </a:lnTo>
                <a:cubicBezTo>
                  <a:pt x="1185301" y="2"/>
                  <a:pt x="1196578" y="97922"/>
                  <a:pt x="1204891" y="272220"/>
                </a:cubicBezTo>
                <a:cubicBezTo>
                  <a:pt x="1213205" y="446518"/>
                  <a:pt x="1217876" y="682911"/>
                  <a:pt x="1217876" y="929406"/>
                </a:cubicBezTo>
                <a:lnTo>
                  <a:pt x="1217876" y="929401"/>
                </a:lnTo>
                <a:close/>
              </a:path>
            </a:pathLst>
          </a:custGeom>
          <a:noFill/>
          <a:ln>
            <a:noFill/>
          </a:ln>
        </p:spPr>
        <p:style>
          <a:lnRef idx="2">
            <a:schemeClr val="accent3">
              <a:alpha val="90000"/>
              <a:tint val="40000"/>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3277" rIns="307102" bIns="183278" numCol="1" spcCol="1270" anchor="ctr" anchorCtr="0">
            <a:noAutofit/>
          </a:bodyPr>
          <a:lstStyle/>
          <a:p>
            <a:pPr marL="0" lvl="3" algn="ctr">
              <a:lnSpc>
                <a:spcPts val="1800"/>
              </a:lnSpc>
              <a:spcBef>
                <a:spcPct val="0"/>
              </a:spcBef>
              <a:spcAft>
                <a:spcPts val="300"/>
              </a:spcAft>
              <a:defRPr/>
            </a:pPr>
            <a:r>
              <a:rPr lang="fr-FR" sz="1600" dirty="0">
                <a:solidFill>
                  <a:schemeClr val="accent2"/>
                </a:solidFill>
                <a:latin typeface="Arial" pitchFamily="34" charset="0"/>
                <a:cs typeface="Arial" pitchFamily="34" charset="0"/>
              </a:rPr>
              <a:t>L’enquête a été réalisée du 19 novembre au 06 décembre 2021.</a:t>
            </a:r>
          </a:p>
        </p:txBody>
      </p:sp>
      <p:sp>
        <p:nvSpPr>
          <p:cNvPr id="16" name="ZoneTexte 15">
            <a:extLst>
              <a:ext uri="{FF2B5EF4-FFF2-40B4-BE49-F238E27FC236}">
                <a16:creationId xmlns:a16="http://schemas.microsoft.com/office/drawing/2014/main" id="{23E0B44E-5AF5-40D4-9831-0B5F4B64D2CF}"/>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2018</a:t>
            </a:r>
          </a:p>
        </p:txBody>
      </p:sp>
      <p:sp>
        <p:nvSpPr>
          <p:cNvPr id="17" name="ZoneTexte 16">
            <a:extLst>
              <a:ext uri="{FF2B5EF4-FFF2-40B4-BE49-F238E27FC236}">
                <a16:creationId xmlns:a16="http://schemas.microsoft.com/office/drawing/2014/main" id="{E2A95459-3668-4D2F-B950-CB27C0535F78}"/>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18" name="ZoneTexte 17">
            <a:extLst>
              <a:ext uri="{FF2B5EF4-FFF2-40B4-BE49-F238E27FC236}">
                <a16:creationId xmlns:a16="http://schemas.microsoft.com/office/drawing/2014/main" id="{034E06DF-790C-47BB-8FD3-084E634D8021}"/>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Tree>
    <p:extLst>
      <p:ext uri="{BB962C8B-B14F-4D97-AF65-F5344CB8AC3E}">
        <p14:creationId xmlns:p14="http://schemas.microsoft.com/office/powerpoint/2010/main" val="2406846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9">
            <a:extLst>
              <a:ext uri="{FF2B5EF4-FFF2-40B4-BE49-F238E27FC236}">
                <a16:creationId xmlns:a16="http://schemas.microsoft.com/office/drawing/2014/main" id="{FF15D54B-F7A9-454B-BED7-00D4083B38E8}"/>
              </a:ext>
            </a:extLst>
          </p:cNvPr>
          <p:cNvGraphicFramePr>
            <a:graphicFrameLocks noChangeAspect="1"/>
          </p:cNvGraphicFramePr>
          <p:nvPr>
            <p:extLst>
              <p:ext uri="{D42A27DB-BD31-4B8C-83A1-F6EECF244321}">
                <p14:modId xmlns:p14="http://schemas.microsoft.com/office/powerpoint/2010/main" val="2629398215"/>
              </p:ext>
            </p:extLst>
          </p:nvPr>
        </p:nvGraphicFramePr>
        <p:xfrm>
          <a:off x="3880738" y="1673141"/>
          <a:ext cx="5563686" cy="6076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Object 9">
            <a:extLst>
              <a:ext uri="{FF2B5EF4-FFF2-40B4-BE49-F238E27FC236}">
                <a16:creationId xmlns:a16="http://schemas.microsoft.com/office/drawing/2014/main" id="{70824BA5-6976-4D85-8D9E-AB624824256B}"/>
              </a:ext>
            </a:extLst>
          </p:cNvPr>
          <p:cNvGraphicFramePr>
            <a:graphicFrameLocks noChangeAspect="1"/>
          </p:cNvGraphicFramePr>
          <p:nvPr>
            <p:extLst>
              <p:ext uri="{D42A27DB-BD31-4B8C-83A1-F6EECF244321}">
                <p14:modId xmlns:p14="http://schemas.microsoft.com/office/powerpoint/2010/main" val="2785901861"/>
              </p:ext>
            </p:extLst>
          </p:nvPr>
        </p:nvGraphicFramePr>
        <p:xfrm>
          <a:off x="3880738" y="2236420"/>
          <a:ext cx="5563686" cy="6076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Object 9">
            <a:extLst>
              <a:ext uri="{FF2B5EF4-FFF2-40B4-BE49-F238E27FC236}">
                <a16:creationId xmlns:a16="http://schemas.microsoft.com/office/drawing/2014/main" id="{C720E283-0073-4EF2-9868-9B3937C2176D}"/>
              </a:ext>
            </a:extLst>
          </p:cNvPr>
          <p:cNvGraphicFramePr>
            <a:graphicFrameLocks noChangeAspect="1"/>
          </p:cNvGraphicFramePr>
          <p:nvPr>
            <p:extLst>
              <p:ext uri="{D42A27DB-BD31-4B8C-83A1-F6EECF244321}">
                <p14:modId xmlns:p14="http://schemas.microsoft.com/office/powerpoint/2010/main" val="3339290635"/>
              </p:ext>
            </p:extLst>
          </p:nvPr>
        </p:nvGraphicFramePr>
        <p:xfrm>
          <a:off x="3880738" y="2845885"/>
          <a:ext cx="5563686" cy="6076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Object 9">
            <a:extLst>
              <a:ext uri="{FF2B5EF4-FFF2-40B4-BE49-F238E27FC236}">
                <a16:creationId xmlns:a16="http://schemas.microsoft.com/office/drawing/2014/main" id="{71B568C1-0A57-4642-B01C-F2056C800466}"/>
              </a:ext>
            </a:extLst>
          </p:cNvPr>
          <p:cNvGraphicFramePr>
            <a:graphicFrameLocks noChangeAspect="1"/>
          </p:cNvGraphicFramePr>
          <p:nvPr>
            <p:extLst>
              <p:ext uri="{D42A27DB-BD31-4B8C-83A1-F6EECF244321}">
                <p14:modId xmlns:p14="http://schemas.microsoft.com/office/powerpoint/2010/main" val="274622056"/>
              </p:ext>
            </p:extLst>
          </p:nvPr>
        </p:nvGraphicFramePr>
        <p:xfrm>
          <a:off x="3880738" y="3428290"/>
          <a:ext cx="5563686" cy="6076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Object 9">
            <a:extLst>
              <a:ext uri="{FF2B5EF4-FFF2-40B4-BE49-F238E27FC236}">
                <a16:creationId xmlns:a16="http://schemas.microsoft.com/office/drawing/2014/main" id="{97D3F49E-A6F3-4290-89B5-EF0DEED3083F}"/>
              </a:ext>
            </a:extLst>
          </p:cNvPr>
          <p:cNvGraphicFramePr>
            <a:graphicFrameLocks noChangeAspect="1"/>
          </p:cNvGraphicFramePr>
          <p:nvPr>
            <p:extLst>
              <p:ext uri="{D42A27DB-BD31-4B8C-83A1-F6EECF244321}">
                <p14:modId xmlns:p14="http://schemas.microsoft.com/office/powerpoint/2010/main" val="2611722867"/>
              </p:ext>
            </p:extLst>
          </p:nvPr>
        </p:nvGraphicFramePr>
        <p:xfrm>
          <a:off x="3880738" y="4001555"/>
          <a:ext cx="5563686" cy="6076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Object 9">
            <a:extLst>
              <a:ext uri="{FF2B5EF4-FFF2-40B4-BE49-F238E27FC236}">
                <a16:creationId xmlns:a16="http://schemas.microsoft.com/office/drawing/2014/main" id="{0435DA15-D1D7-4A30-92E0-51CE577A1962}"/>
              </a:ext>
            </a:extLst>
          </p:cNvPr>
          <p:cNvGraphicFramePr>
            <a:graphicFrameLocks noChangeAspect="1"/>
          </p:cNvGraphicFramePr>
          <p:nvPr>
            <p:extLst>
              <p:ext uri="{D42A27DB-BD31-4B8C-83A1-F6EECF244321}">
                <p14:modId xmlns:p14="http://schemas.microsoft.com/office/powerpoint/2010/main" val="3596880427"/>
              </p:ext>
            </p:extLst>
          </p:nvPr>
        </p:nvGraphicFramePr>
        <p:xfrm>
          <a:off x="3880738" y="4574272"/>
          <a:ext cx="5563686" cy="60760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Object 9">
            <a:extLst>
              <a:ext uri="{FF2B5EF4-FFF2-40B4-BE49-F238E27FC236}">
                <a16:creationId xmlns:a16="http://schemas.microsoft.com/office/drawing/2014/main" id="{7E6E2128-964C-4645-8FAF-0F4D7E902A32}"/>
              </a:ext>
            </a:extLst>
          </p:cNvPr>
          <p:cNvGraphicFramePr>
            <a:graphicFrameLocks noChangeAspect="1"/>
          </p:cNvGraphicFramePr>
          <p:nvPr>
            <p:extLst>
              <p:ext uri="{D42A27DB-BD31-4B8C-83A1-F6EECF244321}">
                <p14:modId xmlns:p14="http://schemas.microsoft.com/office/powerpoint/2010/main" val="209003146"/>
              </p:ext>
            </p:extLst>
          </p:nvPr>
        </p:nvGraphicFramePr>
        <p:xfrm>
          <a:off x="3880738" y="5125777"/>
          <a:ext cx="5563686" cy="60760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Object 9">
            <a:extLst>
              <a:ext uri="{FF2B5EF4-FFF2-40B4-BE49-F238E27FC236}">
                <a16:creationId xmlns:a16="http://schemas.microsoft.com/office/drawing/2014/main" id="{B6C62799-D4C3-420F-8171-9D5A0AED0067}"/>
              </a:ext>
            </a:extLst>
          </p:cNvPr>
          <p:cNvGraphicFramePr>
            <a:graphicFrameLocks noChangeAspect="1"/>
          </p:cNvGraphicFramePr>
          <p:nvPr>
            <p:extLst>
              <p:ext uri="{D42A27DB-BD31-4B8C-83A1-F6EECF244321}">
                <p14:modId xmlns:p14="http://schemas.microsoft.com/office/powerpoint/2010/main" val="2544248834"/>
              </p:ext>
            </p:extLst>
          </p:nvPr>
        </p:nvGraphicFramePr>
        <p:xfrm>
          <a:off x="3880738" y="5783217"/>
          <a:ext cx="5563686" cy="607602"/>
        </p:xfrm>
        <a:graphic>
          <a:graphicData uri="http://schemas.openxmlformats.org/drawingml/2006/chart">
            <c:chart xmlns:c="http://schemas.openxmlformats.org/drawingml/2006/chart" xmlns:r="http://schemas.openxmlformats.org/officeDocument/2006/relationships" r:id="rId9"/>
          </a:graphicData>
        </a:graphic>
      </p:graphicFrame>
      <p:sp>
        <p:nvSpPr>
          <p:cNvPr id="20" name="Rectangle : coins arrondis 19">
            <a:extLst>
              <a:ext uri="{FF2B5EF4-FFF2-40B4-BE49-F238E27FC236}">
                <a16:creationId xmlns:a16="http://schemas.microsoft.com/office/drawing/2014/main" id="{3E4B6DFA-A893-482C-A495-37576C2E4F55}"/>
              </a:ext>
            </a:extLst>
          </p:cNvPr>
          <p:cNvSpPr/>
          <p:nvPr/>
        </p:nvSpPr>
        <p:spPr>
          <a:xfrm>
            <a:off x="8276363" y="1166692"/>
            <a:ext cx="3185700" cy="5128479"/>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C6D7C84-A82A-443F-872E-480F336D0919}"/>
              </a:ext>
            </a:extLst>
          </p:cNvPr>
          <p:cNvSpPr>
            <a:spLocks noGrp="1"/>
          </p:cNvSpPr>
          <p:nvPr>
            <p:ph type="title"/>
          </p:nvPr>
        </p:nvSpPr>
        <p:spPr/>
        <p:txBody>
          <a:bodyPr/>
          <a:lstStyle/>
          <a:p>
            <a:r>
              <a:rPr lang="fr-FR" dirty="0"/>
              <a:t>Comportements face à l’alcool des conducteurs</a:t>
            </a:r>
            <a:r>
              <a:rPr lang="fr-FR" dirty="0">
                <a:solidFill>
                  <a:schemeClr val="accent1"/>
                </a:solidFill>
              </a:rPr>
              <a:t>.</a:t>
            </a:r>
          </a:p>
        </p:txBody>
      </p:sp>
      <p:sp>
        <p:nvSpPr>
          <p:cNvPr id="3" name="Espace réservé du texte 2">
            <a:extLst>
              <a:ext uri="{FF2B5EF4-FFF2-40B4-BE49-F238E27FC236}">
                <a16:creationId xmlns:a16="http://schemas.microsoft.com/office/drawing/2014/main" id="{9DB48701-B9F5-4947-BF0E-1A572BD22290}"/>
              </a:ext>
            </a:extLst>
          </p:cNvPr>
          <p:cNvSpPr>
            <a:spLocks noGrp="1"/>
          </p:cNvSpPr>
          <p:nvPr>
            <p:ph type="body" sz="quarter" idx="10"/>
          </p:nvPr>
        </p:nvSpPr>
        <p:spPr/>
        <p:txBody>
          <a:bodyPr/>
          <a:lstStyle/>
          <a:p>
            <a:r>
              <a:rPr lang="fr-FR" dirty="0">
                <a:solidFill>
                  <a:schemeClr val="tx2"/>
                </a:solidFill>
              </a:rPr>
              <a:t>Q11. Vous avez indiqué conduire un véhicule personnel au cours de la soirée. Veuillez indiquer pour chacune de ces affirmations relatives à votre soirée du réveillon du 31 décembre 2021, si elles sont vraies ou fausses.</a:t>
            </a:r>
          </a:p>
          <a:p>
            <a:pPr lvl="1"/>
            <a:r>
              <a:rPr lang="fr-FR" b="0" dirty="0">
                <a:solidFill>
                  <a:schemeClr val="tx2"/>
                </a:solidFill>
              </a:rPr>
              <a:t>Base : Ceux qui prévoient de se déplacer en conduisant un véhicule personnel, hors NSP</a:t>
            </a:r>
          </a:p>
          <a:p>
            <a:endParaRPr lang="fr-FR" b="0" dirty="0">
              <a:solidFill>
                <a:schemeClr val="tx2"/>
              </a:solidFill>
            </a:endParaRPr>
          </a:p>
        </p:txBody>
      </p:sp>
      <p:sp>
        <p:nvSpPr>
          <p:cNvPr id="6" name="Rectangle 55">
            <a:extLst>
              <a:ext uri="{FF2B5EF4-FFF2-40B4-BE49-F238E27FC236}">
                <a16:creationId xmlns:a16="http://schemas.microsoft.com/office/drawing/2014/main" id="{16E5A8B9-E720-4626-8B03-D91E74F1E439}"/>
              </a:ext>
            </a:extLst>
          </p:cNvPr>
          <p:cNvSpPr>
            <a:spLocks noChangeArrowheads="1"/>
          </p:cNvSpPr>
          <p:nvPr/>
        </p:nvSpPr>
        <p:spPr bwMode="auto">
          <a:xfrm>
            <a:off x="1208746" y="3486860"/>
            <a:ext cx="4573062"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Vous ne boirez qu’un verre ou deux de boisson alcoolisée au cours de la soirée du réveillon</a:t>
            </a:r>
            <a:br>
              <a:rPr lang="fr-FR" sz="1100" b="1" dirty="0">
                <a:solidFill>
                  <a:srgbClr val="595959"/>
                </a:solidFill>
                <a:cs typeface="Arial" pitchFamily="34" charset="0"/>
              </a:rPr>
            </a:br>
            <a:r>
              <a:rPr lang="fr-FR" sz="1000" i="1" dirty="0">
                <a:solidFill>
                  <a:srgbClr val="595959"/>
                </a:solidFill>
                <a:latin typeface="Arial" pitchFamily="34" charset="0"/>
                <a:cs typeface="Arial" pitchFamily="34" charset="0"/>
              </a:rPr>
              <a:t>Base : 163 personnes</a:t>
            </a:r>
          </a:p>
        </p:txBody>
      </p:sp>
      <p:sp>
        <p:nvSpPr>
          <p:cNvPr id="7" name="Rectangle 56">
            <a:extLst>
              <a:ext uri="{FF2B5EF4-FFF2-40B4-BE49-F238E27FC236}">
                <a16:creationId xmlns:a16="http://schemas.microsoft.com/office/drawing/2014/main" id="{5D8EA678-4C3D-4273-9399-A6EFD25F0603}"/>
              </a:ext>
            </a:extLst>
          </p:cNvPr>
          <p:cNvSpPr>
            <a:spLocks noChangeArrowheads="1"/>
          </p:cNvSpPr>
          <p:nvPr/>
        </p:nvSpPr>
        <p:spPr bwMode="auto">
          <a:xfrm>
            <a:off x="820849" y="2891952"/>
            <a:ext cx="4960958"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Une personne aura été désignée pour ne pas boire d’alcool au cours de la soirée et c’est cette personne qui conduira votre véhicule</a:t>
            </a:r>
          </a:p>
          <a:p>
            <a:pPr lvl="0" algn="r"/>
            <a:r>
              <a:rPr lang="fr-FR" sz="1000" i="1" dirty="0">
                <a:solidFill>
                  <a:srgbClr val="595959"/>
                </a:solidFill>
                <a:latin typeface="Arial" pitchFamily="34" charset="0"/>
                <a:cs typeface="Arial" pitchFamily="34" charset="0"/>
              </a:rPr>
              <a:t>Base : 161 personnes</a:t>
            </a:r>
            <a:endParaRPr lang="fr-FR" b="1" dirty="0">
              <a:solidFill>
                <a:srgbClr val="595959"/>
              </a:solidFill>
              <a:latin typeface="Arial" pitchFamily="34" charset="0"/>
              <a:cs typeface="Arial" pitchFamily="34" charset="0"/>
            </a:endParaRPr>
          </a:p>
        </p:txBody>
      </p:sp>
      <p:sp>
        <p:nvSpPr>
          <p:cNvPr id="8" name="Rectangle 57">
            <a:extLst>
              <a:ext uri="{FF2B5EF4-FFF2-40B4-BE49-F238E27FC236}">
                <a16:creationId xmlns:a16="http://schemas.microsoft.com/office/drawing/2014/main" id="{584CA97C-09A2-4218-9D5D-0699890F64D0}"/>
              </a:ext>
            </a:extLst>
          </p:cNvPr>
          <p:cNvSpPr>
            <a:spLocks noChangeArrowheads="1"/>
          </p:cNvSpPr>
          <p:nvPr/>
        </p:nvSpPr>
        <p:spPr bwMode="auto">
          <a:xfrm>
            <a:off x="897564" y="1694352"/>
            <a:ext cx="488424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Si vous avez consommé de l’alcool, vous attendrez une durée suffisante avant de pouvoir prendre le volant</a:t>
            </a:r>
          </a:p>
          <a:p>
            <a:pPr lvl="0" algn="r"/>
            <a:r>
              <a:rPr kumimoji="0" lang="fr-FR" sz="1000" i="1" u="none" strike="noStrike" cap="none" normalizeH="0" baseline="0" dirty="0">
                <a:ln>
                  <a:noFill/>
                </a:ln>
                <a:solidFill>
                  <a:srgbClr val="595959"/>
                </a:solidFill>
                <a:effectLst/>
                <a:latin typeface="Arial" pitchFamily="34" charset="0"/>
                <a:cs typeface="Arial" pitchFamily="34" charset="0"/>
              </a:rPr>
              <a:t>Base : 161 personnes</a:t>
            </a:r>
            <a:endParaRPr kumimoji="0" lang="fr-FR" sz="1800" b="1" i="0" u="none" strike="noStrike" cap="none" normalizeH="0" baseline="0" dirty="0">
              <a:ln>
                <a:noFill/>
              </a:ln>
              <a:solidFill>
                <a:srgbClr val="595959"/>
              </a:solidFill>
              <a:effectLst/>
              <a:latin typeface="Arial" pitchFamily="34" charset="0"/>
              <a:cs typeface="Arial" pitchFamily="34" charset="0"/>
            </a:endParaRPr>
          </a:p>
        </p:txBody>
      </p:sp>
      <p:sp>
        <p:nvSpPr>
          <p:cNvPr id="9" name="Rectangle 58">
            <a:extLst>
              <a:ext uri="{FF2B5EF4-FFF2-40B4-BE49-F238E27FC236}">
                <a16:creationId xmlns:a16="http://schemas.microsoft.com/office/drawing/2014/main" id="{C9269C63-49C3-45BF-A273-2A399C5EBA94}"/>
              </a:ext>
            </a:extLst>
          </p:cNvPr>
          <p:cNvSpPr>
            <a:spLocks noChangeArrowheads="1"/>
          </p:cNvSpPr>
          <p:nvPr/>
        </p:nvSpPr>
        <p:spPr bwMode="auto">
          <a:xfrm>
            <a:off x="1513399" y="4074535"/>
            <a:ext cx="4268408"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Si vous avez consommé de l’alcool, vous testerez votre niveau d’alcoolémie avec un éthylotest avant de prendre le volant</a:t>
            </a:r>
          </a:p>
          <a:p>
            <a:pPr lvl="0" algn="r"/>
            <a:r>
              <a:rPr lang="fr-FR" sz="1000" i="1" dirty="0">
                <a:solidFill>
                  <a:srgbClr val="595959"/>
                </a:solidFill>
                <a:latin typeface="Arial" pitchFamily="34" charset="0"/>
                <a:cs typeface="Arial" pitchFamily="34" charset="0"/>
              </a:rPr>
              <a:t>Base : 161 personnes</a:t>
            </a:r>
            <a:endParaRPr lang="fr-FR" b="1" dirty="0">
              <a:solidFill>
                <a:srgbClr val="595959"/>
              </a:solidFill>
              <a:latin typeface="Arial" pitchFamily="34" charset="0"/>
              <a:cs typeface="Arial" pitchFamily="34" charset="0"/>
            </a:endParaRPr>
          </a:p>
        </p:txBody>
      </p:sp>
      <p:sp>
        <p:nvSpPr>
          <p:cNvPr id="10" name="Rectangle 59">
            <a:extLst>
              <a:ext uri="{FF2B5EF4-FFF2-40B4-BE49-F238E27FC236}">
                <a16:creationId xmlns:a16="http://schemas.microsoft.com/office/drawing/2014/main" id="{5350AD53-C9D2-42D9-8C2A-A5A0AA02EC5D}"/>
              </a:ext>
            </a:extLst>
          </p:cNvPr>
          <p:cNvSpPr>
            <a:spLocks noChangeArrowheads="1"/>
          </p:cNvSpPr>
          <p:nvPr/>
        </p:nvSpPr>
        <p:spPr bwMode="auto">
          <a:xfrm>
            <a:off x="1021841" y="4710995"/>
            <a:ext cx="4759966" cy="32316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Vous ne boirez aucune boisson alcoolisée durant toute la soirée</a:t>
            </a:r>
          </a:p>
          <a:p>
            <a:pPr lvl="0" algn="r"/>
            <a:r>
              <a:rPr lang="fr-FR" sz="1000" i="1" dirty="0">
                <a:solidFill>
                  <a:srgbClr val="595959"/>
                </a:solidFill>
                <a:latin typeface="Arial" pitchFamily="34" charset="0"/>
                <a:cs typeface="Arial" pitchFamily="34" charset="0"/>
              </a:rPr>
              <a:t>Base : 170 personnes</a:t>
            </a:r>
            <a:endParaRPr lang="fr-FR" b="1" dirty="0">
              <a:solidFill>
                <a:srgbClr val="595959"/>
              </a:solidFill>
              <a:latin typeface="Arial" pitchFamily="34" charset="0"/>
              <a:cs typeface="Arial" pitchFamily="34" charset="0"/>
            </a:endParaRPr>
          </a:p>
        </p:txBody>
      </p:sp>
      <p:sp>
        <p:nvSpPr>
          <p:cNvPr id="11" name="Rectangle 60">
            <a:extLst>
              <a:ext uri="{FF2B5EF4-FFF2-40B4-BE49-F238E27FC236}">
                <a16:creationId xmlns:a16="http://schemas.microsoft.com/office/drawing/2014/main" id="{FAC008B3-BF7E-4005-923A-AA67449969F4}"/>
              </a:ext>
            </a:extLst>
          </p:cNvPr>
          <p:cNvSpPr>
            <a:spLocks noChangeArrowheads="1"/>
          </p:cNvSpPr>
          <p:nvPr/>
        </p:nvSpPr>
        <p:spPr bwMode="auto">
          <a:xfrm>
            <a:off x="922143" y="5236324"/>
            <a:ext cx="4859664"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Des solutions de transport alternatives, telles que des taxis ou des bus, seront mises en place pour assurer les retours de fin de soirée</a:t>
            </a:r>
          </a:p>
          <a:p>
            <a:pPr lvl="0" algn="r"/>
            <a:r>
              <a:rPr lang="fr-FR" sz="1000" i="1" dirty="0">
                <a:solidFill>
                  <a:srgbClr val="595959"/>
                </a:solidFill>
                <a:latin typeface="Arial" pitchFamily="34" charset="0"/>
                <a:cs typeface="Arial" pitchFamily="34" charset="0"/>
              </a:rPr>
              <a:t>Base : 162 personnes</a:t>
            </a:r>
            <a:endParaRPr lang="fr-FR" b="1" dirty="0">
              <a:solidFill>
                <a:srgbClr val="595959"/>
              </a:solidFill>
              <a:latin typeface="Arial" pitchFamily="34" charset="0"/>
              <a:cs typeface="Arial" pitchFamily="34" charset="0"/>
            </a:endParaRPr>
          </a:p>
        </p:txBody>
      </p:sp>
      <p:sp>
        <p:nvSpPr>
          <p:cNvPr id="12" name="Rectangle 61">
            <a:extLst>
              <a:ext uri="{FF2B5EF4-FFF2-40B4-BE49-F238E27FC236}">
                <a16:creationId xmlns:a16="http://schemas.microsoft.com/office/drawing/2014/main" id="{AEEA651D-7D16-492B-9212-64FEE057C211}"/>
              </a:ext>
            </a:extLst>
          </p:cNvPr>
          <p:cNvSpPr>
            <a:spLocks noChangeArrowheads="1"/>
          </p:cNvSpPr>
          <p:nvPr/>
        </p:nvSpPr>
        <p:spPr bwMode="auto">
          <a:xfrm>
            <a:off x="922143" y="2262723"/>
            <a:ext cx="485966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Vous dormirez sur place afin de ne pas avoir à conduire après avoir consommé de l’alcool</a:t>
            </a:r>
          </a:p>
          <a:p>
            <a:pPr lvl="0" algn="r"/>
            <a:r>
              <a:rPr lang="fr-FR" sz="1000" i="1" dirty="0">
                <a:solidFill>
                  <a:srgbClr val="595959"/>
                </a:solidFill>
                <a:latin typeface="Arial" pitchFamily="34" charset="0"/>
                <a:cs typeface="Arial" pitchFamily="34" charset="0"/>
              </a:rPr>
              <a:t>Base : 162 personnes</a:t>
            </a:r>
            <a:endParaRPr lang="fr-FR" b="1" dirty="0">
              <a:solidFill>
                <a:srgbClr val="595959"/>
              </a:solidFill>
              <a:latin typeface="Arial" pitchFamily="34" charset="0"/>
              <a:cs typeface="Arial" pitchFamily="34" charset="0"/>
            </a:endParaRPr>
          </a:p>
        </p:txBody>
      </p:sp>
      <p:sp>
        <p:nvSpPr>
          <p:cNvPr id="13" name="Rectangle 60">
            <a:extLst>
              <a:ext uri="{FF2B5EF4-FFF2-40B4-BE49-F238E27FC236}">
                <a16:creationId xmlns:a16="http://schemas.microsoft.com/office/drawing/2014/main" id="{E7437281-F470-48FF-A106-8028D7C4DF72}"/>
              </a:ext>
            </a:extLst>
          </p:cNvPr>
          <p:cNvSpPr>
            <a:spLocks noChangeArrowheads="1"/>
          </p:cNvSpPr>
          <p:nvPr/>
        </p:nvSpPr>
        <p:spPr bwMode="auto">
          <a:xfrm>
            <a:off x="897564" y="5802728"/>
            <a:ext cx="4884244"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Si vous avez consommé de l’alcool, vous emprunterez des petites routes peu fréquentées, ou conduirez lentement</a:t>
            </a:r>
          </a:p>
          <a:p>
            <a:pPr lvl="0" algn="r"/>
            <a:r>
              <a:rPr lang="fr-FR" sz="1000" i="1" dirty="0">
                <a:solidFill>
                  <a:srgbClr val="595959"/>
                </a:solidFill>
                <a:latin typeface="Arial" pitchFamily="34" charset="0"/>
                <a:cs typeface="Arial" pitchFamily="34" charset="0"/>
              </a:rPr>
              <a:t>Base : 167 personnes</a:t>
            </a:r>
            <a:endParaRPr lang="fr-FR" b="1" dirty="0">
              <a:solidFill>
                <a:srgbClr val="595959"/>
              </a:solidFill>
              <a:latin typeface="Arial" pitchFamily="34" charset="0"/>
              <a:cs typeface="Arial" pitchFamily="34" charset="0"/>
            </a:endParaRPr>
          </a:p>
        </p:txBody>
      </p:sp>
      <p:grpSp>
        <p:nvGrpSpPr>
          <p:cNvPr id="14" name="Groupe 22">
            <a:extLst>
              <a:ext uri="{FF2B5EF4-FFF2-40B4-BE49-F238E27FC236}">
                <a16:creationId xmlns:a16="http://schemas.microsoft.com/office/drawing/2014/main" id="{E1049830-6DE7-490B-B99B-98EB8A5C4AB6}"/>
              </a:ext>
            </a:extLst>
          </p:cNvPr>
          <p:cNvGrpSpPr/>
          <p:nvPr/>
        </p:nvGrpSpPr>
        <p:grpSpPr>
          <a:xfrm>
            <a:off x="5941781" y="1665438"/>
            <a:ext cx="595556" cy="72000"/>
            <a:chOff x="10447303" y="3545625"/>
            <a:chExt cx="595556" cy="72000"/>
          </a:xfrm>
        </p:grpSpPr>
        <p:sp>
          <p:nvSpPr>
            <p:cNvPr id="15" name="Rectangle 14">
              <a:extLst>
                <a:ext uri="{FF2B5EF4-FFF2-40B4-BE49-F238E27FC236}">
                  <a16:creationId xmlns:a16="http://schemas.microsoft.com/office/drawing/2014/main" id="{FFE5CCD8-BD71-4552-83EB-F7DEE82C9089}"/>
                </a:ext>
              </a:extLst>
            </p:cNvPr>
            <p:cNvSpPr/>
            <p:nvPr/>
          </p:nvSpPr>
          <p:spPr>
            <a:xfrm>
              <a:off x="10970859" y="3545625"/>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rtlCol="0" anchor="ctr" anchorCtr="0"/>
            <a:lstStyle/>
            <a:p>
              <a:r>
                <a:rPr lang="fr-FR" sz="1000" i="1" dirty="0">
                  <a:solidFill>
                    <a:schemeClr val="tx2">
                      <a:lumMod val="75000"/>
                    </a:schemeClr>
                  </a:solidFill>
                </a:rPr>
                <a:t> Vrai</a:t>
              </a:r>
              <a:endParaRPr lang="fr-FR" sz="1000" i="1" dirty="0">
                <a:solidFill>
                  <a:srgbClr val="595959"/>
                </a:solidFill>
              </a:endParaRPr>
            </a:p>
          </p:txBody>
        </p:sp>
        <p:sp>
          <p:nvSpPr>
            <p:cNvPr id="16" name="Rectangle 15">
              <a:extLst>
                <a:ext uri="{FF2B5EF4-FFF2-40B4-BE49-F238E27FC236}">
                  <a16:creationId xmlns:a16="http://schemas.microsoft.com/office/drawing/2014/main" id="{FE4B53B9-B09C-44C7-8947-081F9338221C}"/>
                </a:ext>
              </a:extLst>
            </p:cNvPr>
            <p:cNvSpPr/>
            <p:nvPr/>
          </p:nvSpPr>
          <p:spPr>
            <a:xfrm>
              <a:off x="10447303" y="3545625"/>
              <a:ext cx="72000" cy="72000"/>
            </a:xfrm>
            <a:prstGeom prst="rect">
              <a:avLst/>
            </a:prstGeom>
            <a:solidFill>
              <a:srgbClr val="FF58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rtlCol="0" anchor="ctr" anchorCtr="0"/>
            <a:lstStyle/>
            <a:p>
              <a:r>
                <a:rPr lang="fr-FR" sz="1000" i="1" dirty="0">
                  <a:solidFill>
                    <a:schemeClr val="tx2">
                      <a:lumMod val="75000"/>
                    </a:schemeClr>
                  </a:solidFill>
                </a:rPr>
                <a:t> Faux</a:t>
              </a:r>
              <a:endParaRPr lang="fr-FR" sz="1000" i="1" dirty="0">
                <a:solidFill>
                  <a:srgbClr val="595959"/>
                </a:solidFill>
              </a:endParaRPr>
            </a:p>
          </p:txBody>
        </p:sp>
      </p:grpSp>
      <p:sp>
        <p:nvSpPr>
          <p:cNvPr id="22" name="ZoneTexte 21">
            <a:extLst>
              <a:ext uri="{FF2B5EF4-FFF2-40B4-BE49-F238E27FC236}">
                <a16:creationId xmlns:a16="http://schemas.microsoft.com/office/drawing/2014/main" id="{21C8ACF1-5879-43DC-BE29-EDE17EF5CE9E}"/>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3" name="ZoneTexte 22">
            <a:extLst>
              <a:ext uri="{FF2B5EF4-FFF2-40B4-BE49-F238E27FC236}">
                <a16:creationId xmlns:a16="http://schemas.microsoft.com/office/drawing/2014/main" id="{8B06B8BD-E8BE-4DBB-A8C5-1F1899CAAD68}"/>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4" name="ZoneTexte 23">
            <a:extLst>
              <a:ext uri="{FF2B5EF4-FFF2-40B4-BE49-F238E27FC236}">
                <a16:creationId xmlns:a16="http://schemas.microsoft.com/office/drawing/2014/main" id="{7AC981A4-7CF4-4F19-8D19-4058198E4C14}"/>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graphicFrame>
        <p:nvGraphicFramePr>
          <p:cNvPr id="17" name="Tableau 16">
            <a:extLst>
              <a:ext uri="{FF2B5EF4-FFF2-40B4-BE49-F238E27FC236}">
                <a16:creationId xmlns:a16="http://schemas.microsoft.com/office/drawing/2014/main" id="{FDA948A6-0018-4713-88DA-FECAAA639BE5}"/>
              </a:ext>
            </a:extLst>
          </p:cNvPr>
          <p:cNvGraphicFramePr>
            <a:graphicFrameLocks noGrp="1"/>
          </p:cNvGraphicFramePr>
          <p:nvPr>
            <p:extLst>
              <p:ext uri="{D42A27DB-BD31-4B8C-83A1-F6EECF244321}">
                <p14:modId xmlns:p14="http://schemas.microsoft.com/office/powerpoint/2010/main" val="4269683501"/>
              </p:ext>
            </p:extLst>
          </p:nvPr>
        </p:nvGraphicFramePr>
        <p:xfrm>
          <a:off x="8453582" y="1305390"/>
          <a:ext cx="2831262" cy="5040560"/>
        </p:xfrm>
        <a:graphic>
          <a:graphicData uri="http://schemas.openxmlformats.org/drawingml/2006/table">
            <a:tbl>
              <a:tblPr>
                <a:tableStyleId>{5C22544A-7EE6-4342-B048-85BDC9FD1C3A}</a:tableStyleId>
              </a:tblPr>
              <a:tblGrid>
                <a:gridCol w="471877">
                  <a:extLst>
                    <a:ext uri="{9D8B030D-6E8A-4147-A177-3AD203B41FA5}">
                      <a16:colId xmlns:a16="http://schemas.microsoft.com/office/drawing/2014/main" val="1958507953"/>
                    </a:ext>
                  </a:extLst>
                </a:gridCol>
                <a:gridCol w="471877">
                  <a:extLst>
                    <a:ext uri="{9D8B030D-6E8A-4147-A177-3AD203B41FA5}">
                      <a16:colId xmlns:a16="http://schemas.microsoft.com/office/drawing/2014/main" val="2288310218"/>
                    </a:ext>
                  </a:extLst>
                </a:gridCol>
                <a:gridCol w="471877">
                  <a:extLst>
                    <a:ext uri="{9D8B030D-6E8A-4147-A177-3AD203B41FA5}">
                      <a16:colId xmlns:a16="http://schemas.microsoft.com/office/drawing/2014/main" val="3016418220"/>
                    </a:ext>
                  </a:extLst>
                </a:gridCol>
                <a:gridCol w="471877">
                  <a:extLst>
                    <a:ext uri="{9D8B030D-6E8A-4147-A177-3AD203B41FA5}">
                      <a16:colId xmlns:a16="http://schemas.microsoft.com/office/drawing/2014/main" val="20000"/>
                    </a:ext>
                  </a:extLst>
                </a:gridCol>
                <a:gridCol w="471877">
                  <a:extLst>
                    <a:ext uri="{9D8B030D-6E8A-4147-A177-3AD203B41FA5}">
                      <a16:colId xmlns:a16="http://schemas.microsoft.com/office/drawing/2014/main" val="20001"/>
                    </a:ext>
                  </a:extLst>
                </a:gridCol>
                <a:gridCol w="471877">
                  <a:extLst>
                    <a:ext uri="{9D8B030D-6E8A-4147-A177-3AD203B41FA5}">
                      <a16:colId xmlns:a16="http://schemas.microsoft.com/office/drawing/2014/main" val="20002"/>
                    </a:ext>
                  </a:extLst>
                </a:gridCol>
              </a:tblGrid>
              <a:tr h="226205">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 </a:t>
                      </a: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VRAI</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 </a:t>
                      </a: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VRAI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0">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665">
                <a:tc>
                  <a:txBody>
                    <a:bodyPr/>
                    <a:lstStyle/>
                    <a:p>
                      <a:pPr algn="ctr" rtl="0" fontAlgn="ctr"/>
                      <a:r>
                        <a:rPr lang="fr-FR" sz="1000" b="0" i="1" u="none" strike="noStrike" dirty="0">
                          <a:solidFill>
                            <a:srgbClr val="A6A6A6"/>
                          </a:solidFill>
                          <a:effectLst/>
                          <a:latin typeface="Arial" panose="020B0604020202020204" pitchFamily="34" charset="0"/>
                        </a:rPr>
                        <a:t>76,4%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73,2%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75,2%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76,2%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76,6%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78,2%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3381">
                <a:tc>
                  <a:txBody>
                    <a:bodyPr/>
                    <a:lstStyle/>
                    <a:p>
                      <a:pPr algn="ctr" rtl="0" fontAlgn="ctr"/>
                      <a:r>
                        <a:rPr lang="fr-FR" sz="1000" b="0" i="1" u="none" strike="noStrike" dirty="0">
                          <a:solidFill>
                            <a:srgbClr val="A6A6A6"/>
                          </a:solidFill>
                          <a:effectLst/>
                          <a:latin typeface="Arial" panose="020B0604020202020204" pitchFamily="34" charset="0"/>
                        </a:rPr>
                        <a:t>51,8%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56,2%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46,6%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44,0%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38,6%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29,5%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56">
                <a:tc>
                  <a:txBody>
                    <a:bodyPr/>
                    <a:lstStyle/>
                    <a:p>
                      <a:pPr algn="ctr" rtl="0" fontAlgn="ctr"/>
                      <a:r>
                        <a:rPr lang="fr-FR" sz="1000" b="0" i="1" u="none" strike="noStrike" dirty="0">
                          <a:solidFill>
                            <a:srgbClr val="A6A6A6"/>
                          </a:solidFill>
                          <a:effectLst/>
                          <a:latin typeface="Arial" panose="020B0604020202020204" pitchFamily="34" charset="0"/>
                        </a:rPr>
                        <a:t>58,6%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59,9%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56,6%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51,4%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53,0%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56,8%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8072">
                <a:tc>
                  <a:txBody>
                    <a:bodyPr/>
                    <a:lstStyle/>
                    <a:p>
                      <a:pPr algn="ctr" rtl="0" fontAlgn="ctr"/>
                      <a:r>
                        <a:rPr lang="fr-FR" sz="1000" b="0" i="1" u="none" strike="noStrike" dirty="0">
                          <a:solidFill>
                            <a:srgbClr val="A6A6A6"/>
                          </a:solidFill>
                          <a:effectLst/>
                          <a:latin typeface="Arial" panose="020B0604020202020204" pitchFamily="34" charset="0"/>
                        </a:rPr>
                        <a:t>55,4%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55,3%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56,1%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57,9%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59,8%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55,9%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2915">
                <a:tc>
                  <a:txBody>
                    <a:bodyPr/>
                    <a:lstStyle/>
                    <a:p>
                      <a:pPr algn="ctr" rtl="0" fontAlgn="ctr"/>
                      <a:r>
                        <a:rPr lang="fr-FR" sz="1000" b="0" i="1" u="none" strike="noStrike" dirty="0">
                          <a:solidFill>
                            <a:srgbClr val="A6A6A6"/>
                          </a:solidFill>
                          <a:effectLst/>
                          <a:latin typeface="Arial" panose="020B0604020202020204" pitchFamily="34" charset="0"/>
                        </a:rPr>
                        <a:t>46,3%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51,8%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43,6%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34,9%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45,0%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45,7%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09213">
                <a:tc>
                  <a:txBody>
                    <a:bodyPr/>
                    <a:lstStyle/>
                    <a:p>
                      <a:pPr algn="ctr" rtl="0" fontAlgn="ctr"/>
                      <a:r>
                        <a:rPr lang="fr-FR" sz="1000" b="0" i="1" u="none" strike="noStrike" dirty="0">
                          <a:solidFill>
                            <a:srgbClr val="A6A6A6"/>
                          </a:solidFill>
                          <a:effectLst/>
                          <a:latin typeface="Arial" panose="020B0604020202020204" pitchFamily="34" charset="0"/>
                        </a:rPr>
                        <a:t>34,6%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29,8%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31,1%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31,3%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29,5%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33,5%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2915">
                <a:tc>
                  <a:txBody>
                    <a:bodyPr/>
                    <a:lstStyle/>
                    <a:p>
                      <a:pPr algn="ctr" rtl="0" fontAlgn="ctr"/>
                      <a:r>
                        <a:rPr lang="fr-FR" sz="1000" b="0" i="1" u="none" strike="noStrike" dirty="0">
                          <a:solidFill>
                            <a:srgbClr val="A6A6A6"/>
                          </a:solidFill>
                          <a:effectLst/>
                          <a:latin typeface="Arial" panose="020B0604020202020204" pitchFamily="34" charset="0"/>
                        </a:rPr>
                        <a:t>30,5%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33,6%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30,0%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25,1%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25,7%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19,4%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609213">
                <a:tc>
                  <a:txBody>
                    <a:bodyPr/>
                    <a:lstStyle/>
                    <a:p>
                      <a:pPr algn="ctr" rtl="0" fontAlgn="ctr"/>
                      <a:r>
                        <a:rPr lang="fr-FR" sz="1000" b="0" i="1" u="none" strike="noStrike" dirty="0">
                          <a:solidFill>
                            <a:srgbClr val="A6A6A6"/>
                          </a:solidFill>
                          <a:effectLst/>
                          <a:latin typeface="Arial" panose="020B0604020202020204" pitchFamily="34" charset="0"/>
                        </a:rPr>
                        <a:t>37,2%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18,1%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33,5%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24,7%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05423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10DFE03C-807A-4211-8579-A695010C7FE4}"/>
              </a:ext>
            </a:extLst>
          </p:cNvPr>
          <p:cNvGrpSpPr/>
          <p:nvPr/>
        </p:nvGrpSpPr>
        <p:grpSpPr>
          <a:xfrm>
            <a:off x="3919762" y="4582530"/>
            <a:ext cx="5563686" cy="607602"/>
            <a:chOff x="3880738" y="1673141"/>
            <a:chExt cx="5563686" cy="607602"/>
          </a:xfrm>
        </p:grpSpPr>
        <p:graphicFrame>
          <p:nvGraphicFramePr>
            <p:cNvPr id="21" name="Object 9">
              <a:extLst>
                <a:ext uri="{FF2B5EF4-FFF2-40B4-BE49-F238E27FC236}">
                  <a16:creationId xmlns:a16="http://schemas.microsoft.com/office/drawing/2014/main" id="{654676CF-6402-453F-90AE-872E0535FE4C}"/>
                </a:ext>
              </a:extLst>
            </p:cNvPr>
            <p:cNvGraphicFramePr>
              <a:graphicFrameLocks noChangeAspect="1"/>
            </p:cNvGraphicFramePr>
            <p:nvPr>
              <p:extLst>
                <p:ext uri="{D42A27DB-BD31-4B8C-83A1-F6EECF244321}">
                  <p14:modId xmlns:p14="http://schemas.microsoft.com/office/powerpoint/2010/main" val="1348080166"/>
                </p:ext>
              </p:extLst>
            </p:nvPr>
          </p:nvGraphicFramePr>
          <p:xfrm>
            <a:off x="3880738" y="1673141"/>
            <a:ext cx="5563686" cy="607602"/>
          </p:xfrm>
          <a:graphic>
            <a:graphicData uri="http://schemas.openxmlformats.org/drawingml/2006/chart">
              <c:chart xmlns:c="http://schemas.openxmlformats.org/drawingml/2006/chart" xmlns:r="http://schemas.openxmlformats.org/officeDocument/2006/relationships" r:id="rId2"/>
            </a:graphicData>
          </a:graphic>
        </p:graphicFrame>
        <p:sp>
          <p:nvSpPr>
            <p:cNvPr id="22" name="ZoneTexte 21">
              <a:extLst>
                <a:ext uri="{FF2B5EF4-FFF2-40B4-BE49-F238E27FC236}">
                  <a16:creationId xmlns:a16="http://schemas.microsoft.com/office/drawing/2014/main" id="{D0C1FB4B-53AA-4DBA-A229-71DE14828B93}"/>
                </a:ext>
              </a:extLst>
            </p:cNvPr>
            <p:cNvSpPr txBox="1"/>
            <p:nvPr/>
          </p:nvSpPr>
          <p:spPr>
            <a:xfrm>
              <a:off x="7709358" y="1838442"/>
              <a:ext cx="374798" cy="276999"/>
            </a:xfrm>
            <a:prstGeom prst="rect">
              <a:avLst/>
            </a:prstGeom>
            <a:noFill/>
          </p:spPr>
          <p:txBody>
            <a:bodyPr wrap="square">
              <a:spAutoFit/>
            </a:bodyPr>
            <a:lstStyle/>
            <a:p>
              <a:r>
                <a:rPr lang="fr-FR" sz="1200" dirty="0">
                  <a:solidFill>
                    <a:schemeClr val="bg1"/>
                  </a:solidFill>
                  <a:sym typeface="Wingdings"/>
                </a:rPr>
                <a:t></a:t>
              </a:r>
              <a:endParaRPr lang="fr-FR" sz="1200" dirty="0">
                <a:solidFill>
                  <a:schemeClr val="bg1"/>
                </a:solidFill>
              </a:endParaRPr>
            </a:p>
          </p:txBody>
        </p:sp>
        <p:sp>
          <p:nvSpPr>
            <p:cNvPr id="26" name="ZoneTexte 25">
              <a:extLst>
                <a:ext uri="{FF2B5EF4-FFF2-40B4-BE49-F238E27FC236}">
                  <a16:creationId xmlns:a16="http://schemas.microsoft.com/office/drawing/2014/main" id="{969BED37-C3D2-4AE2-9FB3-5680FB6866C9}"/>
                </a:ext>
              </a:extLst>
            </p:cNvPr>
            <p:cNvSpPr txBox="1"/>
            <p:nvPr/>
          </p:nvSpPr>
          <p:spPr>
            <a:xfrm>
              <a:off x="6391145" y="1832207"/>
              <a:ext cx="310460" cy="276999"/>
            </a:xfrm>
            <a:prstGeom prst="rect">
              <a:avLst/>
            </a:prstGeom>
            <a:noFill/>
          </p:spPr>
          <p:txBody>
            <a:bodyPr wrap="square">
              <a:spAutoFit/>
            </a:bodyPr>
            <a:lstStyle/>
            <a:p>
              <a:r>
                <a:rPr lang="fr-FR" sz="1200" dirty="0">
                  <a:solidFill>
                    <a:schemeClr val="bg1"/>
                  </a:solidFill>
                  <a:sym typeface="Wingdings"/>
                </a:rPr>
                <a:t></a:t>
              </a:r>
              <a:endParaRPr lang="fr-FR" sz="1200" dirty="0">
                <a:solidFill>
                  <a:schemeClr val="bg1"/>
                </a:solidFill>
              </a:endParaRPr>
            </a:p>
          </p:txBody>
        </p:sp>
      </p:grpSp>
      <p:graphicFrame>
        <p:nvGraphicFramePr>
          <p:cNvPr id="27" name="Object 9">
            <a:extLst>
              <a:ext uri="{FF2B5EF4-FFF2-40B4-BE49-F238E27FC236}">
                <a16:creationId xmlns:a16="http://schemas.microsoft.com/office/drawing/2014/main" id="{7A1D34D5-67E7-4543-A207-EEB12DAA4E42}"/>
              </a:ext>
            </a:extLst>
          </p:cNvPr>
          <p:cNvGraphicFramePr>
            <a:graphicFrameLocks noChangeAspect="1"/>
          </p:cNvGraphicFramePr>
          <p:nvPr>
            <p:extLst>
              <p:ext uri="{D42A27DB-BD31-4B8C-83A1-F6EECF244321}">
                <p14:modId xmlns:p14="http://schemas.microsoft.com/office/powerpoint/2010/main" val="1010835338"/>
              </p:ext>
            </p:extLst>
          </p:nvPr>
        </p:nvGraphicFramePr>
        <p:xfrm>
          <a:off x="3880738" y="2848656"/>
          <a:ext cx="5563686" cy="6076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Object 9">
            <a:extLst>
              <a:ext uri="{FF2B5EF4-FFF2-40B4-BE49-F238E27FC236}">
                <a16:creationId xmlns:a16="http://schemas.microsoft.com/office/drawing/2014/main" id="{3208E276-1D80-4518-AB1D-5FD85E5DDF7B}"/>
              </a:ext>
            </a:extLst>
          </p:cNvPr>
          <p:cNvGraphicFramePr>
            <a:graphicFrameLocks noChangeAspect="1"/>
          </p:cNvGraphicFramePr>
          <p:nvPr>
            <p:extLst>
              <p:ext uri="{D42A27DB-BD31-4B8C-83A1-F6EECF244321}">
                <p14:modId xmlns:p14="http://schemas.microsoft.com/office/powerpoint/2010/main" val="1633336348"/>
              </p:ext>
            </p:extLst>
          </p:nvPr>
        </p:nvGraphicFramePr>
        <p:xfrm>
          <a:off x="3919762" y="1692740"/>
          <a:ext cx="5563686" cy="6076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Object 9">
            <a:extLst>
              <a:ext uri="{FF2B5EF4-FFF2-40B4-BE49-F238E27FC236}">
                <a16:creationId xmlns:a16="http://schemas.microsoft.com/office/drawing/2014/main" id="{629009DA-BF31-4DAC-A56B-6635AE2C5250}"/>
              </a:ext>
            </a:extLst>
          </p:cNvPr>
          <p:cNvGraphicFramePr>
            <a:graphicFrameLocks noChangeAspect="1"/>
          </p:cNvGraphicFramePr>
          <p:nvPr>
            <p:extLst>
              <p:ext uri="{D42A27DB-BD31-4B8C-83A1-F6EECF244321}">
                <p14:modId xmlns:p14="http://schemas.microsoft.com/office/powerpoint/2010/main" val="2324416039"/>
              </p:ext>
            </p:extLst>
          </p:nvPr>
        </p:nvGraphicFramePr>
        <p:xfrm>
          <a:off x="3892306" y="3426614"/>
          <a:ext cx="5563686" cy="6076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Object 9">
            <a:extLst>
              <a:ext uri="{FF2B5EF4-FFF2-40B4-BE49-F238E27FC236}">
                <a16:creationId xmlns:a16="http://schemas.microsoft.com/office/drawing/2014/main" id="{5CC9B541-63B9-414D-A24E-8D2627D57F25}"/>
              </a:ext>
            </a:extLst>
          </p:cNvPr>
          <p:cNvGraphicFramePr>
            <a:graphicFrameLocks noChangeAspect="1"/>
          </p:cNvGraphicFramePr>
          <p:nvPr>
            <p:extLst>
              <p:ext uri="{D42A27DB-BD31-4B8C-83A1-F6EECF244321}">
                <p14:modId xmlns:p14="http://schemas.microsoft.com/office/powerpoint/2010/main" val="1841790548"/>
              </p:ext>
            </p:extLst>
          </p:nvPr>
        </p:nvGraphicFramePr>
        <p:xfrm>
          <a:off x="3892306" y="4004572"/>
          <a:ext cx="5563686" cy="6076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Object 9">
            <a:extLst>
              <a:ext uri="{FF2B5EF4-FFF2-40B4-BE49-F238E27FC236}">
                <a16:creationId xmlns:a16="http://schemas.microsoft.com/office/drawing/2014/main" id="{13F22325-0C50-4628-A2F4-F57BDD675530}"/>
              </a:ext>
            </a:extLst>
          </p:cNvPr>
          <p:cNvGraphicFramePr>
            <a:graphicFrameLocks noChangeAspect="1"/>
          </p:cNvGraphicFramePr>
          <p:nvPr>
            <p:extLst>
              <p:ext uri="{D42A27DB-BD31-4B8C-83A1-F6EECF244321}">
                <p14:modId xmlns:p14="http://schemas.microsoft.com/office/powerpoint/2010/main" val="3302228142"/>
              </p:ext>
            </p:extLst>
          </p:nvPr>
        </p:nvGraphicFramePr>
        <p:xfrm>
          <a:off x="3919762" y="5738443"/>
          <a:ext cx="5563686" cy="60760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6" name="Object 9">
            <a:extLst>
              <a:ext uri="{FF2B5EF4-FFF2-40B4-BE49-F238E27FC236}">
                <a16:creationId xmlns:a16="http://schemas.microsoft.com/office/drawing/2014/main" id="{05FE1FE3-0017-42B8-A976-9638AAF8042E}"/>
              </a:ext>
            </a:extLst>
          </p:cNvPr>
          <p:cNvGraphicFramePr>
            <a:graphicFrameLocks noChangeAspect="1"/>
          </p:cNvGraphicFramePr>
          <p:nvPr>
            <p:extLst>
              <p:ext uri="{D42A27DB-BD31-4B8C-83A1-F6EECF244321}">
                <p14:modId xmlns:p14="http://schemas.microsoft.com/office/powerpoint/2010/main" val="1931896139"/>
              </p:ext>
            </p:extLst>
          </p:nvPr>
        </p:nvGraphicFramePr>
        <p:xfrm>
          <a:off x="3892306" y="2270698"/>
          <a:ext cx="5563686" cy="60760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7" name="Object 9">
            <a:extLst>
              <a:ext uri="{FF2B5EF4-FFF2-40B4-BE49-F238E27FC236}">
                <a16:creationId xmlns:a16="http://schemas.microsoft.com/office/drawing/2014/main" id="{3C2C979C-F695-43CF-8B40-46F2235B634E}"/>
              </a:ext>
            </a:extLst>
          </p:cNvPr>
          <p:cNvGraphicFramePr>
            <a:graphicFrameLocks noChangeAspect="1"/>
          </p:cNvGraphicFramePr>
          <p:nvPr>
            <p:extLst>
              <p:ext uri="{D42A27DB-BD31-4B8C-83A1-F6EECF244321}">
                <p14:modId xmlns:p14="http://schemas.microsoft.com/office/powerpoint/2010/main" val="1166862268"/>
              </p:ext>
            </p:extLst>
          </p:nvPr>
        </p:nvGraphicFramePr>
        <p:xfrm>
          <a:off x="3880738" y="5160488"/>
          <a:ext cx="5563686" cy="607602"/>
        </p:xfrm>
        <a:graphic>
          <a:graphicData uri="http://schemas.openxmlformats.org/drawingml/2006/chart">
            <c:chart xmlns:c="http://schemas.openxmlformats.org/drawingml/2006/chart" xmlns:r="http://schemas.openxmlformats.org/officeDocument/2006/relationships" r:id="rId9"/>
          </a:graphicData>
        </a:graphic>
      </p:graphicFrame>
      <p:sp>
        <p:nvSpPr>
          <p:cNvPr id="2" name="Titre 1">
            <a:extLst>
              <a:ext uri="{FF2B5EF4-FFF2-40B4-BE49-F238E27FC236}">
                <a16:creationId xmlns:a16="http://schemas.microsoft.com/office/drawing/2014/main" id="{FC6D7C84-A82A-443F-872E-480F336D0919}"/>
              </a:ext>
            </a:extLst>
          </p:cNvPr>
          <p:cNvSpPr>
            <a:spLocks noGrp="1"/>
          </p:cNvSpPr>
          <p:nvPr>
            <p:ph type="title"/>
          </p:nvPr>
        </p:nvSpPr>
        <p:spPr/>
        <p:txBody>
          <a:bodyPr/>
          <a:lstStyle/>
          <a:p>
            <a:r>
              <a:rPr lang="fr-FR" dirty="0"/>
              <a:t>Comportements face à l’alcool des passagers</a:t>
            </a:r>
            <a:r>
              <a:rPr lang="fr-FR" dirty="0">
                <a:solidFill>
                  <a:schemeClr val="accent1"/>
                </a:solidFill>
              </a:rPr>
              <a:t>.</a:t>
            </a:r>
          </a:p>
        </p:txBody>
      </p:sp>
      <p:sp>
        <p:nvSpPr>
          <p:cNvPr id="3" name="Espace réservé du texte 2">
            <a:extLst>
              <a:ext uri="{FF2B5EF4-FFF2-40B4-BE49-F238E27FC236}">
                <a16:creationId xmlns:a16="http://schemas.microsoft.com/office/drawing/2014/main" id="{9DB48701-B9F5-4947-BF0E-1A572BD22290}"/>
              </a:ext>
            </a:extLst>
          </p:cNvPr>
          <p:cNvSpPr>
            <a:spLocks noGrp="1"/>
          </p:cNvSpPr>
          <p:nvPr>
            <p:ph type="body" sz="quarter" idx="10"/>
          </p:nvPr>
        </p:nvSpPr>
        <p:spPr/>
        <p:txBody>
          <a:bodyPr/>
          <a:lstStyle/>
          <a:p>
            <a:r>
              <a:rPr lang="fr-FR" dirty="0"/>
              <a:t>Q12. Vous avez indiqué avoir le projet de vous déplacer en tant que passager d’un véhicule personnel au cours de la soirée du Réveillon. Veuillez indiquer pour chacune de ces affirmations relatives à votre soirée du réveillon du 31 décembre 2021, si elles sont vraies ou fausses. </a:t>
            </a:r>
          </a:p>
          <a:p>
            <a:pPr lvl="1"/>
            <a:r>
              <a:rPr lang="fr-FR" b="0" dirty="0">
                <a:solidFill>
                  <a:schemeClr val="tx2"/>
                </a:solidFill>
              </a:rPr>
              <a:t>Base : ceux qui prévoient de se déplacer en conduisant un véhicule personnel, hors NSP</a:t>
            </a:r>
          </a:p>
        </p:txBody>
      </p:sp>
      <p:grpSp>
        <p:nvGrpSpPr>
          <p:cNvPr id="14" name="Groupe 22">
            <a:extLst>
              <a:ext uri="{FF2B5EF4-FFF2-40B4-BE49-F238E27FC236}">
                <a16:creationId xmlns:a16="http://schemas.microsoft.com/office/drawing/2014/main" id="{E1049830-6DE7-490B-B99B-98EB8A5C4AB6}"/>
              </a:ext>
            </a:extLst>
          </p:cNvPr>
          <p:cNvGrpSpPr/>
          <p:nvPr/>
        </p:nvGrpSpPr>
        <p:grpSpPr>
          <a:xfrm>
            <a:off x="5941781" y="1665438"/>
            <a:ext cx="595556" cy="72000"/>
            <a:chOff x="10447303" y="3545625"/>
            <a:chExt cx="595556" cy="72000"/>
          </a:xfrm>
        </p:grpSpPr>
        <p:sp>
          <p:nvSpPr>
            <p:cNvPr id="15" name="Rectangle 14">
              <a:extLst>
                <a:ext uri="{FF2B5EF4-FFF2-40B4-BE49-F238E27FC236}">
                  <a16:creationId xmlns:a16="http://schemas.microsoft.com/office/drawing/2014/main" id="{FFE5CCD8-BD71-4552-83EB-F7DEE82C9089}"/>
                </a:ext>
              </a:extLst>
            </p:cNvPr>
            <p:cNvSpPr/>
            <p:nvPr/>
          </p:nvSpPr>
          <p:spPr>
            <a:xfrm>
              <a:off x="10970859" y="3545625"/>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rtlCol="0" anchor="ctr" anchorCtr="0"/>
            <a:lstStyle/>
            <a:p>
              <a:r>
                <a:rPr lang="fr-FR" sz="1000" i="1" dirty="0">
                  <a:solidFill>
                    <a:schemeClr val="tx2">
                      <a:lumMod val="75000"/>
                    </a:schemeClr>
                  </a:solidFill>
                </a:rPr>
                <a:t> Vrai</a:t>
              </a:r>
              <a:endParaRPr lang="fr-FR" sz="1000" i="1" dirty="0">
                <a:solidFill>
                  <a:srgbClr val="595959"/>
                </a:solidFill>
              </a:endParaRPr>
            </a:p>
          </p:txBody>
        </p:sp>
        <p:sp>
          <p:nvSpPr>
            <p:cNvPr id="16" name="Rectangle 15">
              <a:extLst>
                <a:ext uri="{FF2B5EF4-FFF2-40B4-BE49-F238E27FC236}">
                  <a16:creationId xmlns:a16="http://schemas.microsoft.com/office/drawing/2014/main" id="{FE4B53B9-B09C-44C7-8947-081F9338221C}"/>
                </a:ext>
              </a:extLst>
            </p:cNvPr>
            <p:cNvSpPr/>
            <p:nvPr/>
          </p:nvSpPr>
          <p:spPr>
            <a:xfrm>
              <a:off x="10447303" y="3545625"/>
              <a:ext cx="72000" cy="72000"/>
            </a:xfrm>
            <a:prstGeom prst="rect">
              <a:avLst/>
            </a:prstGeom>
            <a:solidFill>
              <a:srgbClr val="FF58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rtlCol="0" anchor="ctr" anchorCtr="0"/>
            <a:lstStyle/>
            <a:p>
              <a:r>
                <a:rPr lang="fr-FR" sz="1000" i="1" dirty="0">
                  <a:solidFill>
                    <a:schemeClr val="tx2">
                      <a:lumMod val="75000"/>
                    </a:schemeClr>
                  </a:solidFill>
                </a:rPr>
                <a:t> Faux</a:t>
              </a:r>
              <a:endParaRPr lang="fr-FR" sz="1000" i="1" dirty="0">
                <a:solidFill>
                  <a:srgbClr val="595959"/>
                </a:solidFill>
              </a:endParaRPr>
            </a:p>
          </p:txBody>
        </p:sp>
      </p:grpSp>
      <p:sp>
        <p:nvSpPr>
          <p:cNvPr id="29" name="Rectangle 55">
            <a:extLst>
              <a:ext uri="{FF2B5EF4-FFF2-40B4-BE49-F238E27FC236}">
                <a16:creationId xmlns:a16="http://schemas.microsoft.com/office/drawing/2014/main" id="{CFCBF9C3-34C5-4073-807A-8C1F2134BFFE}"/>
              </a:ext>
            </a:extLst>
          </p:cNvPr>
          <p:cNvSpPr>
            <a:spLocks noChangeArrowheads="1"/>
          </p:cNvSpPr>
          <p:nvPr/>
        </p:nvSpPr>
        <p:spPr bwMode="auto">
          <a:xfrm>
            <a:off x="1208746" y="3497943"/>
            <a:ext cx="4573062"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S’il a consommé de l’alcool, votre conducteur testera son niveau d’alcoolémie avec un éthylotest avant de prendre le volant</a:t>
            </a:r>
          </a:p>
          <a:p>
            <a:pPr lvl="0" algn="r"/>
            <a:r>
              <a:rPr lang="fr-FR" sz="1000" i="1" dirty="0">
                <a:solidFill>
                  <a:srgbClr val="595959"/>
                </a:solidFill>
                <a:latin typeface="Arial" pitchFamily="34" charset="0"/>
                <a:cs typeface="Arial" pitchFamily="34" charset="0"/>
              </a:rPr>
              <a:t>Base : 68 personnes</a:t>
            </a:r>
          </a:p>
        </p:txBody>
      </p:sp>
      <p:sp>
        <p:nvSpPr>
          <p:cNvPr id="30" name="Rectangle 56">
            <a:extLst>
              <a:ext uri="{FF2B5EF4-FFF2-40B4-BE49-F238E27FC236}">
                <a16:creationId xmlns:a16="http://schemas.microsoft.com/office/drawing/2014/main" id="{4B64A06A-3E3B-4F76-82D1-FF1EEF1A872C}"/>
              </a:ext>
            </a:extLst>
          </p:cNvPr>
          <p:cNvSpPr>
            <a:spLocks noChangeArrowheads="1"/>
          </p:cNvSpPr>
          <p:nvPr/>
        </p:nvSpPr>
        <p:spPr bwMode="auto">
          <a:xfrm>
            <a:off x="885217" y="2903037"/>
            <a:ext cx="4896590"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Votre conducteur ne boira qu’un verre ou deux de boisson alcoolisée au cours de la soirée du réveillon</a:t>
            </a:r>
          </a:p>
          <a:p>
            <a:pPr lvl="0" algn="r"/>
            <a:r>
              <a:rPr lang="fr-FR" sz="1000" i="1" dirty="0">
                <a:solidFill>
                  <a:srgbClr val="595959"/>
                </a:solidFill>
                <a:latin typeface="Arial" pitchFamily="34" charset="0"/>
                <a:cs typeface="Arial" pitchFamily="34" charset="0"/>
              </a:rPr>
              <a:t>Base : 71 personnes</a:t>
            </a:r>
            <a:endParaRPr lang="fr-FR" b="1" dirty="0">
              <a:solidFill>
                <a:srgbClr val="595959"/>
              </a:solidFill>
              <a:latin typeface="Arial" pitchFamily="34" charset="0"/>
              <a:cs typeface="Arial" pitchFamily="34" charset="0"/>
            </a:endParaRPr>
          </a:p>
        </p:txBody>
      </p:sp>
      <p:sp>
        <p:nvSpPr>
          <p:cNvPr id="31" name="Rectangle 57">
            <a:extLst>
              <a:ext uri="{FF2B5EF4-FFF2-40B4-BE49-F238E27FC236}">
                <a16:creationId xmlns:a16="http://schemas.microsoft.com/office/drawing/2014/main" id="{D1E7BB9C-46F5-4935-A394-4B6870903915}"/>
              </a:ext>
            </a:extLst>
          </p:cNvPr>
          <p:cNvSpPr>
            <a:spLocks noChangeArrowheads="1"/>
          </p:cNvSpPr>
          <p:nvPr/>
        </p:nvSpPr>
        <p:spPr bwMode="auto">
          <a:xfrm>
            <a:off x="897564" y="1705436"/>
            <a:ext cx="488424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S’il a consommé de l’alcool, votre conducteur attendra une durée</a:t>
            </a:r>
          </a:p>
          <a:p>
            <a:pPr lvl="0" algn="r"/>
            <a:r>
              <a:rPr lang="fr-FR" sz="1100" b="1" dirty="0">
                <a:solidFill>
                  <a:srgbClr val="595959"/>
                </a:solidFill>
                <a:cs typeface="Arial" pitchFamily="34" charset="0"/>
              </a:rPr>
              <a:t>suffisante avant de pouvoir prendre le volant</a:t>
            </a:r>
          </a:p>
          <a:p>
            <a:pPr lvl="0" algn="r"/>
            <a:r>
              <a:rPr kumimoji="0" lang="fr-FR" sz="1000" i="1" u="none" strike="noStrike" cap="none" normalizeH="0" baseline="0" dirty="0">
                <a:ln>
                  <a:noFill/>
                </a:ln>
                <a:solidFill>
                  <a:srgbClr val="595959"/>
                </a:solidFill>
                <a:effectLst/>
                <a:latin typeface="Arial" pitchFamily="34" charset="0"/>
                <a:cs typeface="Arial" pitchFamily="34" charset="0"/>
              </a:rPr>
              <a:t>Base : 70 personnes</a:t>
            </a:r>
            <a:endParaRPr kumimoji="0" lang="fr-FR" sz="1800" b="1" i="0" u="none" strike="noStrike" cap="none" normalizeH="0" baseline="0" dirty="0">
              <a:ln>
                <a:noFill/>
              </a:ln>
              <a:solidFill>
                <a:srgbClr val="595959"/>
              </a:solidFill>
              <a:effectLst/>
              <a:latin typeface="Arial" pitchFamily="34" charset="0"/>
              <a:cs typeface="Arial" pitchFamily="34" charset="0"/>
            </a:endParaRPr>
          </a:p>
        </p:txBody>
      </p:sp>
      <p:sp>
        <p:nvSpPr>
          <p:cNvPr id="32" name="Rectangle 58">
            <a:extLst>
              <a:ext uri="{FF2B5EF4-FFF2-40B4-BE49-F238E27FC236}">
                <a16:creationId xmlns:a16="http://schemas.microsoft.com/office/drawing/2014/main" id="{AA79E380-DD9A-4172-A285-2B394FD45516}"/>
              </a:ext>
            </a:extLst>
          </p:cNvPr>
          <p:cNvSpPr>
            <a:spLocks noChangeArrowheads="1"/>
          </p:cNvSpPr>
          <p:nvPr/>
        </p:nvSpPr>
        <p:spPr bwMode="auto">
          <a:xfrm>
            <a:off x="1208745" y="4085620"/>
            <a:ext cx="4573062"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fontAlgn="b"/>
            <a:r>
              <a:rPr lang="fr-FR" sz="1100" b="1" dirty="0">
                <a:solidFill>
                  <a:srgbClr val="595959"/>
                </a:solidFill>
                <a:cs typeface="Arial" pitchFamily="34" charset="0"/>
              </a:rPr>
              <a:t> Vous dormirez sur place afin que votre conducteur n’ait pas à conduire après avoir consommé de l’alcool</a:t>
            </a:r>
            <a:endParaRPr lang="fr-FR" sz="1100" b="1" dirty="0">
              <a:solidFill>
                <a:srgbClr val="595959"/>
              </a:solidFill>
              <a:latin typeface="Arial"/>
            </a:endParaRPr>
          </a:p>
          <a:p>
            <a:pPr lvl="0" algn="r" fontAlgn="base">
              <a:spcBef>
                <a:spcPct val="0"/>
              </a:spcBef>
              <a:spcAft>
                <a:spcPct val="0"/>
              </a:spcAft>
            </a:pPr>
            <a:r>
              <a:rPr lang="fr-FR" sz="1000" i="1" dirty="0">
                <a:solidFill>
                  <a:srgbClr val="595959"/>
                </a:solidFill>
                <a:latin typeface="Arial" pitchFamily="34" charset="0"/>
                <a:cs typeface="Arial" pitchFamily="34" charset="0"/>
              </a:rPr>
              <a:t>Base : 73 personnes</a:t>
            </a:r>
            <a:endParaRPr lang="fr-FR" b="1" dirty="0">
              <a:solidFill>
                <a:srgbClr val="595959"/>
              </a:solidFill>
              <a:latin typeface="Arial" pitchFamily="34" charset="0"/>
              <a:cs typeface="Arial" pitchFamily="34" charset="0"/>
            </a:endParaRPr>
          </a:p>
        </p:txBody>
      </p:sp>
      <p:sp>
        <p:nvSpPr>
          <p:cNvPr id="33" name="Rectangle 59">
            <a:extLst>
              <a:ext uri="{FF2B5EF4-FFF2-40B4-BE49-F238E27FC236}">
                <a16:creationId xmlns:a16="http://schemas.microsoft.com/office/drawing/2014/main" id="{C9B36CC1-199A-41A2-9C2E-8D5B468CEAB6}"/>
              </a:ext>
            </a:extLst>
          </p:cNvPr>
          <p:cNvSpPr>
            <a:spLocks noChangeArrowheads="1"/>
          </p:cNvSpPr>
          <p:nvPr/>
        </p:nvSpPr>
        <p:spPr bwMode="auto">
          <a:xfrm>
            <a:off x="581025" y="4752054"/>
            <a:ext cx="5200782" cy="32316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fontAlgn="b"/>
            <a:r>
              <a:rPr lang="fr-FR" sz="1100" b="1" dirty="0">
                <a:solidFill>
                  <a:srgbClr val="595959"/>
                </a:solidFill>
                <a:cs typeface="Arial" pitchFamily="34" charset="0"/>
              </a:rPr>
              <a:t>Votre conducteur ne boira aucune boisson alcoolisée durant toute la soirée</a:t>
            </a:r>
          </a:p>
          <a:p>
            <a:pPr algn="r" fontAlgn="b"/>
            <a:r>
              <a:rPr lang="fr-FR" sz="1000" i="1" dirty="0">
                <a:solidFill>
                  <a:srgbClr val="595959"/>
                </a:solidFill>
                <a:latin typeface="Arial" pitchFamily="34" charset="0"/>
                <a:cs typeface="Arial" pitchFamily="34" charset="0"/>
              </a:rPr>
              <a:t>Base : 68 personnes</a:t>
            </a:r>
            <a:endParaRPr lang="fr-FR" b="1" dirty="0">
              <a:solidFill>
                <a:srgbClr val="595959"/>
              </a:solidFill>
              <a:latin typeface="Arial" pitchFamily="34" charset="0"/>
              <a:cs typeface="Arial" pitchFamily="34" charset="0"/>
            </a:endParaRPr>
          </a:p>
        </p:txBody>
      </p:sp>
      <p:sp>
        <p:nvSpPr>
          <p:cNvPr id="34" name="Rectangle 60">
            <a:extLst>
              <a:ext uri="{FF2B5EF4-FFF2-40B4-BE49-F238E27FC236}">
                <a16:creationId xmlns:a16="http://schemas.microsoft.com/office/drawing/2014/main" id="{E3345728-630D-4252-9437-2ED1C87F4BF2}"/>
              </a:ext>
            </a:extLst>
          </p:cNvPr>
          <p:cNvSpPr>
            <a:spLocks noChangeArrowheads="1"/>
          </p:cNvSpPr>
          <p:nvPr/>
        </p:nvSpPr>
        <p:spPr bwMode="auto">
          <a:xfrm>
            <a:off x="922143" y="5233954"/>
            <a:ext cx="4859664"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S’il a consommé de l’alcool, votre conducteur empruntera des petites routes peu fréquentées, ou conduira lentement</a:t>
            </a:r>
          </a:p>
          <a:p>
            <a:pPr lvl="0" algn="r"/>
            <a:r>
              <a:rPr lang="fr-FR" sz="1000" i="1" dirty="0">
                <a:solidFill>
                  <a:srgbClr val="595959"/>
                </a:solidFill>
                <a:latin typeface="Arial" pitchFamily="34" charset="0"/>
                <a:cs typeface="Arial" pitchFamily="34" charset="0"/>
              </a:rPr>
              <a:t>Base : 66 personnes</a:t>
            </a:r>
            <a:endParaRPr lang="fr-FR" b="1" dirty="0">
              <a:solidFill>
                <a:srgbClr val="595959"/>
              </a:solidFill>
              <a:latin typeface="Arial" pitchFamily="34" charset="0"/>
              <a:cs typeface="Arial" pitchFamily="34" charset="0"/>
            </a:endParaRPr>
          </a:p>
        </p:txBody>
      </p:sp>
      <p:sp>
        <p:nvSpPr>
          <p:cNvPr id="35" name="Rectangle 61">
            <a:extLst>
              <a:ext uri="{FF2B5EF4-FFF2-40B4-BE49-F238E27FC236}">
                <a16:creationId xmlns:a16="http://schemas.microsoft.com/office/drawing/2014/main" id="{3570A6EA-96F7-4AC4-BA64-B1ACF7089C07}"/>
              </a:ext>
            </a:extLst>
          </p:cNvPr>
          <p:cNvSpPr>
            <a:spLocks noChangeArrowheads="1"/>
          </p:cNvSpPr>
          <p:nvPr/>
        </p:nvSpPr>
        <p:spPr bwMode="auto">
          <a:xfrm>
            <a:off x="922143" y="2189169"/>
            <a:ext cx="4859663" cy="66172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Une personne aura été désignée pour ne pas boire d’alcool au cours de la soirée et c’est cette personne qui conduira le véhicule dans lequel vous vous trouverez</a:t>
            </a:r>
            <a:br>
              <a:rPr lang="fr-FR" sz="1100" b="1" dirty="0">
                <a:solidFill>
                  <a:srgbClr val="595959"/>
                </a:solidFill>
                <a:cs typeface="Arial" pitchFamily="34" charset="0"/>
              </a:rPr>
            </a:br>
            <a:r>
              <a:rPr lang="fr-FR" sz="1000" i="1" dirty="0">
                <a:solidFill>
                  <a:srgbClr val="595959"/>
                </a:solidFill>
                <a:latin typeface="Arial" pitchFamily="34" charset="0"/>
                <a:cs typeface="Arial" pitchFamily="34" charset="0"/>
              </a:rPr>
              <a:t>Base : 72 personnes</a:t>
            </a:r>
            <a:endParaRPr lang="fr-FR" b="1" dirty="0">
              <a:solidFill>
                <a:srgbClr val="595959"/>
              </a:solidFill>
              <a:latin typeface="Arial" pitchFamily="34" charset="0"/>
              <a:cs typeface="Arial" pitchFamily="34" charset="0"/>
            </a:endParaRPr>
          </a:p>
        </p:txBody>
      </p:sp>
      <p:sp>
        <p:nvSpPr>
          <p:cNvPr id="36" name="Rectangle 60">
            <a:extLst>
              <a:ext uri="{FF2B5EF4-FFF2-40B4-BE49-F238E27FC236}">
                <a16:creationId xmlns:a16="http://schemas.microsoft.com/office/drawing/2014/main" id="{9808C4DD-697F-4FCC-9195-42F1ACC119D9}"/>
              </a:ext>
            </a:extLst>
          </p:cNvPr>
          <p:cNvSpPr>
            <a:spLocks noChangeArrowheads="1"/>
          </p:cNvSpPr>
          <p:nvPr/>
        </p:nvSpPr>
        <p:spPr bwMode="auto">
          <a:xfrm>
            <a:off x="897564" y="5813812"/>
            <a:ext cx="4884244"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Des solutions de transport alternatives, telles que des taxis ou des bus, seront mises en place pour assurer les retours de fin de soirée</a:t>
            </a:r>
          </a:p>
          <a:p>
            <a:pPr lvl="0" algn="r"/>
            <a:r>
              <a:rPr lang="fr-FR" sz="1000" i="1" dirty="0">
                <a:solidFill>
                  <a:srgbClr val="595959"/>
                </a:solidFill>
                <a:latin typeface="Arial" pitchFamily="34" charset="0"/>
                <a:cs typeface="Arial" pitchFamily="34" charset="0"/>
              </a:rPr>
              <a:t>Base : 71 personnes</a:t>
            </a:r>
            <a:endParaRPr lang="fr-FR" b="1" dirty="0">
              <a:solidFill>
                <a:srgbClr val="595959"/>
              </a:solidFill>
              <a:latin typeface="Arial" pitchFamily="34" charset="0"/>
              <a:cs typeface="Arial" pitchFamily="34" charset="0"/>
            </a:endParaRPr>
          </a:p>
        </p:txBody>
      </p:sp>
      <p:sp>
        <p:nvSpPr>
          <p:cNvPr id="20" name="Rectangle : coins arrondis 19">
            <a:extLst>
              <a:ext uri="{FF2B5EF4-FFF2-40B4-BE49-F238E27FC236}">
                <a16:creationId xmlns:a16="http://schemas.microsoft.com/office/drawing/2014/main" id="{3E4B6DFA-A893-482C-A495-37576C2E4F55}"/>
              </a:ext>
            </a:extLst>
          </p:cNvPr>
          <p:cNvSpPr/>
          <p:nvPr/>
        </p:nvSpPr>
        <p:spPr>
          <a:xfrm>
            <a:off x="8276363" y="1166692"/>
            <a:ext cx="3185700" cy="5128479"/>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9" name="Tableau 18">
            <a:extLst>
              <a:ext uri="{FF2B5EF4-FFF2-40B4-BE49-F238E27FC236}">
                <a16:creationId xmlns:a16="http://schemas.microsoft.com/office/drawing/2014/main" id="{E9A69959-94E2-4571-8933-959188497219}"/>
              </a:ext>
            </a:extLst>
          </p:cNvPr>
          <p:cNvGraphicFramePr>
            <a:graphicFrameLocks noGrp="1"/>
          </p:cNvGraphicFramePr>
          <p:nvPr>
            <p:extLst>
              <p:ext uri="{D42A27DB-BD31-4B8C-83A1-F6EECF244321}">
                <p14:modId xmlns:p14="http://schemas.microsoft.com/office/powerpoint/2010/main" val="1779633198"/>
              </p:ext>
            </p:extLst>
          </p:nvPr>
        </p:nvGraphicFramePr>
        <p:xfrm>
          <a:off x="8453582" y="1314514"/>
          <a:ext cx="2816274" cy="5040560"/>
        </p:xfrm>
        <a:graphic>
          <a:graphicData uri="http://schemas.openxmlformats.org/drawingml/2006/table">
            <a:tbl>
              <a:tblPr>
                <a:tableStyleId>{5C22544A-7EE6-4342-B048-85BDC9FD1C3A}</a:tableStyleId>
              </a:tblPr>
              <a:tblGrid>
                <a:gridCol w="469379">
                  <a:extLst>
                    <a:ext uri="{9D8B030D-6E8A-4147-A177-3AD203B41FA5}">
                      <a16:colId xmlns:a16="http://schemas.microsoft.com/office/drawing/2014/main" val="3456346808"/>
                    </a:ext>
                  </a:extLst>
                </a:gridCol>
                <a:gridCol w="469379">
                  <a:extLst>
                    <a:ext uri="{9D8B030D-6E8A-4147-A177-3AD203B41FA5}">
                      <a16:colId xmlns:a16="http://schemas.microsoft.com/office/drawing/2014/main" val="2288310218"/>
                    </a:ext>
                  </a:extLst>
                </a:gridCol>
                <a:gridCol w="469379">
                  <a:extLst>
                    <a:ext uri="{9D8B030D-6E8A-4147-A177-3AD203B41FA5}">
                      <a16:colId xmlns:a16="http://schemas.microsoft.com/office/drawing/2014/main" val="3016418220"/>
                    </a:ext>
                  </a:extLst>
                </a:gridCol>
                <a:gridCol w="469379">
                  <a:extLst>
                    <a:ext uri="{9D8B030D-6E8A-4147-A177-3AD203B41FA5}">
                      <a16:colId xmlns:a16="http://schemas.microsoft.com/office/drawing/2014/main" val="20000"/>
                    </a:ext>
                  </a:extLst>
                </a:gridCol>
                <a:gridCol w="469379">
                  <a:extLst>
                    <a:ext uri="{9D8B030D-6E8A-4147-A177-3AD203B41FA5}">
                      <a16:colId xmlns:a16="http://schemas.microsoft.com/office/drawing/2014/main" val="20001"/>
                    </a:ext>
                  </a:extLst>
                </a:gridCol>
                <a:gridCol w="469379">
                  <a:extLst>
                    <a:ext uri="{9D8B030D-6E8A-4147-A177-3AD203B41FA5}">
                      <a16:colId xmlns:a16="http://schemas.microsoft.com/office/drawing/2014/main" val="20002"/>
                    </a:ext>
                  </a:extLst>
                </a:gridCol>
              </a:tblGrid>
              <a:tr h="226205">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 </a:t>
                      </a: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VRAI</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 </a:t>
                      </a: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VRAI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0">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665">
                <a:tc>
                  <a:txBody>
                    <a:bodyPr/>
                    <a:lstStyle/>
                    <a:p>
                      <a:pPr algn="ctr" rtl="0" fontAlgn="ctr"/>
                      <a:r>
                        <a:rPr lang="fr-FR" sz="1000" b="0" i="1" u="none" strike="noStrike" dirty="0">
                          <a:solidFill>
                            <a:srgbClr val="A6A6A6"/>
                          </a:solidFill>
                          <a:effectLst/>
                          <a:latin typeface="Arial" panose="020B0604020202020204" pitchFamily="34" charset="0"/>
                        </a:rPr>
                        <a:t>75,2%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78,1%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81,8%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76,7%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74,1%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3381">
                <a:tc>
                  <a:txBody>
                    <a:bodyPr/>
                    <a:lstStyle/>
                    <a:p>
                      <a:pPr algn="ctr" rtl="0" fontAlgn="ctr"/>
                      <a:r>
                        <a:rPr lang="fr-FR" sz="1000" b="0" i="1" u="none" strike="noStrike" dirty="0">
                          <a:solidFill>
                            <a:srgbClr val="A6A6A6"/>
                          </a:solidFill>
                          <a:effectLst/>
                          <a:latin typeface="Arial" panose="020B0604020202020204" pitchFamily="34" charset="0"/>
                        </a:rPr>
                        <a:t>73,3%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69,9%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72,0%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56">
                <a:tc>
                  <a:txBody>
                    <a:bodyPr/>
                    <a:lstStyle/>
                    <a:p>
                      <a:pPr algn="ctr" rtl="0" fontAlgn="ctr"/>
                      <a:r>
                        <a:rPr lang="fr-FR" sz="1000" b="0" i="1" u="none" strike="noStrike" dirty="0">
                          <a:solidFill>
                            <a:srgbClr val="A6A6A6"/>
                          </a:solidFill>
                          <a:effectLst/>
                          <a:latin typeface="Arial" panose="020B0604020202020204" pitchFamily="34" charset="0"/>
                        </a:rPr>
                        <a:t>56,40%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68,70%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72,30%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70,90%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64,10%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71,20%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8072">
                <a:tc>
                  <a:txBody>
                    <a:bodyPr/>
                    <a:lstStyle/>
                    <a:p>
                      <a:pPr algn="ctr" rtl="0" fontAlgn="ctr"/>
                      <a:r>
                        <a:rPr lang="fr-FR" sz="1000" b="0" i="1" u="none" strike="noStrike" dirty="0">
                          <a:solidFill>
                            <a:srgbClr val="A6A6A6"/>
                          </a:solidFill>
                          <a:effectLst/>
                          <a:latin typeface="Arial" panose="020B0604020202020204" pitchFamily="34" charset="0"/>
                        </a:rPr>
                        <a:t>55,30%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60,40%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56,90%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49,20%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55,10%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56,50%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2915">
                <a:tc>
                  <a:txBody>
                    <a:bodyPr/>
                    <a:lstStyle/>
                    <a:p>
                      <a:pPr algn="ctr" rtl="0" fontAlgn="ctr"/>
                      <a:r>
                        <a:rPr lang="fr-FR" sz="1000" b="0" i="1" u="none" strike="noStrike" dirty="0">
                          <a:solidFill>
                            <a:srgbClr val="A6A6A6"/>
                          </a:solidFill>
                          <a:effectLst/>
                          <a:latin typeface="Arial" panose="020B0604020202020204" pitchFamily="34" charset="0"/>
                        </a:rPr>
                        <a:t>56,30%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57,90%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52,60%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52,20%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43,20%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43,90%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09213">
                <a:tc>
                  <a:txBody>
                    <a:bodyPr/>
                    <a:lstStyle/>
                    <a:p>
                      <a:pPr algn="ctr" rtl="0" fontAlgn="ctr"/>
                      <a:r>
                        <a:rPr lang="fr-FR" sz="1000" b="0" i="1" u="none" strike="noStrike" dirty="0">
                          <a:solidFill>
                            <a:srgbClr val="A6A6A6"/>
                          </a:solidFill>
                          <a:effectLst/>
                          <a:latin typeface="Arial" panose="020B0604020202020204" pitchFamily="34" charset="0"/>
                        </a:rPr>
                        <a:t>62,70%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51,30%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55,60%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53,50%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51,40%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2915">
                <a:tc>
                  <a:txBody>
                    <a:bodyPr/>
                    <a:lstStyle/>
                    <a:p>
                      <a:pPr algn="ctr" rtl="0" fontAlgn="ctr"/>
                      <a:r>
                        <a:rPr lang="fr-FR" sz="1000" b="0" i="1" u="none" strike="noStrike" dirty="0">
                          <a:solidFill>
                            <a:srgbClr val="A6A6A6"/>
                          </a:solidFill>
                          <a:effectLst/>
                          <a:latin typeface="Arial" panose="020B0604020202020204" pitchFamily="34" charset="0"/>
                        </a:rPr>
                        <a:t>24,20%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20,00%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25,90%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29,40%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609213">
                <a:tc>
                  <a:txBody>
                    <a:bodyPr/>
                    <a:lstStyle/>
                    <a:p>
                      <a:pPr algn="ctr" rtl="0" fontAlgn="ctr"/>
                      <a:r>
                        <a:rPr lang="fr-FR" sz="1000" b="0" i="1" u="none" strike="noStrike" dirty="0">
                          <a:solidFill>
                            <a:srgbClr val="A6A6A6"/>
                          </a:solidFill>
                          <a:effectLst/>
                          <a:latin typeface="Arial" panose="020B0604020202020204" pitchFamily="34" charset="0"/>
                        </a:rPr>
                        <a:t>35,00%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35,60%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42,90%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28,30%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21,60%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25,60%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3" name="ZoneTexte 22">
            <a:extLst>
              <a:ext uri="{FF2B5EF4-FFF2-40B4-BE49-F238E27FC236}">
                <a16:creationId xmlns:a16="http://schemas.microsoft.com/office/drawing/2014/main" id="{FF15B5C4-19D5-4D36-AAF3-4AE1F31501B7}"/>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4" name="ZoneTexte 23">
            <a:extLst>
              <a:ext uri="{FF2B5EF4-FFF2-40B4-BE49-F238E27FC236}">
                <a16:creationId xmlns:a16="http://schemas.microsoft.com/office/drawing/2014/main" id="{691776D4-429C-4FD2-9D61-AD49FB9BD026}"/>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5" name="ZoneTexte 24">
            <a:extLst>
              <a:ext uri="{FF2B5EF4-FFF2-40B4-BE49-F238E27FC236}">
                <a16:creationId xmlns:a16="http://schemas.microsoft.com/office/drawing/2014/main" id="{882DE010-D1AE-4D0D-BE1E-77B78D09D663}"/>
              </a:ext>
            </a:extLst>
          </p:cNvPr>
          <p:cNvSpPr txBox="1"/>
          <p:nvPr/>
        </p:nvSpPr>
        <p:spPr>
          <a:xfrm>
            <a:off x="11269857" y="-340195"/>
            <a:ext cx="310460"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5" name="Rectangle 4">
            <a:extLst>
              <a:ext uri="{FF2B5EF4-FFF2-40B4-BE49-F238E27FC236}">
                <a16:creationId xmlns:a16="http://schemas.microsoft.com/office/drawing/2014/main" id="{DD34C731-81BE-430D-B6C5-893A6A421836}"/>
              </a:ext>
            </a:extLst>
          </p:cNvPr>
          <p:cNvSpPr/>
          <p:nvPr/>
        </p:nvSpPr>
        <p:spPr>
          <a:xfrm>
            <a:off x="410547" y="4648286"/>
            <a:ext cx="11190903" cy="567522"/>
          </a:xfrm>
          <a:prstGeom prst="rect">
            <a:avLst/>
          </a:prstGeom>
          <a:noFill/>
          <a:ln w="28575">
            <a:solidFill>
              <a:srgbClr val="FF58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7385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ct 9">
            <a:extLst>
              <a:ext uri="{FF2B5EF4-FFF2-40B4-BE49-F238E27FC236}">
                <a16:creationId xmlns:a16="http://schemas.microsoft.com/office/drawing/2014/main" id="{4913C761-DA20-4B55-BAB5-3A0DEDF2DF50}"/>
              </a:ext>
            </a:extLst>
          </p:cNvPr>
          <p:cNvGraphicFramePr>
            <a:graphicFrameLocks noChangeAspect="1"/>
          </p:cNvGraphicFramePr>
          <p:nvPr>
            <p:extLst>
              <p:ext uri="{D42A27DB-BD31-4B8C-83A1-F6EECF244321}">
                <p14:modId xmlns:p14="http://schemas.microsoft.com/office/powerpoint/2010/main" val="2218165620"/>
              </p:ext>
            </p:extLst>
          </p:nvPr>
        </p:nvGraphicFramePr>
        <p:xfrm>
          <a:off x="3838892" y="1845721"/>
          <a:ext cx="5563686" cy="468165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a:extLst>
              <a:ext uri="{FF2B5EF4-FFF2-40B4-BE49-F238E27FC236}">
                <a16:creationId xmlns:a16="http://schemas.microsoft.com/office/drawing/2014/main" id="{FC6D7C84-A82A-443F-872E-480F336D0919}"/>
              </a:ext>
            </a:extLst>
          </p:cNvPr>
          <p:cNvSpPr>
            <a:spLocks noGrp="1"/>
          </p:cNvSpPr>
          <p:nvPr>
            <p:ph type="title"/>
          </p:nvPr>
        </p:nvSpPr>
        <p:spPr/>
        <p:txBody>
          <a:bodyPr/>
          <a:lstStyle/>
          <a:p>
            <a:r>
              <a:rPr lang="fr-FR" dirty="0"/>
              <a:t>Comportements face à l’alcool des convives qui se déplaceront </a:t>
            </a:r>
            <a:r>
              <a:rPr lang="fr-FR" sz="2400" dirty="0"/>
              <a:t>en véhicule personnel</a:t>
            </a:r>
            <a:r>
              <a:rPr lang="fr-FR" sz="2400" dirty="0">
                <a:solidFill>
                  <a:schemeClr val="accent1"/>
                </a:solidFill>
              </a:rPr>
              <a:t>.</a:t>
            </a:r>
            <a:br>
              <a:rPr lang="fr-FR" sz="2400" dirty="0"/>
            </a:br>
            <a:endParaRPr lang="fr-FR" dirty="0"/>
          </a:p>
        </p:txBody>
      </p:sp>
      <p:sp>
        <p:nvSpPr>
          <p:cNvPr id="3" name="Espace réservé du texte 2">
            <a:extLst>
              <a:ext uri="{FF2B5EF4-FFF2-40B4-BE49-F238E27FC236}">
                <a16:creationId xmlns:a16="http://schemas.microsoft.com/office/drawing/2014/main" id="{9DB48701-B9F5-4947-BF0E-1A572BD22290}"/>
              </a:ext>
            </a:extLst>
          </p:cNvPr>
          <p:cNvSpPr>
            <a:spLocks noGrp="1"/>
          </p:cNvSpPr>
          <p:nvPr>
            <p:ph type="body" sz="quarter" idx="10"/>
          </p:nvPr>
        </p:nvSpPr>
        <p:spPr>
          <a:xfrm>
            <a:off x="720000" y="1043835"/>
            <a:ext cx="10800000" cy="180975"/>
          </a:xfrm>
        </p:spPr>
        <p:txBody>
          <a:bodyPr/>
          <a:lstStyle/>
          <a:p>
            <a:r>
              <a:rPr lang="fr-FR" dirty="0"/>
              <a:t>Q13. Vous avez indiqué que parmi les personnes passant le réveillon avec vous, certaines se déplaceront avec leur propre véhicule. Veuillez indiquer pour chacune de ces affirmations relatives à votre soirée du réveillon du 31 décembre 2021, si elles sont vraies ou fausses </a:t>
            </a:r>
          </a:p>
          <a:p>
            <a:pPr lvl="1"/>
            <a:r>
              <a:rPr lang="fr-FR" b="0" dirty="0">
                <a:solidFill>
                  <a:schemeClr val="tx2"/>
                </a:solidFill>
              </a:rPr>
              <a:t>Base : ceux qui prévoient de se déplacer en conduisant un véhicule personnel, hors NSP</a:t>
            </a:r>
          </a:p>
        </p:txBody>
      </p:sp>
      <p:grpSp>
        <p:nvGrpSpPr>
          <p:cNvPr id="14" name="Groupe 22">
            <a:extLst>
              <a:ext uri="{FF2B5EF4-FFF2-40B4-BE49-F238E27FC236}">
                <a16:creationId xmlns:a16="http://schemas.microsoft.com/office/drawing/2014/main" id="{E1049830-6DE7-490B-B99B-98EB8A5C4AB6}"/>
              </a:ext>
            </a:extLst>
          </p:cNvPr>
          <p:cNvGrpSpPr/>
          <p:nvPr/>
        </p:nvGrpSpPr>
        <p:grpSpPr>
          <a:xfrm>
            <a:off x="5941781" y="1834724"/>
            <a:ext cx="595556" cy="72000"/>
            <a:chOff x="10447303" y="3545625"/>
            <a:chExt cx="595556" cy="72000"/>
          </a:xfrm>
        </p:grpSpPr>
        <p:sp>
          <p:nvSpPr>
            <p:cNvPr id="15" name="Rectangle 14">
              <a:extLst>
                <a:ext uri="{FF2B5EF4-FFF2-40B4-BE49-F238E27FC236}">
                  <a16:creationId xmlns:a16="http://schemas.microsoft.com/office/drawing/2014/main" id="{FFE5CCD8-BD71-4552-83EB-F7DEE82C9089}"/>
                </a:ext>
              </a:extLst>
            </p:cNvPr>
            <p:cNvSpPr/>
            <p:nvPr/>
          </p:nvSpPr>
          <p:spPr>
            <a:xfrm>
              <a:off x="10970859" y="3545625"/>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rtlCol="0" anchor="ctr" anchorCtr="0"/>
            <a:lstStyle/>
            <a:p>
              <a:r>
                <a:rPr lang="fr-FR" sz="1000" i="1" dirty="0">
                  <a:solidFill>
                    <a:schemeClr val="tx2">
                      <a:lumMod val="75000"/>
                    </a:schemeClr>
                  </a:solidFill>
                </a:rPr>
                <a:t> Vrai</a:t>
              </a:r>
              <a:endParaRPr lang="fr-FR" sz="1000" i="1" dirty="0">
                <a:solidFill>
                  <a:srgbClr val="595959"/>
                </a:solidFill>
              </a:endParaRPr>
            </a:p>
          </p:txBody>
        </p:sp>
        <p:sp>
          <p:nvSpPr>
            <p:cNvPr id="16" name="Rectangle 15">
              <a:extLst>
                <a:ext uri="{FF2B5EF4-FFF2-40B4-BE49-F238E27FC236}">
                  <a16:creationId xmlns:a16="http://schemas.microsoft.com/office/drawing/2014/main" id="{FE4B53B9-B09C-44C7-8947-081F9338221C}"/>
                </a:ext>
              </a:extLst>
            </p:cNvPr>
            <p:cNvSpPr/>
            <p:nvPr/>
          </p:nvSpPr>
          <p:spPr>
            <a:xfrm>
              <a:off x="10447303" y="3545625"/>
              <a:ext cx="72000" cy="72000"/>
            </a:xfrm>
            <a:prstGeom prst="rect">
              <a:avLst/>
            </a:prstGeom>
            <a:solidFill>
              <a:srgbClr val="FF58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rtlCol="0" anchor="ctr" anchorCtr="0"/>
            <a:lstStyle/>
            <a:p>
              <a:r>
                <a:rPr lang="fr-FR" sz="1000" i="1" dirty="0">
                  <a:solidFill>
                    <a:schemeClr val="tx2">
                      <a:lumMod val="75000"/>
                    </a:schemeClr>
                  </a:solidFill>
                </a:rPr>
                <a:t> Faux</a:t>
              </a:r>
              <a:endParaRPr lang="fr-FR" sz="1000" i="1" dirty="0">
                <a:solidFill>
                  <a:srgbClr val="595959"/>
                </a:solidFill>
              </a:endParaRPr>
            </a:p>
          </p:txBody>
        </p:sp>
      </p:grpSp>
      <p:sp>
        <p:nvSpPr>
          <p:cNvPr id="39" name="Rectangle 55">
            <a:extLst>
              <a:ext uri="{FF2B5EF4-FFF2-40B4-BE49-F238E27FC236}">
                <a16:creationId xmlns:a16="http://schemas.microsoft.com/office/drawing/2014/main" id="{92275FCC-50C1-45D7-BFF4-71AAF8DF6017}"/>
              </a:ext>
            </a:extLst>
          </p:cNvPr>
          <p:cNvSpPr>
            <a:spLocks noChangeArrowheads="1"/>
          </p:cNvSpPr>
          <p:nvPr/>
        </p:nvSpPr>
        <p:spPr bwMode="auto">
          <a:xfrm>
            <a:off x="1208746" y="3598873"/>
            <a:ext cx="4573062"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Les conducteurs ne boiront qu’un verre ou deux de boisson alcoolisée au cours de la soirée du réveillon</a:t>
            </a:r>
            <a:br>
              <a:rPr lang="fr-FR" sz="1100" b="1" dirty="0">
                <a:solidFill>
                  <a:srgbClr val="595959"/>
                </a:solidFill>
                <a:cs typeface="Arial" pitchFamily="34" charset="0"/>
              </a:rPr>
            </a:br>
            <a:r>
              <a:rPr lang="fr-FR" sz="1000" i="1" dirty="0">
                <a:solidFill>
                  <a:srgbClr val="595959"/>
                </a:solidFill>
                <a:latin typeface="Arial" pitchFamily="34" charset="0"/>
                <a:cs typeface="Arial" pitchFamily="34" charset="0"/>
              </a:rPr>
              <a:t>Base : 337 personnes</a:t>
            </a:r>
          </a:p>
        </p:txBody>
      </p:sp>
      <p:sp>
        <p:nvSpPr>
          <p:cNvPr id="40" name="Rectangle 56">
            <a:extLst>
              <a:ext uri="{FF2B5EF4-FFF2-40B4-BE49-F238E27FC236}">
                <a16:creationId xmlns:a16="http://schemas.microsoft.com/office/drawing/2014/main" id="{377BA8B7-26FD-42EE-930D-B771F5B18564}"/>
              </a:ext>
            </a:extLst>
          </p:cNvPr>
          <p:cNvSpPr>
            <a:spLocks noChangeArrowheads="1"/>
          </p:cNvSpPr>
          <p:nvPr/>
        </p:nvSpPr>
        <p:spPr bwMode="auto">
          <a:xfrm>
            <a:off x="820849" y="3006245"/>
            <a:ext cx="4960958"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Une personne aura été désignée pour ne pas boire d’alcool </a:t>
            </a:r>
          </a:p>
          <a:p>
            <a:pPr lvl="0" algn="r"/>
            <a:r>
              <a:rPr lang="fr-FR" sz="1100" b="1" dirty="0">
                <a:solidFill>
                  <a:srgbClr val="595959"/>
                </a:solidFill>
                <a:cs typeface="Arial" pitchFamily="34" charset="0"/>
              </a:rPr>
              <a:t>au cours de la soirée et c’est cette personne qui conduira</a:t>
            </a:r>
            <a:br>
              <a:rPr lang="fr-FR" sz="1100" b="1" dirty="0">
                <a:solidFill>
                  <a:srgbClr val="595959"/>
                </a:solidFill>
                <a:cs typeface="Arial" pitchFamily="34" charset="0"/>
              </a:rPr>
            </a:br>
            <a:r>
              <a:rPr lang="fr-FR" sz="1000" i="1" dirty="0">
                <a:solidFill>
                  <a:srgbClr val="595959"/>
                </a:solidFill>
                <a:latin typeface="Arial" pitchFamily="34" charset="0"/>
                <a:cs typeface="Arial" pitchFamily="34" charset="0"/>
              </a:rPr>
              <a:t>Base : 331 personnes</a:t>
            </a:r>
            <a:endParaRPr lang="fr-FR" b="1" dirty="0">
              <a:solidFill>
                <a:srgbClr val="595959"/>
              </a:solidFill>
              <a:latin typeface="Arial" pitchFamily="34" charset="0"/>
              <a:cs typeface="Arial" pitchFamily="34" charset="0"/>
            </a:endParaRPr>
          </a:p>
        </p:txBody>
      </p:sp>
      <p:sp>
        <p:nvSpPr>
          <p:cNvPr id="41" name="Rectangle 57">
            <a:extLst>
              <a:ext uri="{FF2B5EF4-FFF2-40B4-BE49-F238E27FC236}">
                <a16:creationId xmlns:a16="http://schemas.microsoft.com/office/drawing/2014/main" id="{1C0FAF18-F622-4F67-9273-EE60BD625F3D}"/>
              </a:ext>
            </a:extLst>
          </p:cNvPr>
          <p:cNvSpPr>
            <a:spLocks noChangeArrowheads="1"/>
          </p:cNvSpPr>
          <p:nvPr/>
        </p:nvSpPr>
        <p:spPr bwMode="auto">
          <a:xfrm>
            <a:off x="897564" y="1914512"/>
            <a:ext cx="488424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S’ils ont consommé de l’alcool, les conducteurs dormiront </a:t>
            </a:r>
          </a:p>
          <a:p>
            <a:pPr lvl="0" algn="r"/>
            <a:r>
              <a:rPr lang="fr-FR" sz="1100" b="1" dirty="0">
                <a:solidFill>
                  <a:srgbClr val="595959"/>
                </a:solidFill>
                <a:cs typeface="Arial" pitchFamily="34" charset="0"/>
              </a:rPr>
              <a:t>sur place afin de ne pas avoir à conduire en étant alcoolisés</a:t>
            </a:r>
            <a:br>
              <a:rPr lang="fr-FR" sz="1100" b="1" dirty="0">
                <a:solidFill>
                  <a:srgbClr val="595959"/>
                </a:solidFill>
                <a:cs typeface="Arial" pitchFamily="34" charset="0"/>
              </a:rPr>
            </a:br>
            <a:r>
              <a:rPr kumimoji="0" lang="fr-FR" sz="1000" i="1" u="none" strike="noStrike" cap="none" normalizeH="0" baseline="0" dirty="0">
                <a:ln>
                  <a:noFill/>
                </a:ln>
                <a:solidFill>
                  <a:srgbClr val="595959"/>
                </a:solidFill>
                <a:effectLst/>
                <a:latin typeface="Arial" pitchFamily="34" charset="0"/>
                <a:cs typeface="Arial" pitchFamily="34" charset="0"/>
              </a:rPr>
              <a:t>Base : 348 personnes</a:t>
            </a:r>
            <a:endParaRPr kumimoji="0" lang="fr-FR" sz="1800" b="1" i="0" u="none" strike="noStrike" cap="none" normalizeH="0" baseline="0" dirty="0">
              <a:ln>
                <a:noFill/>
              </a:ln>
              <a:solidFill>
                <a:srgbClr val="595959"/>
              </a:solidFill>
              <a:effectLst/>
              <a:latin typeface="Arial" pitchFamily="34" charset="0"/>
              <a:cs typeface="Arial" pitchFamily="34" charset="0"/>
            </a:endParaRPr>
          </a:p>
        </p:txBody>
      </p:sp>
      <p:sp>
        <p:nvSpPr>
          <p:cNvPr id="42" name="Rectangle 58">
            <a:extLst>
              <a:ext uri="{FF2B5EF4-FFF2-40B4-BE49-F238E27FC236}">
                <a16:creationId xmlns:a16="http://schemas.microsoft.com/office/drawing/2014/main" id="{8C33BAF5-52C9-4C62-A634-95D482203022}"/>
              </a:ext>
            </a:extLst>
          </p:cNvPr>
          <p:cNvSpPr>
            <a:spLocks noChangeArrowheads="1"/>
          </p:cNvSpPr>
          <p:nvPr/>
        </p:nvSpPr>
        <p:spPr bwMode="auto">
          <a:xfrm>
            <a:off x="1280753" y="4186550"/>
            <a:ext cx="4501054"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fontAlgn="b"/>
            <a:r>
              <a:rPr lang="fr-FR" sz="1100" b="1" dirty="0">
                <a:solidFill>
                  <a:srgbClr val="595959"/>
                </a:solidFill>
                <a:cs typeface="Arial" pitchFamily="34" charset="0"/>
              </a:rPr>
              <a:t> S’ils ont consommé de l’alcool, les conducteurs testeront leur niveau d’alcoolémie avec un éthylotest avant de prendre le volant</a:t>
            </a:r>
            <a:br>
              <a:rPr lang="fr-FR" sz="1100" b="1" dirty="0">
                <a:solidFill>
                  <a:srgbClr val="595959"/>
                </a:solidFill>
                <a:cs typeface="Arial" pitchFamily="34" charset="0"/>
              </a:rPr>
            </a:br>
            <a:r>
              <a:rPr lang="fr-FR" sz="1000" i="1" dirty="0">
                <a:solidFill>
                  <a:srgbClr val="595959"/>
                </a:solidFill>
                <a:latin typeface="Arial" pitchFamily="34" charset="0"/>
                <a:cs typeface="Arial" pitchFamily="34" charset="0"/>
              </a:rPr>
              <a:t>Base : 334 personnes</a:t>
            </a:r>
            <a:endParaRPr lang="fr-FR" b="1" dirty="0">
              <a:solidFill>
                <a:srgbClr val="595959"/>
              </a:solidFill>
              <a:latin typeface="Arial" pitchFamily="34" charset="0"/>
              <a:cs typeface="Arial" pitchFamily="34" charset="0"/>
            </a:endParaRPr>
          </a:p>
        </p:txBody>
      </p:sp>
      <p:sp>
        <p:nvSpPr>
          <p:cNvPr id="43" name="Rectangle 59">
            <a:extLst>
              <a:ext uri="{FF2B5EF4-FFF2-40B4-BE49-F238E27FC236}">
                <a16:creationId xmlns:a16="http://schemas.microsoft.com/office/drawing/2014/main" id="{D0CE983A-CA74-4F92-8A1B-1BD5AA65F90D}"/>
              </a:ext>
            </a:extLst>
          </p:cNvPr>
          <p:cNvSpPr>
            <a:spLocks noChangeArrowheads="1"/>
          </p:cNvSpPr>
          <p:nvPr/>
        </p:nvSpPr>
        <p:spPr bwMode="auto">
          <a:xfrm>
            <a:off x="1021841" y="4794832"/>
            <a:ext cx="4759966"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Les conducteurs ne boiront aucune boisson alcoolisée </a:t>
            </a:r>
          </a:p>
          <a:p>
            <a:pPr lvl="0" algn="r"/>
            <a:r>
              <a:rPr lang="fr-FR" sz="1100" b="1" dirty="0">
                <a:solidFill>
                  <a:srgbClr val="595959"/>
                </a:solidFill>
                <a:cs typeface="Arial" pitchFamily="34" charset="0"/>
              </a:rPr>
              <a:t>durant toute la soirée</a:t>
            </a:r>
            <a:br>
              <a:rPr lang="fr-FR" sz="1100" b="1" dirty="0">
                <a:solidFill>
                  <a:srgbClr val="595959"/>
                </a:solidFill>
                <a:cs typeface="Arial" pitchFamily="34" charset="0"/>
              </a:rPr>
            </a:br>
            <a:r>
              <a:rPr lang="fr-FR" sz="1000" i="1" dirty="0">
                <a:solidFill>
                  <a:srgbClr val="595959"/>
                </a:solidFill>
                <a:latin typeface="Arial" pitchFamily="34" charset="0"/>
                <a:cs typeface="Arial" pitchFamily="34" charset="0"/>
              </a:rPr>
              <a:t>Base : </a:t>
            </a:r>
            <a:r>
              <a:rPr lang="fr-FR" sz="1000" i="1" dirty="0">
                <a:solidFill>
                  <a:srgbClr val="595959"/>
                </a:solidFill>
                <a:cs typeface="Arial" pitchFamily="34" charset="0"/>
              </a:rPr>
              <a:t>341</a:t>
            </a:r>
            <a:r>
              <a:rPr lang="fr-FR" sz="1000" i="1" dirty="0">
                <a:solidFill>
                  <a:srgbClr val="595959"/>
                </a:solidFill>
                <a:latin typeface="Arial" pitchFamily="34" charset="0"/>
                <a:cs typeface="Arial" pitchFamily="34" charset="0"/>
              </a:rPr>
              <a:t> personnes</a:t>
            </a:r>
            <a:endParaRPr lang="fr-FR" b="1" dirty="0">
              <a:solidFill>
                <a:srgbClr val="595959"/>
              </a:solidFill>
              <a:latin typeface="Arial" pitchFamily="34" charset="0"/>
              <a:cs typeface="Arial" pitchFamily="34" charset="0"/>
            </a:endParaRPr>
          </a:p>
        </p:txBody>
      </p:sp>
      <p:sp>
        <p:nvSpPr>
          <p:cNvPr id="44" name="Rectangle 60">
            <a:extLst>
              <a:ext uri="{FF2B5EF4-FFF2-40B4-BE49-F238E27FC236}">
                <a16:creationId xmlns:a16="http://schemas.microsoft.com/office/drawing/2014/main" id="{5738C7CE-F879-4264-8317-69358497B527}"/>
              </a:ext>
            </a:extLst>
          </p:cNvPr>
          <p:cNvSpPr>
            <a:spLocks noChangeArrowheads="1"/>
          </p:cNvSpPr>
          <p:nvPr/>
        </p:nvSpPr>
        <p:spPr bwMode="auto">
          <a:xfrm>
            <a:off x="922143" y="5382509"/>
            <a:ext cx="4859664"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Des solutions de transport alternatives, telles que des taxis ou des bus,</a:t>
            </a:r>
          </a:p>
          <a:p>
            <a:pPr lvl="0" algn="r"/>
            <a:r>
              <a:rPr lang="fr-FR" sz="1100" b="1" dirty="0">
                <a:solidFill>
                  <a:srgbClr val="595959"/>
                </a:solidFill>
                <a:cs typeface="Arial" pitchFamily="34" charset="0"/>
              </a:rPr>
              <a:t>seront mises en place pour assurer les retours de fin de soirée </a:t>
            </a:r>
          </a:p>
          <a:p>
            <a:pPr lvl="0" algn="r"/>
            <a:r>
              <a:rPr lang="fr-FR" sz="1000" i="1" dirty="0">
                <a:solidFill>
                  <a:srgbClr val="595959"/>
                </a:solidFill>
                <a:latin typeface="Arial" pitchFamily="34" charset="0"/>
                <a:cs typeface="Arial" pitchFamily="34" charset="0"/>
              </a:rPr>
              <a:t>Base : </a:t>
            </a:r>
            <a:r>
              <a:rPr lang="fr-FR" sz="1000" i="1" dirty="0">
                <a:solidFill>
                  <a:srgbClr val="595959"/>
                </a:solidFill>
                <a:cs typeface="Arial" pitchFamily="34" charset="0"/>
              </a:rPr>
              <a:t>332</a:t>
            </a:r>
            <a:r>
              <a:rPr lang="fr-FR" sz="1000" i="1" dirty="0">
                <a:solidFill>
                  <a:srgbClr val="595959"/>
                </a:solidFill>
                <a:latin typeface="Arial" pitchFamily="34" charset="0"/>
                <a:cs typeface="Arial" pitchFamily="34" charset="0"/>
              </a:rPr>
              <a:t> personnes</a:t>
            </a:r>
            <a:endParaRPr lang="fr-FR" b="1" dirty="0">
              <a:solidFill>
                <a:srgbClr val="595959"/>
              </a:solidFill>
              <a:latin typeface="Arial" pitchFamily="34" charset="0"/>
              <a:cs typeface="Arial" pitchFamily="34" charset="0"/>
            </a:endParaRPr>
          </a:p>
        </p:txBody>
      </p:sp>
      <p:sp>
        <p:nvSpPr>
          <p:cNvPr id="45" name="Rectangle 61">
            <a:extLst>
              <a:ext uri="{FF2B5EF4-FFF2-40B4-BE49-F238E27FC236}">
                <a16:creationId xmlns:a16="http://schemas.microsoft.com/office/drawing/2014/main" id="{5C750D8C-5475-4708-9CF5-2880A9D03A13}"/>
              </a:ext>
            </a:extLst>
          </p:cNvPr>
          <p:cNvSpPr>
            <a:spLocks noChangeArrowheads="1"/>
          </p:cNvSpPr>
          <p:nvPr/>
        </p:nvSpPr>
        <p:spPr bwMode="auto">
          <a:xfrm>
            <a:off x="922143" y="2486801"/>
            <a:ext cx="4859663" cy="507831"/>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S’ils ont consommé de l’alcool, les conducteurs attendront une </a:t>
            </a:r>
          </a:p>
          <a:p>
            <a:pPr lvl="0" algn="r"/>
            <a:r>
              <a:rPr lang="fr-FR" sz="1100" b="1" dirty="0">
                <a:solidFill>
                  <a:srgbClr val="595959"/>
                </a:solidFill>
                <a:cs typeface="Arial" pitchFamily="34" charset="0"/>
              </a:rPr>
              <a:t>durée suffisante avant de pouvoir prendre le volant</a:t>
            </a:r>
            <a:br>
              <a:rPr lang="fr-FR" sz="1100" b="1" dirty="0">
                <a:solidFill>
                  <a:srgbClr val="595959"/>
                </a:solidFill>
                <a:cs typeface="Arial" pitchFamily="34" charset="0"/>
              </a:rPr>
            </a:br>
            <a:r>
              <a:rPr lang="fr-FR" sz="1100" b="1" dirty="0">
                <a:solidFill>
                  <a:srgbClr val="595959"/>
                </a:solidFill>
                <a:cs typeface="Arial" pitchFamily="34" charset="0"/>
              </a:rPr>
              <a:t> </a:t>
            </a:r>
            <a:r>
              <a:rPr lang="fr-FR" sz="1000" i="1" dirty="0">
                <a:solidFill>
                  <a:srgbClr val="595959"/>
                </a:solidFill>
                <a:latin typeface="Arial" pitchFamily="34" charset="0"/>
                <a:cs typeface="Arial" pitchFamily="34" charset="0"/>
              </a:rPr>
              <a:t>Base : 335 personnes</a:t>
            </a:r>
            <a:endParaRPr lang="fr-FR" b="1" dirty="0">
              <a:solidFill>
                <a:srgbClr val="595959"/>
              </a:solidFill>
              <a:latin typeface="Arial" pitchFamily="34" charset="0"/>
              <a:cs typeface="Arial" pitchFamily="34" charset="0"/>
            </a:endParaRPr>
          </a:p>
        </p:txBody>
      </p:sp>
      <p:sp>
        <p:nvSpPr>
          <p:cNvPr id="46" name="Rectangle 60">
            <a:extLst>
              <a:ext uri="{FF2B5EF4-FFF2-40B4-BE49-F238E27FC236}">
                <a16:creationId xmlns:a16="http://schemas.microsoft.com/office/drawing/2014/main" id="{0BC3C10E-4306-4489-9677-7514E9678CBC}"/>
              </a:ext>
            </a:extLst>
          </p:cNvPr>
          <p:cNvSpPr>
            <a:spLocks noChangeArrowheads="1"/>
          </p:cNvSpPr>
          <p:nvPr/>
        </p:nvSpPr>
        <p:spPr bwMode="auto">
          <a:xfrm>
            <a:off x="897564" y="5914742"/>
            <a:ext cx="4884244"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S’ils ont consommé de l’alcool, les conducteurs emprunteront des </a:t>
            </a:r>
          </a:p>
          <a:p>
            <a:pPr lvl="0" algn="r"/>
            <a:r>
              <a:rPr lang="fr-FR" sz="1100" b="1" dirty="0">
                <a:solidFill>
                  <a:srgbClr val="595959"/>
                </a:solidFill>
                <a:cs typeface="Arial" pitchFamily="34" charset="0"/>
              </a:rPr>
              <a:t>petites routes peu fréquentées, ou conduiront lentement </a:t>
            </a:r>
          </a:p>
          <a:p>
            <a:pPr lvl="0" algn="r"/>
            <a:r>
              <a:rPr lang="fr-FR" sz="1000" i="1" dirty="0">
                <a:solidFill>
                  <a:srgbClr val="595959"/>
                </a:solidFill>
                <a:latin typeface="Arial" pitchFamily="34" charset="0"/>
                <a:cs typeface="Arial" pitchFamily="34" charset="0"/>
              </a:rPr>
              <a:t>Base : 334 personnes</a:t>
            </a:r>
            <a:endParaRPr lang="fr-FR" b="1" dirty="0">
              <a:solidFill>
                <a:srgbClr val="595959"/>
              </a:solidFill>
              <a:latin typeface="Arial" pitchFamily="34" charset="0"/>
              <a:cs typeface="Arial" pitchFamily="34" charset="0"/>
            </a:endParaRPr>
          </a:p>
        </p:txBody>
      </p:sp>
      <p:sp>
        <p:nvSpPr>
          <p:cNvPr id="20" name="Rectangle : coins arrondis 19">
            <a:extLst>
              <a:ext uri="{FF2B5EF4-FFF2-40B4-BE49-F238E27FC236}">
                <a16:creationId xmlns:a16="http://schemas.microsoft.com/office/drawing/2014/main" id="{3E4B6DFA-A893-482C-A495-37576C2E4F55}"/>
              </a:ext>
            </a:extLst>
          </p:cNvPr>
          <p:cNvSpPr/>
          <p:nvPr/>
        </p:nvSpPr>
        <p:spPr>
          <a:xfrm>
            <a:off x="8276363" y="1335978"/>
            <a:ext cx="3185700" cy="5128479"/>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21" name="Tableau 20">
            <a:extLst>
              <a:ext uri="{FF2B5EF4-FFF2-40B4-BE49-F238E27FC236}">
                <a16:creationId xmlns:a16="http://schemas.microsoft.com/office/drawing/2014/main" id="{F493FE9E-D397-4E09-BB22-19AEE7F39104}"/>
              </a:ext>
            </a:extLst>
          </p:cNvPr>
          <p:cNvGraphicFramePr>
            <a:graphicFrameLocks noGrp="1"/>
          </p:cNvGraphicFramePr>
          <p:nvPr>
            <p:extLst>
              <p:ext uri="{D42A27DB-BD31-4B8C-83A1-F6EECF244321}">
                <p14:modId xmlns:p14="http://schemas.microsoft.com/office/powerpoint/2010/main" val="626196180"/>
              </p:ext>
            </p:extLst>
          </p:nvPr>
        </p:nvGraphicFramePr>
        <p:xfrm>
          <a:off x="8508336" y="1489813"/>
          <a:ext cx="2685858" cy="5040560"/>
        </p:xfrm>
        <a:graphic>
          <a:graphicData uri="http://schemas.openxmlformats.org/drawingml/2006/table">
            <a:tbl>
              <a:tblPr>
                <a:tableStyleId>{5C22544A-7EE6-4342-B048-85BDC9FD1C3A}</a:tableStyleId>
              </a:tblPr>
              <a:tblGrid>
                <a:gridCol w="447643">
                  <a:extLst>
                    <a:ext uri="{9D8B030D-6E8A-4147-A177-3AD203B41FA5}">
                      <a16:colId xmlns:a16="http://schemas.microsoft.com/office/drawing/2014/main" val="2635491535"/>
                    </a:ext>
                  </a:extLst>
                </a:gridCol>
                <a:gridCol w="447643">
                  <a:extLst>
                    <a:ext uri="{9D8B030D-6E8A-4147-A177-3AD203B41FA5}">
                      <a16:colId xmlns:a16="http://schemas.microsoft.com/office/drawing/2014/main" val="2288310218"/>
                    </a:ext>
                  </a:extLst>
                </a:gridCol>
                <a:gridCol w="447643">
                  <a:extLst>
                    <a:ext uri="{9D8B030D-6E8A-4147-A177-3AD203B41FA5}">
                      <a16:colId xmlns:a16="http://schemas.microsoft.com/office/drawing/2014/main" val="3016418220"/>
                    </a:ext>
                  </a:extLst>
                </a:gridCol>
                <a:gridCol w="447643">
                  <a:extLst>
                    <a:ext uri="{9D8B030D-6E8A-4147-A177-3AD203B41FA5}">
                      <a16:colId xmlns:a16="http://schemas.microsoft.com/office/drawing/2014/main" val="20000"/>
                    </a:ext>
                  </a:extLst>
                </a:gridCol>
                <a:gridCol w="447643">
                  <a:extLst>
                    <a:ext uri="{9D8B030D-6E8A-4147-A177-3AD203B41FA5}">
                      <a16:colId xmlns:a16="http://schemas.microsoft.com/office/drawing/2014/main" val="20001"/>
                    </a:ext>
                  </a:extLst>
                </a:gridCol>
                <a:gridCol w="447643">
                  <a:extLst>
                    <a:ext uri="{9D8B030D-6E8A-4147-A177-3AD203B41FA5}">
                      <a16:colId xmlns:a16="http://schemas.microsoft.com/office/drawing/2014/main" val="20002"/>
                    </a:ext>
                  </a:extLst>
                </a:gridCol>
              </a:tblGrid>
              <a:tr h="226205">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 </a:t>
                      </a: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VRAI</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 </a:t>
                      </a: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VRAI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0">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665">
                <a:tc>
                  <a:txBody>
                    <a:bodyPr/>
                    <a:lstStyle/>
                    <a:p>
                      <a:pPr algn="ctr" rtl="0" fontAlgn="ctr"/>
                      <a:r>
                        <a:rPr lang="fr-FR" sz="1000" b="0" i="1" u="none" strike="noStrike" dirty="0">
                          <a:solidFill>
                            <a:srgbClr val="A6A6A6"/>
                          </a:solidFill>
                          <a:effectLst/>
                          <a:latin typeface="Arial" panose="020B0604020202020204" pitchFamily="34" charset="0"/>
                        </a:rPr>
                        <a:t>72,6%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3381">
                <a:tc>
                  <a:txBody>
                    <a:bodyPr/>
                    <a:lstStyle/>
                    <a:p>
                      <a:pPr algn="ctr" rtl="0" fontAlgn="ctr"/>
                      <a:r>
                        <a:rPr lang="fr-FR" sz="1000" b="0" i="1" u="none" strike="noStrike">
                          <a:solidFill>
                            <a:srgbClr val="A6A6A6"/>
                          </a:solidFill>
                          <a:effectLst/>
                          <a:latin typeface="Arial" panose="020B0604020202020204" pitchFamily="34" charset="0"/>
                        </a:rPr>
                        <a:t>71,6%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56">
                <a:tc>
                  <a:txBody>
                    <a:bodyPr/>
                    <a:lstStyle/>
                    <a:p>
                      <a:pPr algn="ctr" rtl="0" fontAlgn="ctr"/>
                      <a:r>
                        <a:rPr lang="fr-FR" sz="1000" b="0" i="1" u="none" strike="noStrike">
                          <a:solidFill>
                            <a:srgbClr val="A6A6A6"/>
                          </a:solidFill>
                          <a:effectLst/>
                          <a:latin typeface="Arial" panose="020B0604020202020204" pitchFamily="34" charset="0"/>
                        </a:rPr>
                        <a:t>62,9%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8072">
                <a:tc>
                  <a:txBody>
                    <a:bodyPr/>
                    <a:lstStyle/>
                    <a:p>
                      <a:pPr algn="ctr" rtl="0" fontAlgn="ctr"/>
                      <a:r>
                        <a:rPr lang="fr-FR" sz="1000" b="0" i="1" u="none" strike="noStrike">
                          <a:solidFill>
                            <a:srgbClr val="A6A6A6"/>
                          </a:solidFill>
                          <a:effectLst/>
                          <a:latin typeface="Arial" panose="020B0604020202020204" pitchFamily="34" charset="0"/>
                        </a:rPr>
                        <a:t>60,2%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2915">
                <a:tc>
                  <a:txBody>
                    <a:bodyPr/>
                    <a:lstStyle/>
                    <a:p>
                      <a:pPr algn="ctr" rtl="0" fontAlgn="ctr"/>
                      <a:r>
                        <a:rPr lang="fr-FR" sz="1000" b="0" i="1" u="none" strike="noStrike">
                          <a:solidFill>
                            <a:srgbClr val="A6A6A6"/>
                          </a:solidFill>
                          <a:effectLst/>
                          <a:latin typeface="Arial" panose="020B0604020202020204" pitchFamily="34" charset="0"/>
                        </a:rPr>
                        <a:t>49,4%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09213">
                <a:tc>
                  <a:txBody>
                    <a:bodyPr/>
                    <a:lstStyle/>
                    <a:p>
                      <a:pPr algn="ctr" rtl="0" fontAlgn="ctr"/>
                      <a:r>
                        <a:rPr lang="fr-FR" sz="1000" b="0" i="1" u="none" strike="noStrike">
                          <a:solidFill>
                            <a:srgbClr val="A6A6A6"/>
                          </a:solidFill>
                          <a:effectLst/>
                          <a:latin typeface="Arial" panose="020B0604020202020204" pitchFamily="34" charset="0"/>
                        </a:rPr>
                        <a:t>41,2%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38,7%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2915">
                <a:tc>
                  <a:txBody>
                    <a:bodyPr/>
                    <a:lstStyle/>
                    <a:p>
                      <a:pPr algn="ctr" rtl="0" fontAlgn="ctr"/>
                      <a:r>
                        <a:rPr lang="fr-FR" sz="1000" b="0" i="1" u="none" strike="noStrike">
                          <a:solidFill>
                            <a:srgbClr val="A6A6A6"/>
                          </a:solidFill>
                          <a:effectLst/>
                          <a:latin typeface="Arial" panose="020B0604020202020204" pitchFamily="34" charset="0"/>
                        </a:rPr>
                        <a:t>34,7%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33,5%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36,1%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30,8%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31,9%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28,7%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609213">
                <a:tc>
                  <a:txBody>
                    <a:bodyPr/>
                    <a:lstStyle/>
                    <a:p>
                      <a:pPr algn="ctr" rtl="0" fontAlgn="ctr"/>
                      <a:r>
                        <a:rPr lang="fr-FR" sz="1000" b="0" i="1" u="none" strike="noStrike">
                          <a:solidFill>
                            <a:srgbClr val="A6A6A6"/>
                          </a:solidFill>
                          <a:effectLst/>
                          <a:latin typeface="Arial" panose="020B0604020202020204" pitchFamily="34" charset="0"/>
                        </a:rPr>
                        <a:t>28,2%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26,9%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27,3%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27,5%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3" name="ZoneTexte 22">
            <a:extLst>
              <a:ext uri="{FF2B5EF4-FFF2-40B4-BE49-F238E27FC236}">
                <a16:creationId xmlns:a16="http://schemas.microsoft.com/office/drawing/2014/main" id="{61D38073-4A86-43C5-BC19-B946753D9859}"/>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4" name="ZoneTexte 23">
            <a:extLst>
              <a:ext uri="{FF2B5EF4-FFF2-40B4-BE49-F238E27FC236}">
                <a16:creationId xmlns:a16="http://schemas.microsoft.com/office/drawing/2014/main" id="{4C7D05C7-6495-4EA6-A7CD-67426B99E600}"/>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5" name="ZoneTexte 24">
            <a:extLst>
              <a:ext uri="{FF2B5EF4-FFF2-40B4-BE49-F238E27FC236}">
                <a16:creationId xmlns:a16="http://schemas.microsoft.com/office/drawing/2014/main" id="{42018285-30A9-4DD5-8E2C-675150648918}"/>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Tree>
    <p:extLst>
      <p:ext uri="{BB962C8B-B14F-4D97-AF65-F5344CB8AC3E}">
        <p14:creationId xmlns:p14="http://schemas.microsoft.com/office/powerpoint/2010/main" val="1648591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Ellipse 47">
            <a:extLst>
              <a:ext uri="{FF2B5EF4-FFF2-40B4-BE49-F238E27FC236}">
                <a16:creationId xmlns:a16="http://schemas.microsoft.com/office/drawing/2014/main" id="{E337EAB4-7ADB-4A0D-B160-E6310B5E4A46}"/>
              </a:ext>
            </a:extLst>
          </p:cNvPr>
          <p:cNvSpPr/>
          <p:nvPr/>
        </p:nvSpPr>
        <p:spPr>
          <a:xfrm>
            <a:off x="517391" y="3379345"/>
            <a:ext cx="960406" cy="960406"/>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8341725C-3561-45C9-B8BC-9CDCE83A608D}"/>
              </a:ext>
            </a:extLst>
          </p:cNvPr>
          <p:cNvSpPr/>
          <p:nvPr/>
        </p:nvSpPr>
        <p:spPr>
          <a:xfrm>
            <a:off x="1697701" y="2987382"/>
            <a:ext cx="657644" cy="657644"/>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85652D53-3865-4CDD-A58D-07DEA72C0E8C}"/>
              </a:ext>
            </a:extLst>
          </p:cNvPr>
          <p:cNvSpPr/>
          <p:nvPr/>
        </p:nvSpPr>
        <p:spPr>
          <a:xfrm>
            <a:off x="1697701" y="3667460"/>
            <a:ext cx="657644" cy="657644"/>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E413EA2F-2B66-45DA-9045-779930A8B191}"/>
              </a:ext>
            </a:extLst>
          </p:cNvPr>
          <p:cNvSpPr/>
          <p:nvPr/>
        </p:nvSpPr>
        <p:spPr>
          <a:xfrm>
            <a:off x="1697701" y="4347538"/>
            <a:ext cx="657644" cy="657644"/>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37400151-3970-4669-AC14-A3DCFDD2CF46}"/>
              </a:ext>
            </a:extLst>
          </p:cNvPr>
          <p:cNvSpPr/>
          <p:nvPr/>
        </p:nvSpPr>
        <p:spPr>
          <a:xfrm>
            <a:off x="1697701" y="5027616"/>
            <a:ext cx="657644" cy="657644"/>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AED41EF7-012D-4ABF-8C60-1B7DAE285E59}"/>
              </a:ext>
            </a:extLst>
          </p:cNvPr>
          <p:cNvSpPr/>
          <p:nvPr/>
        </p:nvSpPr>
        <p:spPr>
          <a:xfrm>
            <a:off x="1697701" y="2307304"/>
            <a:ext cx="657644" cy="657644"/>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Rectangle : coins arrondis 38">
            <a:extLst>
              <a:ext uri="{FF2B5EF4-FFF2-40B4-BE49-F238E27FC236}">
                <a16:creationId xmlns:a16="http://schemas.microsoft.com/office/drawing/2014/main" id="{4CC92B7C-CDF8-40C6-B40F-D155C989EC3D}"/>
              </a:ext>
            </a:extLst>
          </p:cNvPr>
          <p:cNvSpPr/>
          <p:nvPr/>
        </p:nvSpPr>
        <p:spPr>
          <a:xfrm>
            <a:off x="2584334" y="5229116"/>
            <a:ext cx="7641075" cy="246221"/>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Rectangle : coins arrondis 37">
            <a:extLst>
              <a:ext uri="{FF2B5EF4-FFF2-40B4-BE49-F238E27FC236}">
                <a16:creationId xmlns:a16="http://schemas.microsoft.com/office/drawing/2014/main" id="{AD9BFB7B-D785-41DF-B646-B03DF191DB0F}"/>
              </a:ext>
            </a:extLst>
          </p:cNvPr>
          <p:cNvSpPr/>
          <p:nvPr/>
        </p:nvSpPr>
        <p:spPr>
          <a:xfrm>
            <a:off x="2535983" y="4524606"/>
            <a:ext cx="7641075" cy="26333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Rectangle : coins arrondis 36">
            <a:extLst>
              <a:ext uri="{FF2B5EF4-FFF2-40B4-BE49-F238E27FC236}">
                <a16:creationId xmlns:a16="http://schemas.microsoft.com/office/drawing/2014/main" id="{A7F7296D-3DF5-4573-921F-B8740D80EACD}"/>
              </a:ext>
            </a:extLst>
          </p:cNvPr>
          <p:cNvSpPr/>
          <p:nvPr/>
        </p:nvSpPr>
        <p:spPr>
          <a:xfrm>
            <a:off x="2535983" y="3755845"/>
            <a:ext cx="7641075" cy="41642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 coins arrondis 35">
            <a:extLst>
              <a:ext uri="{FF2B5EF4-FFF2-40B4-BE49-F238E27FC236}">
                <a16:creationId xmlns:a16="http://schemas.microsoft.com/office/drawing/2014/main" id="{BC5EC9FC-F9E7-4B90-ABDE-01B233D981A1}"/>
              </a:ext>
            </a:extLst>
          </p:cNvPr>
          <p:cNvSpPr/>
          <p:nvPr/>
        </p:nvSpPr>
        <p:spPr>
          <a:xfrm>
            <a:off x="2511478" y="3140911"/>
            <a:ext cx="7641075" cy="246221"/>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Rectangle : coins arrondis 34">
            <a:extLst>
              <a:ext uri="{FF2B5EF4-FFF2-40B4-BE49-F238E27FC236}">
                <a16:creationId xmlns:a16="http://schemas.microsoft.com/office/drawing/2014/main" id="{238D804C-76E1-44B9-B278-F5D5667B4B71}"/>
              </a:ext>
            </a:extLst>
          </p:cNvPr>
          <p:cNvSpPr/>
          <p:nvPr/>
        </p:nvSpPr>
        <p:spPr>
          <a:xfrm>
            <a:off x="2502130" y="2477925"/>
            <a:ext cx="7641075" cy="246221"/>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C264D74-AEBA-473F-98EE-132BF0B96C92}"/>
              </a:ext>
            </a:extLst>
          </p:cNvPr>
          <p:cNvSpPr>
            <a:spLocks noGrp="1"/>
          </p:cNvSpPr>
          <p:nvPr>
            <p:ph type="title"/>
          </p:nvPr>
        </p:nvSpPr>
        <p:spPr/>
        <p:txBody>
          <a:bodyPr/>
          <a:lstStyle/>
          <a:p>
            <a:r>
              <a:rPr lang="fr-FR" dirty="0"/>
              <a:t>Comportements face à l’alcool</a:t>
            </a:r>
            <a:r>
              <a:rPr lang="fr-FR" dirty="0">
                <a:solidFill>
                  <a:schemeClr val="accent1"/>
                </a:solidFill>
              </a:rPr>
              <a:t>.</a:t>
            </a:r>
          </a:p>
        </p:txBody>
      </p:sp>
      <p:sp>
        <p:nvSpPr>
          <p:cNvPr id="3" name="Espace réservé du texte 2">
            <a:extLst>
              <a:ext uri="{FF2B5EF4-FFF2-40B4-BE49-F238E27FC236}">
                <a16:creationId xmlns:a16="http://schemas.microsoft.com/office/drawing/2014/main" id="{04B38FAA-BD5C-4245-B392-A83B0E7ABCFE}"/>
              </a:ext>
            </a:extLst>
          </p:cNvPr>
          <p:cNvSpPr>
            <a:spLocks noGrp="1"/>
          </p:cNvSpPr>
          <p:nvPr>
            <p:ph type="body" sz="quarter" idx="10"/>
          </p:nvPr>
        </p:nvSpPr>
        <p:spPr/>
        <p:txBody>
          <a:bodyPr/>
          <a:lstStyle/>
          <a:p>
            <a:pPr lvl="1"/>
            <a:r>
              <a:rPr lang="fr-FR" b="0" i="1" cap="none" dirty="0">
                <a:solidFill>
                  <a:schemeClr val="tx2"/>
                </a:solidFill>
              </a:rPr>
              <a:t>Base : Français de 18 ans et plus : 1030 personnes</a:t>
            </a:r>
          </a:p>
          <a:p>
            <a:pPr lvl="1"/>
            <a:endParaRPr lang="fr-FR" dirty="0"/>
          </a:p>
        </p:txBody>
      </p:sp>
      <p:sp>
        <p:nvSpPr>
          <p:cNvPr id="5" name="ZoneTexte 4">
            <a:extLst>
              <a:ext uri="{FF2B5EF4-FFF2-40B4-BE49-F238E27FC236}">
                <a16:creationId xmlns:a16="http://schemas.microsoft.com/office/drawing/2014/main" id="{A4019385-D2A3-4B2C-BEB6-031886B1A40C}"/>
              </a:ext>
            </a:extLst>
          </p:cNvPr>
          <p:cNvSpPr txBox="1"/>
          <p:nvPr/>
        </p:nvSpPr>
        <p:spPr>
          <a:xfrm>
            <a:off x="720000" y="1290622"/>
            <a:ext cx="1791478" cy="646331"/>
          </a:xfrm>
          <a:prstGeom prst="rect">
            <a:avLst/>
          </a:prstGeom>
          <a:noFill/>
        </p:spPr>
        <p:txBody>
          <a:bodyPr wrap="square" rtlCol="0">
            <a:spAutoFit/>
          </a:bodyPr>
          <a:lstStyle/>
          <a:p>
            <a:pPr algn="r"/>
            <a:r>
              <a:rPr lang="fr-FR" sz="3600" b="1" dirty="0">
                <a:solidFill>
                  <a:schemeClr val="accent1"/>
                </a:solidFill>
                <a:latin typeface="Arial Black" panose="020B0A04020102020204" pitchFamily="34" charset="0"/>
              </a:rPr>
              <a:t>96,5%</a:t>
            </a:r>
            <a:endParaRPr lang="fr-FR" sz="3600" b="1" dirty="0">
              <a:solidFill>
                <a:schemeClr val="accent1"/>
              </a:solidFill>
              <a:latin typeface="Arial Black" panose="020B0A04020102020204" pitchFamily="34" charset="0"/>
              <a:sym typeface="Wingdings"/>
            </a:endParaRPr>
          </a:p>
        </p:txBody>
      </p:sp>
      <p:sp>
        <p:nvSpPr>
          <p:cNvPr id="7" name="ZoneTexte 6">
            <a:extLst>
              <a:ext uri="{FF2B5EF4-FFF2-40B4-BE49-F238E27FC236}">
                <a16:creationId xmlns:a16="http://schemas.microsoft.com/office/drawing/2014/main" id="{B0B7CDDB-A606-4E0A-8263-3AE9D519A53A}"/>
              </a:ext>
            </a:extLst>
          </p:cNvPr>
          <p:cNvSpPr txBox="1"/>
          <p:nvPr/>
        </p:nvSpPr>
        <p:spPr>
          <a:xfrm>
            <a:off x="2511477" y="1239606"/>
            <a:ext cx="8061649" cy="738664"/>
          </a:xfrm>
          <a:prstGeom prst="rect">
            <a:avLst/>
          </a:prstGeom>
          <a:noFill/>
        </p:spPr>
        <p:txBody>
          <a:bodyPr wrap="square">
            <a:spAutoFit/>
          </a:bodyPr>
          <a:lstStyle/>
          <a:p>
            <a:r>
              <a:rPr lang="fr-FR" sz="1400" b="1" dirty="0">
                <a:solidFill>
                  <a:schemeClr val="accent1"/>
                </a:solidFill>
              </a:rPr>
              <a:t>des conducteurs, passagers ou des Français avec des convives qui se déplaceront en véhicule personnel, déclarent qu’ils prendront au moins une des dispositions citées. Les principales dispositions envisagées sont : </a:t>
            </a:r>
          </a:p>
        </p:txBody>
      </p:sp>
      <p:sp>
        <p:nvSpPr>
          <p:cNvPr id="8" name="Rectangle 7">
            <a:extLst>
              <a:ext uri="{FF2B5EF4-FFF2-40B4-BE49-F238E27FC236}">
                <a16:creationId xmlns:a16="http://schemas.microsoft.com/office/drawing/2014/main" id="{E9E3A332-1E40-4CF1-9FC8-F48E49D5CA4C}"/>
              </a:ext>
            </a:extLst>
          </p:cNvPr>
          <p:cNvSpPr/>
          <p:nvPr/>
        </p:nvSpPr>
        <p:spPr>
          <a:xfrm>
            <a:off x="2511478" y="1953145"/>
            <a:ext cx="5291833" cy="246221"/>
          </a:xfrm>
          <a:prstGeom prst="rect">
            <a:avLst/>
          </a:prstGeom>
        </p:spPr>
        <p:txBody>
          <a:bodyPr wrap="none">
            <a:spAutoFit/>
          </a:bodyPr>
          <a:lstStyle/>
          <a:p>
            <a:pPr lvl="0" algn="ctr"/>
            <a:r>
              <a:rPr lang="fr-FR" sz="1000" i="1" dirty="0">
                <a:solidFill>
                  <a:prstClr val="black">
                    <a:lumMod val="50000"/>
                    <a:lumOff val="50000"/>
                  </a:prstClr>
                </a:solidFill>
                <a:latin typeface="Arial"/>
              </a:rPr>
              <a:t>(2019 : 97,6% ; 2018 : 95,2% ; </a:t>
            </a:r>
            <a:r>
              <a:rPr lang="fr-FR" sz="1000" i="1" dirty="0">
                <a:solidFill>
                  <a:srgbClr val="7F7F7F"/>
                </a:solidFill>
                <a:cs typeface="Arial" pitchFamily="34" charset="0"/>
              </a:rPr>
              <a:t>2017 : 95,5% ; </a:t>
            </a:r>
            <a:r>
              <a:rPr lang="fr-FR" sz="1000" i="1" dirty="0">
                <a:solidFill>
                  <a:prstClr val="black">
                    <a:lumMod val="50000"/>
                    <a:lumOff val="50000"/>
                  </a:prstClr>
                </a:solidFill>
                <a:latin typeface="Arial"/>
              </a:rPr>
              <a:t>2016 : 99,2% ; 2015 : 95,2% ; 2014 : 96,7%) </a:t>
            </a:r>
          </a:p>
        </p:txBody>
      </p:sp>
      <p:sp>
        <p:nvSpPr>
          <p:cNvPr id="14" name="Rectangle 13">
            <a:extLst>
              <a:ext uri="{FF2B5EF4-FFF2-40B4-BE49-F238E27FC236}">
                <a16:creationId xmlns:a16="http://schemas.microsoft.com/office/drawing/2014/main" id="{500D2499-DFCA-491F-8A60-64303141351F}"/>
              </a:ext>
            </a:extLst>
          </p:cNvPr>
          <p:cNvSpPr/>
          <p:nvPr/>
        </p:nvSpPr>
        <p:spPr>
          <a:xfrm>
            <a:off x="2224295" y="2486732"/>
            <a:ext cx="7568216" cy="258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8966" tIns="35560" rIns="35560" bIns="35560" numCol="1" spcCol="1270" anchor="ctr" anchorCtr="0">
            <a:noAutofit/>
          </a:bodyPr>
          <a:lstStyle/>
          <a:p>
            <a:pPr lvl="0" algn="l" defTabSz="622300">
              <a:lnSpc>
                <a:spcPct val="90000"/>
              </a:lnSpc>
              <a:spcBef>
                <a:spcPct val="0"/>
              </a:spcBef>
              <a:spcAft>
                <a:spcPct val="35000"/>
              </a:spcAft>
            </a:pPr>
            <a:r>
              <a:rPr lang="fr-FR" sz="1400" kern="1200" dirty="0"/>
              <a:t>Attendre une durée suffisante avant de pouvoir prendre le volant</a:t>
            </a:r>
          </a:p>
        </p:txBody>
      </p:sp>
      <p:sp>
        <p:nvSpPr>
          <p:cNvPr id="17" name="Rectangle 16">
            <a:extLst>
              <a:ext uri="{FF2B5EF4-FFF2-40B4-BE49-F238E27FC236}">
                <a16:creationId xmlns:a16="http://schemas.microsoft.com/office/drawing/2014/main" id="{C40DE572-0034-4EAF-87F1-FABE482BECF0}"/>
              </a:ext>
            </a:extLst>
          </p:cNvPr>
          <p:cNvSpPr/>
          <p:nvPr/>
        </p:nvSpPr>
        <p:spPr>
          <a:xfrm>
            <a:off x="2230148" y="3151030"/>
            <a:ext cx="7272822" cy="259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8966" tIns="35560" rIns="35560" bIns="35560" numCol="1" spcCol="1270" anchor="ctr" anchorCtr="0">
            <a:noAutofit/>
          </a:bodyPr>
          <a:lstStyle/>
          <a:p>
            <a:pPr lvl="0" algn="l" defTabSz="622300">
              <a:lnSpc>
                <a:spcPct val="90000"/>
              </a:lnSpc>
              <a:spcBef>
                <a:spcPct val="0"/>
              </a:spcBef>
              <a:spcAft>
                <a:spcPct val="35000"/>
              </a:spcAft>
            </a:pPr>
            <a:r>
              <a:rPr lang="fr-FR" sz="1400" kern="1200" dirty="0"/>
              <a:t>Dormir sur place afin de ne pas avoir à conduire après avoir consommé de l’alcool</a:t>
            </a:r>
          </a:p>
        </p:txBody>
      </p:sp>
      <p:sp>
        <p:nvSpPr>
          <p:cNvPr id="20" name="Rectangle 19">
            <a:extLst>
              <a:ext uri="{FF2B5EF4-FFF2-40B4-BE49-F238E27FC236}">
                <a16:creationId xmlns:a16="http://schemas.microsoft.com/office/drawing/2014/main" id="{B721809C-6554-46FE-B27D-2E73D41894ED}"/>
              </a:ext>
            </a:extLst>
          </p:cNvPr>
          <p:cNvSpPr/>
          <p:nvPr/>
        </p:nvSpPr>
        <p:spPr>
          <a:xfrm>
            <a:off x="2292908" y="3520498"/>
            <a:ext cx="7325862" cy="8868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8966" tIns="35560" rIns="35560" bIns="35560" numCol="1" spcCol="1270" anchor="ctr" anchorCtr="0">
            <a:noAutofit/>
          </a:bodyPr>
          <a:lstStyle/>
          <a:p>
            <a:pPr defTabSz="622300">
              <a:lnSpc>
                <a:spcPct val="90000"/>
              </a:lnSpc>
              <a:spcAft>
                <a:spcPct val="35000"/>
              </a:spcAft>
            </a:pPr>
            <a:r>
              <a:rPr lang="fr-FR" sz="1400" dirty="0"/>
              <a:t>Désigner une personne qui ne boira pas d’alcool au cours de la soirée et c’est cette personne qui conduira</a:t>
            </a:r>
          </a:p>
        </p:txBody>
      </p:sp>
      <p:sp>
        <p:nvSpPr>
          <p:cNvPr id="23" name="Rectangle 22">
            <a:extLst>
              <a:ext uri="{FF2B5EF4-FFF2-40B4-BE49-F238E27FC236}">
                <a16:creationId xmlns:a16="http://schemas.microsoft.com/office/drawing/2014/main" id="{B17DFEF7-48D1-4943-8CA7-E40ADB3F347C}"/>
              </a:ext>
            </a:extLst>
          </p:cNvPr>
          <p:cNvSpPr/>
          <p:nvPr/>
        </p:nvSpPr>
        <p:spPr>
          <a:xfrm>
            <a:off x="2215549" y="4457792"/>
            <a:ext cx="7561764" cy="396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8966" tIns="35560" rIns="35560" bIns="35560" numCol="1" spcCol="1270" anchor="ctr" anchorCtr="0">
            <a:noAutofit/>
          </a:bodyPr>
          <a:lstStyle/>
          <a:p>
            <a:pPr lvl="0" defTabSz="622300">
              <a:lnSpc>
                <a:spcPct val="90000"/>
              </a:lnSpc>
              <a:spcAft>
                <a:spcPct val="35000"/>
              </a:spcAft>
            </a:pPr>
            <a:r>
              <a:rPr lang="fr-FR" sz="1400" dirty="0"/>
              <a:t>Limiter sa consommation d’alcool à un verre ou deux au cours de la soirée du réveillon</a:t>
            </a:r>
          </a:p>
        </p:txBody>
      </p:sp>
      <p:sp>
        <p:nvSpPr>
          <p:cNvPr id="24" name="Rectangle 6">
            <a:extLst>
              <a:ext uri="{FF2B5EF4-FFF2-40B4-BE49-F238E27FC236}">
                <a16:creationId xmlns:a16="http://schemas.microsoft.com/office/drawing/2014/main" id="{34C9AD1D-FC40-404A-A8A7-0441DFD5145B}"/>
              </a:ext>
            </a:extLst>
          </p:cNvPr>
          <p:cNvSpPr>
            <a:spLocks noChangeArrowheads="1"/>
          </p:cNvSpPr>
          <p:nvPr/>
        </p:nvSpPr>
        <p:spPr bwMode="auto">
          <a:xfrm>
            <a:off x="4848150" y="2764414"/>
            <a:ext cx="5180259" cy="15388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000" i="1" dirty="0">
                <a:solidFill>
                  <a:schemeClr val="tx1">
                    <a:lumMod val="50000"/>
                    <a:lumOff val="50000"/>
                  </a:schemeClr>
                </a:solidFill>
                <a:latin typeface="+mn-lt"/>
              </a:rPr>
              <a:t>(2019 : 73,8%; 2018 : 74,9% ; </a:t>
            </a:r>
            <a:r>
              <a:rPr lang="fr-FR" sz="1000" i="1" dirty="0">
                <a:solidFill>
                  <a:srgbClr val="7F7F7F"/>
                </a:solidFill>
                <a:cs typeface="Arial" pitchFamily="34" charset="0"/>
              </a:rPr>
              <a:t>2017 : 75,8% ; </a:t>
            </a:r>
            <a:r>
              <a:rPr lang="fr-FR" sz="1000" i="1" dirty="0">
                <a:solidFill>
                  <a:schemeClr val="tx1">
                    <a:lumMod val="50000"/>
                    <a:lumOff val="50000"/>
                  </a:schemeClr>
                </a:solidFill>
                <a:latin typeface="+mn-lt"/>
              </a:rPr>
              <a:t>2016 : 78,4% ; 2015 : 74,8% ; 2014 : 73,7%)</a:t>
            </a:r>
          </a:p>
        </p:txBody>
      </p:sp>
      <p:sp>
        <p:nvSpPr>
          <p:cNvPr id="25" name="Rectangle 6">
            <a:extLst>
              <a:ext uri="{FF2B5EF4-FFF2-40B4-BE49-F238E27FC236}">
                <a16:creationId xmlns:a16="http://schemas.microsoft.com/office/drawing/2014/main" id="{94489CA6-40F6-4172-885B-BDDF30403664}"/>
              </a:ext>
            </a:extLst>
          </p:cNvPr>
          <p:cNvSpPr>
            <a:spLocks noChangeArrowheads="1"/>
          </p:cNvSpPr>
          <p:nvPr/>
        </p:nvSpPr>
        <p:spPr bwMode="auto">
          <a:xfrm>
            <a:off x="4920158" y="3421362"/>
            <a:ext cx="5112569" cy="15388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000" i="1" dirty="0">
                <a:solidFill>
                  <a:schemeClr val="tx1">
                    <a:lumMod val="50000"/>
                    <a:lumOff val="50000"/>
                  </a:schemeClr>
                </a:solidFill>
                <a:latin typeface="+mn-lt"/>
              </a:rPr>
              <a:t>(2019 : 71,1% ; 2018 : 73,5% ; </a:t>
            </a:r>
            <a:r>
              <a:rPr lang="fr-FR" sz="1000" i="1" dirty="0">
                <a:solidFill>
                  <a:srgbClr val="7F7F7F"/>
                </a:solidFill>
                <a:cs typeface="Arial" pitchFamily="34" charset="0"/>
              </a:rPr>
              <a:t>2017 : 74,4% ; </a:t>
            </a:r>
            <a:r>
              <a:rPr lang="fr-FR" sz="1000" i="1" dirty="0">
                <a:solidFill>
                  <a:schemeClr val="tx1">
                    <a:lumMod val="50000"/>
                    <a:lumOff val="50000"/>
                  </a:schemeClr>
                </a:solidFill>
                <a:latin typeface="+mn-lt"/>
              </a:rPr>
              <a:t>2016 : 69,9% ; 2015 : 67,9% ; 2014 : 65,2%)</a:t>
            </a:r>
          </a:p>
        </p:txBody>
      </p:sp>
      <p:sp>
        <p:nvSpPr>
          <p:cNvPr id="26" name="Rectangle 6">
            <a:extLst>
              <a:ext uri="{FF2B5EF4-FFF2-40B4-BE49-F238E27FC236}">
                <a16:creationId xmlns:a16="http://schemas.microsoft.com/office/drawing/2014/main" id="{210726FB-F7B1-4A94-A189-4290C615E5DE}"/>
              </a:ext>
            </a:extLst>
          </p:cNvPr>
          <p:cNvSpPr>
            <a:spLocks noChangeArrowheads="1"/>
          </p:cNvSpPr>
          <p:nvPr/>
        </p:nvSpPr>
        <p:spPr bwMode="auto">
          <a:xfrm>
            <a:off x="4848150" y="4871503"/>
            <a:ext cx="5180259" cy="15388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000" i="1" dirty="0">
                <a:solidFill>
                  <a:srgbClr val="595959"/>
                </a:solidFill>
                <a:cs typeface="Arial" pitchFamily="34" charset="0"/>
              </a:rPr>
              <a:t>(2019 : 62,1% ; 2018 : 62,8% ; </a:t>
            </a:r>
            <a:r>
              <a:rPr lang="fr-FR" sz="1000" i="1" dirty="0">
                <a:solidFill>
                  <a:srgbClr val="7F7F7F"/>
                </a:solidFill>
                <a:cs typeface="Arial" pitchFamily="34" charset="0"/>
              </a:rPr>
              <a:t>2017 : 70,4% ; </a:t>
            </a:r>
            <a:r>
              <a:rPr lang="fr-FR" sz="1000" i="1" dirty="0">
                <a:solidFill>
                  <a:schemeClr val="tx1">
                    <a:lumMod val="50000"/>
                    <a:lumOff val="50000"/>
                  </a:schemeClr>
                </a:solidFill>
                <a:latin typeface="+mn-lt"/>
              </a:rPr>
              <a:t>2016 : 67,0% ; 2015 : 65,2% ; 2014 : 68,7%)</a:t>
            </a:r>
          </a:p>
        </p:txBody>
      </p:sp>
      <p:sp>
        <p:nvSpPr>
          <p:cNvPr id="27" name="Rectangle 6">
            <a:extLst>
              <a:ext uri="{FF2B5EF4-FFF2-40B4-BE49-F238E27FC236}">
                <a16:creationId xmlns:a16="http://schemas.microsoft.com/office/drawing/2014/main" id="{0E295343-2ADB-4E59-9CAD-B534A0DA7748}"/>
              </a:ext>
            </a:extLst>
          </p:cNvPr>
          <p:cNvSpPr>
            <a:spLocks noChangeArrowheads="1"/>
          </p:cNvSpPr>
          <p:nvPr/>
        </p:nvSpPr>
        <p:spPr bwMode="auto">
          <a:xfrm>
            <a:off x="4848150" y="4187654"/>
            <a:ext cx="5146657" cy="15388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000" i="1" dirty="0">
                <a:solidFill>
                  <a:srgbClr val="595959"/>
                </a:solidFill>
                <a:cs typeface="Arial" pitchFamily="34" charset="0"/>
              </a:rPr>
              <a:t>(2019 : 66,3% ; 2018 : 67,4% ; </a:t>
            </a:r>
            <a:r>
              <a:rPr lang="fr-FR" sz="1000" i="1" dirty="0">
                <a:solidFill>
                  <a:srgbClr val="7F7F7F"/>
                </a:solidFill>
                <a:cs typeface="Arial" pitchFamily="34" charset="0"/>
              </a:rPr>
              <a:t>2017 : 68,2% ; </a:t>
            </a:r>
            <a:r>
              <a:rPr lang="fr-FR" sz="1000" i="1" dirty="0">
                <a:solidFill>
                  <a:schemeClr val="tx1">
                    <a:lumMod val="50000"/>
                    <a:lumOff val="50000"/>
                  </a:schemeClr>
                </a:solidFill>
                <a:latin typeface="+mn-lt"/>
              </a:rPr>
              <a:t>2016 : 65,6% ; 2015 : 63,4% ; 2014 : 65,9%)</a:t>
            </a:r>
          </a:p>
        </p:txBody>
      </p:sp>
      <p:sp>
        <p:nvSpPr>
          <p:cNvPr id="28" name="ZoneTexte 27">
            <a:extLst>
              <a:ext uri="{FF2B5EF4-FFF2-40B4-BE49-F238E27FC236}">
                <a16:creationId xmlns:a16="http://schemas.microsoft.com/office/drawing/2014/main" id="{ED5B1276-8693-413C-B5B3-E0D471E71DF8}"/>
              </a:ext>
            </a:extLst>
          </p:cNvPr>
          <p:cNvSpPr txBox="1"/>
          <p:nvPr/>
        </p:nvSpPr>
        <p:spPr>
          <a:xfrm>
            <a:off x="1666483" y="2479201"/>
            <a:ext cx="720080" cy="261610"/>
          </a:xfrm>
          <a:prstGeom prst="rect">
            <a:avLst/>
          </a:prstGeom>
          <a:noFill/>
        </p:spPr>
        <p:txBody>
          <a:bodyPr wrap="square" rtlCol="0">
            <a:spAutoFit/>
          </a:bodyPr>
          <a:lstStyle/>
          <a:p>
            <a:pPr algn="ctr"/>
            <a:r>
              <a:rPr lang="fr-FR" sz="1100" b="1" dirty="0"/>
              <a:t>75,3% </a:t>
            </a:r>
          </a:p>
        </p:txBody>
      </p:sp>
      <p:sp>
        <p:nvSpPr>
          <p:cNvPr id="29" name="ZoneTexte 28">
            <a:extLst>
              <a:ext uri="{FF2B5EF4-FFF2-40B4-BE49-F238E27FC236}">
                <a16:creationId xmlns:a16="http://schemas.microsoft.com/office/drawing/2014/main" id="{D1606771-C13F-46CF-8F42-BB636E10880B}"/>
              </a:ext>
            </a:extLst>
          </p:cNvPr>
          <p:cNvSpPr txBox="1"/>
          <p:nvPr/>
        </p:nvSpPr>
        <p:spPr>
          <a:xfrm>
            <a:off x="1674412" y="3180898"/>
            <a:ext cx="720080" cy="261610"/>
          </a:xfrm>
          <a:prstGeom prst="rect">
            <a:avLst/>
          </a:prstGeom>
          <a:noFill/>
        </p:spPr>
        <p:txBody>
          <a:bodyPr wrap="square" rtlCol="0">
            <a:spAutoFit/>
          </a:bodyPr>
          <a:lstStyle/>
          <a:p>
            <a:pPr algn="ctr"/>
            <a:r>
              <a:rPr lang="fr-FR" sz="1100" b="1" dirty="0"/>
              <a:t>73,5% </a:t>
            </a:r>
          </a:p>
        </p:txBody>
      </p:sp>
      <p:sp>
        <p:nvSpPr>
          <p:cNvPr id="30" name="ZoneTexte 29">
            <a:extLst>
              <a:ext uri="{FF2B5EF4-FFF2-40B4-BE49-F238E27FC236}">
                <a16:creationId xmlns:a16="http://schemas.microsoft.com/office/drawing/2014/main" id="{02195A93-3CDF-41F4-9224-DCB21614DC7E}"/>
              </a:ext>
            </a:extLst>
          </p:cNvPr>
          <p:cNvSpPr txBox="1"/>
          <p:nvPr/>
        </p:nvSpPr>
        <p:spPr>
          <a:xfrm>
            <a:off x="1700823" y="3846547"/>
            <a:ext cx="720080" cy="261610"/>
          </a:xfrm>
          <a:prstGeom prst="rect">
            <a:avLst/>
          </a:prstGeom>
          <a:noFill/>
        </p:spPr>
        <p:txBody>
          <a:bodyPr wrap="square" rtlCol="0">
            <a:spAutoFit/>
          </a:bodyPr>
          <a:lstStyle/>
          <a:p>
            <a:pPr algn="ctr"/>
            <a:r>
              <a:rPr lang="fr-FR" sz="1100" b="1" dirty="0"/>
              <a:t>64,6% </a:t>
            </a:r>
          </a:p>
        </p:txBody>
      </p:sp>
      <p:sp>
        <p:nvSpPr>
          <p:cNvPr id="31" name="ZoneTexte 30">
            <a:extLst>
              <a:ext uri="{FF2B5EF4-FFF2-40B4-BE49-F238E27FC236}">
                <a16:creationId xmlns:a16="http://schemas.microsoft.com/office/drawing/2014/main" id="{08579EA1-9764-4935-B832-B844FE9CEA2B}"/>
              </a:ext>
            </a:extLst>
          </p:cNvPr>
          <p:cNvSpPr txBox="1"/>
          <p:nvPr/>
        </p:nvSpPr>
        <p:spPr>
          <a:xfrm>
            <a:off x="1682161" y="4514240"/>
            <a:ext cx="720080" cy="261610"/>
          </a:xfrm>
          <a:prstGeom prst="rect">
            <a:avLst/>
          </a:prstGeom>
          <a:noFill/>
        </p:spPr>
        <p:txBody>
          <a:bodyPr wrap="square" rtlCol="0">
            <a:spAutoFit/>
          </a:bodyPr>
          <a:lstStyle/>
          <a:p>
            <a:pPr algn="ctr"/>
            <a:r>
              <a:rPr lang="fr-FR" sz="1100" b="1" dirty="0"/>
              <a:t>60,2% </a:t>
            </a:r>
          </a:p>
        </p:txBody>
      </p:sp>
      <p:sp>
        <p:nvSpPr>
          <p:cNvPr id="32" name="ZoneTexte 31">
            <a:extLst>
              <a:ext uri="{FF2B5EF4-FFF2-40B4-BE49-F238E27FC236}">
                <a16:creationId xmlns:a16="http://schemas.microsoft.com/office/drawing/2014/main" id="{24C50EAF-571D-4642-8AB3-4958A594DC36}"/>
              </a:ext>
            </a:extLst>
          </p:cNvPr>
          <p:cNvSpPr txBox="1"/>
          <p:nvPr/>
        </p:nvSpPr>
        <p:spPr>
          <a:xfrm>
            <a:off x="1666483" y="5204731"/>
            <a:ext cx="720080" cy="261610"/>
          </a:xfrm>
          <a:prstGeom prst="rect">
            <a:avLst/>
          </a:prstGeom>
          <a:noFill/>
        </p:spPr>
        <p:txBody>
          <a:bodyPr wrap="square" rtlCol="0">
            <a:spAutoFit/>
          </a:bodyPr>
          <a:lstStyle/>
          <a:p>
            <a:pPr algn="ctr"/>
            <a:r>
              <a:rPr lang="fr-FR" sz="1100" b="1" dirty="0"/>
              <a:t>48,7%</a:t>
            </a:r>
          </a:p>
        </p:txBody>
      </p:sp>
      <p:sp>
        <p:nvSpPr>
          <p:cNvPr id="33" name="ZoneTexte 32">
            <a:extLst>
              <a:ext uri="{FF2B5EF4-FFF2-40B4-BE49-F238E27FC236}">
                <a16:creationId xmlns:a16="http://schemas.microsoft.com/office/drawing/2014/main" id="{C4D56B28-1B11-4496-9EE1-0021145C068A}"/>
              </a:ext>
            </a:extLst>
          </p:cNvPr>
          <p:cNvSpPr txBox="1"/>
          <p:nvPr/>
        </p:nvSpPr>
        <p:spPr>
          <a:xfrm>
            <a:off x="587544" y="3556237"/>
            <a:ext cx="792088" cy="646331"/>
          </a:xfrm>
          <a:prstGeom prst="rect">
            <a:avLst/>
          </a:prstGeom>
          <a:noFill/>
        </p:spPr>
        <p:txBody>
          <a:bodyPr wrap="square" rtlCol="0">
            <a:spAutoFit/>
          </a:bodyPr>
          <a:lstStyle/>
          <a:p>
            <a:pPr algn="ctr"/>
            <a:r>
              <a:rPr lang="fr-FR" sz="900" dirty="0">
                <a:solidFill>
                  <a:schemeClr val="tx1">
                    <a:lumMod val="75000"/>
                    <a:lumOff val="25000"/>
                  </a:schemeClr>
                </a:solidFill>
              </a:rPr>
              <a:t>% de ‘Vrai’ en Q11 ou Q12 ou Q13</a:t>
            </a:r>
          </a:p>
        </p:txBody>
      </p:sp>
      <p:sp>
        <p:nvSpPr>
          <p:cNvPr id="34" name="Rectangle 6">
            <a:extLst>
              <a:ext uri="{FF2B5EF4-FFF2-40B4-BE49-F238E27FC236}">
                <a16:creationId xmlns:a16="http://schemas.microsoft.com/office/drawing/2014/main" id="{A8E40695-35FD-4876-8644-3DB0D7E6855A}"/>
              </a:ext>
            </a:extLst>
          </p:cNvPr>
          <p:cNvSpPr>
            <a:spLocks noChangeArrowheads="1"/>
          </p:cNvSpPr>
          <p:nvPr/>
        </p:nvSpPr>
        <p:spPr bwMode="auto">
          <a:xfrm>
            <a:off x="4848150" y="5543992"/>
            <a:ext cx="5146657" cy="15388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000" i="1" dirty="0">
                <a:solidFill>
                  <a:srgbClr val="595959"/>
                </a:solidFill>
                <a:cs typeface="Arial" pitchFamily="34" charset="0"/>
              </a:rPr>
              <a:t>(2019 : 49,7% ; 2018 : 52,1% ; </a:t>
            </a:r>
            <a:r>
              <a:rPr lang="fr-FR" sz="1000" i="1" dirty="0">
                <a:solidFill>
                  <a:srgbClr val="7F7F7F"/>
                </a:solidFill>
                <a:cs typeface="Arial" pitchFamily="34" charset="0"/>
              </a:rPr>
              <a:t>2017 : 52,1% ; </a:t>
            </a:r>
            <a:r>
              <a:rPr lang="fr-FR" sz="1000" i="1" dirty="0">
                <a:solidFill>
                  <a:schemeClr val="tx1">
                    <a:lumMod val="50000"/>
                    <a:lumOff val="50000"/>
                  </a:schemeClr>
                </a:solidFill>
                <a:latin typeface="+mn-lt"/>
              </a:rPr>
              <a:t>2016 : 51,4% ; 2015 : 45,8%; 2014 : 48,7%)</a:t>
            </a:r>
          </a:p>
        </p:txBody>
      </p:sp>
      <p:sp>
        <p:nvSpPr>
          <p:cNvPr id="42" name="Rectangle 41">
            <a:extLst>
              <a:ext uri="{FF2B5EF4-FFF2-40B4-BE49-F238E27FC236}">
                <a16:creationId xmlns:a16="http://schemas.microsoft.com/office/drawing/2014/main" id="{2AC354C1-2CE8-438C-8DD5-43B80E555CF8}"/>
              </a:ext>
            </a:extLst>
          </p:cNvPr>
          <p:cNvSpPr/>
          <p:nvPr/>
        </p:nvSpPr>
        <p:spPr>
          <a:xfrm>
            <a:off x="2275267" y="5118292"/>
            <a:ext cx="7804115" cy="458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8966" tIns="35560" rIns="35560" bIns="35560" numCol="1" spcCol="1270" anchor="ctr" anchorCtr="0">
            <a:noAutofit/>
          </a:bodyPr>
          <a:lstStyle/>
          <a:p>
            <a:pPr lvl="0"/>
            <a:r>
              <a:rPr lang="fr-FR" sz="1400" dirty="0">
                <a:solidFill>
                  <a:schemeClr val="bg1"/>
                </a:solidFill>
                <a:cs typeface="Arial" pitchFamily="34" charset="0"/>
              </a:rPr>
              <a:t>Tester son niveau d’alcoolémie avec un éthylotest avant de prendre le volant</a:t>
            </a:r>
          </a:p>
        </p:txBody>
      </p:sp>
      <p:sp>
        <p:nvSpPr>
          <p:cNvPr id="50" name="ZoneTexte 49">
            <a:extLst>
              <a:ext uri="{FF2B5EF4-FFF2-40B4-BE49-F238E27FC236}">
                <a16:creationId xmlns:a16="http://schemas.microsoft.com/office/drawing/2014/main" id="{980BB146-A770-45ED-985C-7D7A370C563A}"/>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51" name="ZoneTexte 50">
            <a:extLst>
              <a:ext uri="{FF2B5EF4-FFF2-40B4-BE49-F238E27FC236}">
                <a16:creationId xmlns:a16="http://schemas.microsoft.com/office/drawing/2014/main" id="{A057656F-748C-4AAB-B711-9E613F5EBD1A}"/>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52" name="ZoneTexte 51">
            <a:extLst>
              <a:ext uri="{FF2B5EF4-FFF2-40B4-BE49-F238E27FC236}">
                <a16:creationId xmlns:a16="http://schemas.microsoft.com/office/drawing/2014/main" id="{4ABA728B-4752-437F-B337-CCEE6C5D02C1}"/>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Tree>
    <p:extLst>
      <p:ext uri="{BB962C8B-B14F-4D97-AF65-F5344CB8AC3E}">
        <p14:creationId xmlns:p14="http://schemas.microsoft.com/office/powerpoint/2010/main" val="2956156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4D8373-308B-4B97-BFA0-9D234C8E9A3C}"/>
              </a:ext>
            </a:extLst>
          </p:cNvPr>
          <p:cNvSpPr>
            <a:spLocks noGrp="1"/>
          </p:cNvSpPr>
          <p:nvPr>
            <p:ph type="title"/>
          </p:nvPr>
        </p:nvSpPr>
        <p:spPr/>
        <p:txBody>
          <a:bodyPr/>
          <a:lstStyle/>
          <a:p>
            <a:r>
              <a:rPr lang="fr-FR" dirty="0"/>
              <a:t>Comportements face à l’alcool</a:t>
            </a:r>
            <a:r>
              <a:rPr lang="fr-FR" dirty="0">
                <a:solidFill>
                  <a:schemeClr val="accent1"/>
                </a:solidFill>
              </a:rPr>
              <a:t>.</a:t>
            </a:r>
          </a:p>
        </p:txBody>
      </p:sp>
      <p:sp>
        <p:nvSpPr>
          <p:cNvPr id="6" name="ZoneTexte 5">
            <a:extLst>
              <a:ext uri="{FF2B5EF4-FFF2-40B4-BE49-F238E27FC236}">
                <a16:creationId xmlns:a16="http://schemas.microsoft.com/office/drawing/2014/main" id="{6B2C5AB3-8EE8-43F7-90BE-F18D6D7C8446}"/>
              </a:ext>
            </a:extLst>
          </p:cNvPr>
          <p:cNvSpPr txBox="1"/>
          <p:nvPr/>
        </p:nvSpPr>
        <p:spPr>
          <a:xfrm>
            <a:off x="2633007" y="1340837"/>
            <a:ext cx="6162572" cy="2308324"/>
          </a:xfrm>
          <a:prstGeom prst="rect">
            <a:avLst/>
          </a:prstGeom>
          <a:noFill/>
        </p:spPr>
        <p:txBody>
          <a:bodyPr wrap="square" rtlCol="0">
            <a:spAutoFit/>
          </a:bodyPr>
          <a:lstStyle/>
          <a:p>
            <a:pPr algn="ctr"/>
            <a:r>
              <a:rPr lang="fr-FR" sz="3600" b="1" dirty="0">
                <a:solidFill>
                  <a:schemeClr val="accent4"/>
                </a:solidFill>
              </a:rPr>
              <a:t>32,7% </a:t>
            </a:r>
            <a:r>
              <a:rPr lang="fr-FR" sz="1800" b="1" dirty="0">
                <a:solidFill>
                  <a:schemeClr val="accent1"/>
                </a:solidFill>
              </a:rPr>
              <a:t>des Français énoncent au moins une « fausse solution* » comme étant vraie pour éviter les risques liés à l’alcool sur la route pour eux même (en tant que conducteurs ou passagers d’un véhicule personnel à l’occasion du réveillon du nouvel an) ou pour leurs convives. </a:t>
            </a:r>
            <a:endParaRPr lang="fr-FR" sz="1800" dirty="0">
              <a:solidFill>
                <a:schemeClr val="accent1"/>
              </a:solidFill>
            </a:endParaRPr>
          </a:p>
          <a:p>
            <a:pPr algn="ctr"/>
            <a:endParaRPr lang="fr-FR" dirty="0">
              <a:solidFill>
                <a:schemeClr val="accent4"/>
              </a:solidFill>
            </a:endParaRPr>
          </a:p>
        </p:txBody>
      </p:sp>
      <p:sp>
        <p:nvSpPr>
          <p:cNvPr id="7" name="Espace réservé du texte 6">
            <a:extLst>
              <a:ext uri="{FF2B5EF4-FFF2-40B4-BE49-F238E27FC236}">
                <a16:creationId xmlns:a16="http://schemas.microsoft.com/office/drawing/2014/main" id="{BD66304C-C0E0-458C-AA29-A2D4C102A8CC}"/>
              </a:ext>
            </a:extLst>
          </p:cNvPr>
          <p:cNvSpPr>
            <a:spLocks noGrp="1"/>
          </p:cNvSpPr>
          <p:nvPr>
            <p:ph type="body" sz="quarter" idx="10"/>
          </p:nvPr>
        </p:nvSpPr>
        <p:spPr/>
        <p:txBody>
          <a:bodyPr/>
          <a:lstStyle/>
          <a:p>
            <a:pPr lvl="1"/>
            <a:r>
              <a:rPr lang="fr-FR" b="0" i="1" cap="none" dirty="0">
                <a:solidFill>
                  <a:schemeClr val="tx2"/>
                </a:solidFill>
              </a:rPr>
              <a:t>Base : Français de 18 ans et plus : 1030 personnes</a:t>
            </a:r>
          </a:p>
          <a:p>
            <a:pPr lvl="1"/>
            <a:endParaRPr lang="fr-FR" dirty="0"/>
          </a:p>
        </p:txBody>
      </p:sp>
      <p:sp>
        <p:nvSpPr>
          <p:cNvPr id="15" name="Rectangle 14">
            <a:extLst>
              <a:ext uri="{FF2B5EF4-FFF2-40B4-BE49-F238E27FC236}">
                <a16:creationId xmlns:a16="http://schemas.microsoft.com/office/drawing/2014/main" id="{B6DD87D8-FDFF-4BCD-972D-FA055FF64E1E}"/>
              </a:ext>
            </a:extLst>
          </p:cNvPr>
          <p:cNvSpPr/>
          <p:nvPr/>
        </p:nvSpPr>
        <p:spPr>
          <a:xfrm>
            <a:off x="3149403" y="3399346"/>
            <a:ext cx="5291833" cy="246221"/>
          </a:xfrm>
          <a:prstGeom prst="rect">
            <a:avLst/>
          </a:prstGeom>
        </p:spPr>
        <p:txBody>
          <a:bodyPr wrap="none">
            <a:spAutoFit/>
          </a:bodyPr>
          <a:lstStyle/>
          <a:p>
            <a:r>
              <a:rPr lang="fr-FR" sz="1000" i="1" dirty="0">
                <a:solidFill>
                  <a:prstClr val="black">
                    <a:lumMod val="50000"/>
                    <a:lumOff val="50000"/>
                  </a:prstClr>
                </a:solidFill>
                <a:latin typeface="Arial"/>
              </a:rPr>
              <a:t>(2019 : 34,3% ; 2018 : 33,7% ; </a:t>
            </a:r>
            <a:r>
              <a:rPr lang="fr-FR" sz="1000" i="1" dirty="0">
                <a:solidFill>
                  <a:srgbClr val="7F7F7F"/>
                </a:solidFill>
                <a:cs typeface="Arial" pitchFamily="34" charset="0"/>
              </a:rPr>
              <a:t>2017 : 35,6% ; </a:t>
            </a:r>
            <a:r>
              <a:rPr lang="fr-FR" sz="1000" i="1" dirty="0">
                <a:solidFill>
                  <a:prstClr val="black">
                    <a:lumMod val="50000"/>
                    <a:lumOff val="50000"/>
                  </a:prstClr>
                </a:solidFill>
                <a:latin typeface="Arial"/>
              </a:rPr>
              <a:t>2016 : 38,4% ; 2015 : 32,7% ; 2014 : 31,4%) </a:t>
            </a:r>
            <a:endParaRPr lang="en-GB" sz="1000" dirty="0"/>
          </a:p>
        </p:txBody>
      </p:sp>
      <p:sp>
        <p:nvSpPr>
          <p:cNvPr id="16" name="ZoneTexte 15">
            <a:extLst>
              <a:ext uri="{FF2B5EF4-FFF2-40B4-BE49-F238E27FC236}">
                <a16:creationId xmlns:a16="http://schemas.microsoft.com/office/drawing/2014/main" id="{346177A1-7FB4-4068-B383-03592F438145}"/>
              </a:ext>
            </a:extLst>
          </p:cNvPr>
          <p:cNvSpPr txBox="1"/>
          <p:nvPr/>
        </p:nvSpPr>
        <p:spPr>
          <a:xfrm>
            <a:off x="2447351" y="5795045"/>
            <a:ext cx="6695938" cy="400110"/>
          </a:xfrm>
          <a:prstGeom prst="rect">
            <a:avLst/>
          </a:prstGeom>
          <a:noFill/>
        </p:spPr>
        <p:txBody>
          <a:bodyPr wrap="square" rtlCol="0">
            <a:spAutoFit/>
          </a:bodyPr>
          <a:lstStyle/>
          <a:p>
            <a:pPr lvl="0" fontAlgn="base">
              <a:spcBef>
                <a:spcPct val="0"/>
              </a:spcBef>
              <a:spcAft>
                <a:spcPct val="0"/>
              </a:spcAft>
            </a:pPr>
            <a:r>
              <a:rPr lang="fr-FR" sz="1000" i="1" dirty="0">
                <a:solidFill>
                  <a:schemeClr val="tx1">
                    <a:lumMod val="50000"/>
                    <a:lumOff val="50000"/>
                  </a:schemeClr>
                </a:solidFill>
              </a:rPr>
              <a:t>* Fausses solutions : attendre une durée suffisante avant de pouvoir prendre le volant / emprunter des petites routes peu fréquentées, ou conduire lentement </a:t>
            </a:r>
          </a:p>
        </p:txBody>
      </p:sp>
      <p:sp>
        <p:nvSpPr>
          <p:cNvPr id="20" name="ZoneTexte 19">
            <a:extLst>
              <a:ext uri="{FF2B5EF4-FFF2-40B4-BE49-F238E27FC236}">
                <a16:creationId xmlns:a16="http://schemas.microsoft.com/office/drawing/2014/main" id="{1B2E79BF-3A4E-40E9-BEEF-7371F0216BEE}"/>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1" name="ZoneTexte 20">
            <a:extLst>
              <a:ext uri="{FF2B5EF4-FFF2-40B4-BE49-F238E27FC236}">
                <a16:creationId xmlns:a16="http://schemas.microsoft.com/office/drawing/2014/main" id="{8E348F0A-EE55-4CB0-9182-26AEA972458A}"/>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2" name="ZoneTexte 21">
            <a:extLst>
              <a:ext uri="{FF2B5EF4-FFF2-40B4-BE49-F238E27FC236}">
                <a16:creationId xmlns:a16="http://schemas.microsoft.com/office/drawing/2014/main" id="{3330CE36-B663-4997-8DCD-9B954AA1D034}"/>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17" name="Rectangle : coins arrondis 16">
            <a:extLst>
              <a:ext uri="{FF2B5EF4-FFF2-40B4-BE49-F238E27FC236}">
                <a16:creationId xmlns:a16="http://schemas.microsoft.com/office/drawing/2014/main" id="{437FE228-F413-4D09-B641-AD8724F05C31}"/>
              </a:ext>
            </a:extLst>
          </p:cNvPr>
          <p:cNvSpPr/>
          <p:nvPr/>
        </p:nvSpPr>
        <p:spPr>
          <a:xfrm rot="10800000">
            <a:off x="2146751" y="3741965"/>
            <a:ext cx="7558391" cy="1800105"/>
          </a:xfrm>
          <a:prstGeom prst="roundRect">
            <a:avLst>
              <a:gd name="adj" fmla="val 31761"/>
            </a:avLst>
          </a:prstGeom>
          <a:solidFill>
            <a:schemeClr val="bg1"/>
          </a:solid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1116CC22-8FDE-470E-A452-5BC1D859E810}"/>
              </a:ext>
            </a:extLst>
          </p:cNvPr>
          <p:cNvSpPr/>
          <p:nvPr/>
        </p:nvSpPr>
        <p:spPr>
          <a:xfrm>
            <a:off x="2892080" y="4305154"/>
            <a:ext cx="2493533" cy="1200329"/>
          </a:xfrm>
          <a:prstGeom prst="rect">
            <a:avLst/>
          </a:prstGeom>
        </p:spPr>
        <p:txBody>
          <a:bodyPr wrap="square">
            <a:spAutoFit/>
          </a:bodyPr>
          <a:lstStyle/>
          <a:p>
            <a:r>
              <a:rPr lang="fr-FR" sz="1200" dirty="0">
                <a:solidFill>
                  <a:srgbClr val="00B050"/>
                </a:solidFill>
              </a:rPr>
              <a:t>18-24 ans : 45,4%</a:t>
            </a:r>
          </a:p>
          <a:p>
            <a:r>
              <a:rPr lang="fr-FR" sz="1200" dirty="0">
                <a:solidFill>
                  <a:srgbClr val="00B050"/>
                </a:solidFill>
              </a:rPr>
              <a:t>25-34 ans : 42,2%</a:t>
            </a:r>
          </a:p>
          <a:p>
            <a:r>
              <a:rPr lang="fr-FR" sz="1200" dirty="0">
                <a:solidFill>
                  <a:srgbClr val="00B050"/>
                </a:solidFill>
              </a:rPr>
              <a:t>Artisan, commerçant : 69,4%</a:t>
            </a:r>
          </a:p>
          <a:p>
            <a:r>
              <a:rPr lang="fr-FR" sz="1200" dirty="0">
                <a:solidFill>
                  <a:srgbClr val="00B050"/>
                </a:solidFill>
              </a:rPr>
              <a:t>Ouvrier : 43,7%</a:t>
            </a:r>
          </a:p>
          <a:p>
            <a:r>
              <a:rPr lang="fr-FR" sz="1200" dirty="0">
                <a:solidFill>
                  <a:srgbClr val="00B050"/>
                </a:solidFill>
              </a:rPr>
              <a:t>1 enfant au foyer : 42,4% </a:t>
            </a:r>
          </a:p>
          <a:p>
            <a:r>
              <a:rPr lang="fr-FR" sz="1200" dirty="0">
                <a:solidFill>
                  <a:srgbClr val="00B050"/>
                </a:solidFill>
              </a:rPr>
              <a:t>2 enfants au foyer : 43,3%</a:t>
            </a:r>
          </a:p>
        </p:txBody>
      </p:sp>
      <p:sp>
        <p:nvSpPr>
          <p:cNvPr id="19" name="Rectangle 18">
            <a:extLst>
              <a:ext uri="{FF2B5EF4-FFF2-40B4-BE49-F238E27FC236}">
                <a16:creationId xmlns:a16="http://schemas.microsoft.com/office/drawing/2014/main" id="{9BD00FB1-3F68-461D-81C1-F1195233A75F}"/>
              </a:ext>
            </a:extLst>
          </p:cNvPr>
          <p:cNvSpPr/>
          <p:nvPr/>
        </p:nvSpPr>
        <p:spPr>
          <a:xfrm>
            <a:off x="6407079" y="4305153"/>
            <a:ext cx="2757455" cy="1200329"/>
          </a:xfrm>
          <a:prstGeom prst="rect">
            <a:avLst/>
          </a:prstGeom>
        </p:spPr>
        <p:txBody>
          <a:bodyPr wrap="square">
            <a:spAutoFit/>
          </a:bodyPr>
          <a:lstStyle/>
          <a:p>
            <a:r>
              <a:rPr lang="fr-FR" sz="1200" dirty="0">
                <a:solidFill>
                  <a:srgbClr val="FF5859"/>
                </a:solidFill>
              </a:rPr>
              <a:t>50 ans et plus : 25,4%</a:t>
            </a:r>
          </a:p>
          <a:p>
            <a:r>
              <a:rPr lang="fr-FR" sz="1200" dirty="0">
                <a:solidFill>
                  <a:srgbClr val="FF5859"/>
                </a:solidFill>
              </a:rPr>
              <a:t>Retraités : 22,1%</a:t>
            </a:r>
          </a:p>
          <a:p>
            <a:r>
              <a:rPr lang="fr-FR" sz="1200" dirty="0">
                <a:solidFill>
                  <a:srgbClr val="FF5859"/>
                </a:solidFill>
              </a:rPr>
              <a:t>Communes de 2 000 à 19 999 habitants : 22,6%</a:t>
            </a:r>
          </a:p>
          <a:p>
            <a:r>
              <a:rPr lang="fr-FR" sz="1200" dirty="0">
                <a:solidFill>
                  <a:srgbClr val="FF5859"/>
                </a:solidFill>
              </a:rPr>
              <a:t>1 seule personne au foyer : 26,9%</a:t>
            </a:r>
          </a:p>
          <a:p>
            <a:r>
              <a:rPr lang="fr-FR" sz="1200" dirty="0">
                <a:solidFill>
                  <a:srgbClr val="FF5859"/>
                </a:solidFill>
              </a:rPr>
              <a:t>0 enfant au foyer : 28,2%</a:t>
            </a:r>
          </a:p>
        </p:txBody>
      </p:sp>
      <p:sp>
        <p:nvSpPr>
          <p:cNvPr id="23" name="ZoneTexte 22">
            <a:extLst>
              <a:ext uri="{FF2B5EF4-FFF2-40B4-BE49-F238E27FC236}">
                <a16:creationId xmlns:a16="http://schemas.microsoft.com/office/drawing/2014/main" id="{A0B80590-8F75-418B-8054-DE6056AE8DBA}"/>
              </a:ext>
            </a:extLst>
          </p:cNvPr>
          <p:cNvSpPr txBox="1"/>
          <p:nvPr/>
        </p:nvSpPr>
        <p:spPr>
          <a:xfrm>
            <a:off x="2939373" y="3868468"/>
            <a:ext cx="480311" cy="369332"/>
          </a:xfrm>
          <a:prstGeom prst="rect">
            <a:avLst/>
          </a:prstGeom>
          <a:noFill/>
        </p:spPr>
        <p:txBody>
          <a:bodyPr wrap="square">
            <a:spAutoFit/>
          </a:bodyPr>
          <a:lstStyle/>
          <a:p>
            <a:r>
              <a:rPr lang="fr-FR" sz="1800" b="1" dirty="0">
                <a:solidFill>
                  <a:srgbClr val="00B050"/>
                </a:solidFill>
              </a:rPr>
              <a:t>++</a:t>
            </a:r>
          </a:p>
        </p:txBody>
      </p:sp>
      <p:sp>
        <p:nvSpPr>
          <p:cNvPr id="24" name="ZoneTexte 23">
            <a:extLst>
              <a:ext uri="{FF2B5EF4-FFF2-40B4-BE49-F238E27FC236}">
                <a16:creationId xmlns:a16="http://schemas.microsoft.com/office/drawing/2014/main" id="{58849C68-FD41-4563-8348-0C39FE40F2EB}"/>
              </a:ext>
            </a:extLst>
          </p:cNvPr>
          <p:cNvSpPr txBox="1"/>
          <p:nvPr/>
        </p:nvSpPr>
        <p:spPr>
          <a:xfrm>
            <a:off x="6465447" y="3853341"/>
            <a:ext cx="544369" cy="369332"/>
          </a:xfrm>
          <a:prstGeom prst="rect">
            <a:avLst/>
          </a:prstGeom>
          <a:noFill/>
        </p:spPr>
        <p:txBody>
          <a:bodyPr wrap="square">
            <a:spAutoFit/>
          </a:bodyPr>
          <a:lstStyle/>
          <a:p>
            <a:r>
              <a:rPr lang="fr-FR" sz="1800" b="1" dirty="0">
                <a:solidFill>
                  <a:srgbClr val="FF5859"/>
                </a:solidFill>
              </a:rPr>
              <a:t>--</a:t>
            </a:r>
          </a:p>
        </p:txBody>
      </p:sp>
      <p:cxnSp>
        <p:nvCxnSpPr>
          <p:cNvPr id="25" name="Connecteur droit 24">
            <a:extLst>
              <a:ext uri="{FF2B5EF4-FFF2-40B4-BE49-F238E27FC236}">
                <a16:creationId xmlns:a16="http://schemas.microsoft.com/office/drawing/2014/main" id="{A8BBED2A-31FB-4464-BA64-E0D3D9FC7C49}"/>
              </a:ext>
            </a:extLst>
          </p:cNvPr>
          <p:cNvCxnSpPr>
            <a:cxnSpLocks/>
          </p:cNvCxnSpPr>
          <p:nvPr/>
        </p:nvCxnSpPr>
        <p:spPr>
          <a:xfrm>
            <a:off x="5925947" y="4036089"/>
            <a:ext cx="0" cy="11923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532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 coins arrondis 14">
            <a:extLst>
              <a:ext uri="{FF2B5EF4-FFF2-40B4-BE49-F238E27FC236}">
                <a16:creationId xmlns:a16="http://schemas.microsoft.com/office/drawing/2014/main" id="{CF88B587-5EEB-4D61-B200-BAFF5F79786C}"/>
              </a:ext>
            </a:extLst>
          </p:cNvPr>
          <p:cNvSpPr/>
          <p:nvPr/>
        </p:nvSpPr>
        <p:spPr>
          <a:xfrm>
            <a:off x="7925350" y="2999489"/>
            <a:ext cx="1848375" cy="517601"/>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CD69BCF-902C-49F7-A357-2CB6007BF797}"/>
              </a:ext>
            </a:extLst>
          </p:cNvPr>
          <p:cNvSpPr>
            <a:spLocks noGrp="1"/>
          </p:cNvSpPr>
          <p:nvPr>
            <p:ph type="title"/>
          </p:nvPr>
        </p:nvSpPr>
        <p:spPr/>
        <p:txBody>
          <a:bodyPr/>
          <a:lstStyle/>
          <a:p>
            <a:r>
              <a:rPr lang="fr-FR" dirty="0"/>
              <a:t>Dispositions particulières envisagées par les hôtes</a:t>
            </a:r>
            <a:r>
              <a:rPr lang="fr-FR" dirty="0">
                <a:solidFill>
                  <a:schemeClr val="accent1"/>
                </a:solidFill>
              </a:rPr>
              <a:t>.</a:t>
            </a:r>
          </a:p>
        </p:txBody>
      </p:sp>
      <p:sp>
        <p:nvSpPr>
          <p:cNvPr id="3" name="Espace réservé du texte 2">
            <a:extLst>
              <a:ext uri="{FF2B5EF4-FFF2-40B4-BE49-F238E27FC236}">
                <a16:creationId xmlns:a16="http://schemas.microsoft.com/office/drawing/2014/main" id="{28D224B6-6E29-49B8-B31E-499E8713B57C}"/>
              </a:ext>
            </a:extLst>
          </p:cNvPr>
          <p:cNvSpPr>
            <a:spLocks noGrp="1"/>
          </p:cNvSpPr>
          <p:nvPr>
            <p:ph type="body" sz="quarter" idx="10"/>
          </p:nvPr>
        </p:nvSpPr>
        <p:spPr/>
        <p:txBody>
          <a:bodyPr/>
          <a:lstStyle/>
          <a:p>
            <a:r>
              <a:rPr lang="fr-FR" dirty="0"/>
              <a:t>A40. De façon générale, lorsque vous recevez de la famille ou des amis pour l’occasion d’un réveillon du nouvel an, prévoyez-vous l’une des mesures suivantes pour éviter qu’un conducteur ne reprenne le volant après avoir bu de l’alcool ? </a:t>
            </a:r>
          </a:p>
          <a:p>
            <a:pPr lvl="1"/>
            <a:r>
              <a:rPr lang="fr-FR" b="0" dirty="0">
                <a:solidFill>
                  <a:schemeClr val="tx2"/>
                </a:solidFill>
              </a:rPr>
              <a:t>Base : Français de 18 ans et plus : 1030 personnes</a:t>
            </a:r>
          </a:p>
          <a:p>
            <a:endParaRPr lang="fr-FR" b="0" dirty="0">
              <a:solidFill>
                <a:schemeClr val="tx2"/>
              </a:solidFill>
            </a:endParaRPr>
          </a:p>
          <a:p>
            <a:endParaRPr lang="fr-FR" dirty="0"/>
          </a:p>
        </p:txBody>
      </p:sp>
      <p:sp>
        <p:nvSpPr>
          <p:cNvPr id="5" name="Rectangle 56">
            <a:extLst>
              <a:ext uri="{FF2B5EF4-FFF2-40B4-BE49-F238E27FC236}">
                <a16:creationId xmlns:a16="http://schemas.microsoft.com/office/drawing/2014/main" id="{2AAFC50E-2B12-49DD-BCDD-FFD6836820D2}"/>
              </a:ext>
            </a:extLst>
          </p:cNvPr>
          <p:cNvSpPr>
            <a:spLocks noChangeArrowheads="1"/>
          </p:cNvSpPr>
          <p:nvPr/>
        </p:nvSpPr>
        <p:spPr bwMode="auto">
          <a:xfrm>
            <a:off x="1022968" y="3997645"/>
            <a:ext cx="3542636" cy="33855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De demander que les conducteurs se désignent et </a:t>
            </a:r>
          </a:p>
          <a:p>
            <a:pPr lvl="0" algn="r" fontAlgn="base">
              <a:spcBef>
                <a:spcPct val="0"/>
              </a:spcBef>
              <a:spcAft>
                <a:spcPct val="0"/>
              </a:spcAft>
            </a:pPr>
            <a:r>
              <a:rPr lang="fr-FR" sz="1100" b="1" dirty="0">
                <a:solidFill>
                  <a:srgbClr val="595959"/>
                </a:solidFill>
                <a:latin typeface="Arial" pitchFamily="34" charset="0"/>
                <a:cs typeface="Arial" pitchFamily="34" charset="0"/>
              </a:rPr>
              <a:t>ne boivent pas d’alcool (SAM, le capitaine de soirée) </a:t>
            </a:r>
          </a:p>
        </p:txBody>
      </p:sp>
      <p:sp>
        <p:nvSpPr>
          <p:cNvPr id="6" name="Rectangle 57">
            <a:extLst>
              <a:ext uri="{FF2B5EF4-FFF2-40B4-BE49-F238E27FC236}">
                <a16:creationId xmlns:a16="http://schemas.microsoft.com/office/drawing/2014/main" id="{0699E2CB-80DA-48DD-A491-5F8BFA8BA8CB}"/>
              </a:ext>
            </a:extLst>
          </p:cNvPr>
          <p:cNvSpPr>
            <a:spLocks noChangeArrowheads="1"/>
          </p:cNvSpPr>
          <p:nvPr/>
        </p:nvSpPr>
        <p:spPr bwMode="auto">
          <a:xfrm>
            <a:off x="2388726" y="2274389"/>
            <a:ext cx="2176878" cy="16927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De proposer de dormir sur place</a:t>
            </a:r>
          </a:p>
        </p:txBody>
      </p:sp>
      <p:sp>
        <p:nvSpPr>
          <p:cNvPr id="7" name="Rectangle 61">
            <a:extLst>
              <a:ext uri="{FF2B5EF4-FFF2-40B4-BE49-F238E27FC236}">
                <a16:creationId xmlns:a16="http://schemas.microsoft.com/office/drawing/2014/main" id="{9DDDAA17-88AE-46A8-888F-06C1E8E6E600}"/>
              </a:ext>
            </a:extLst>
          </p:cNvPr>
          <p:cNvSpPr>
            <a:spLocks noChangeArrowheads="1"/>
          </p:cNvSpPr>
          <p:nvPr/>
        </p:nvSpPr>
        <p:spPr bwMode="auto">
          <a:xfrm>
            <a:off x="1325936" y="3066477"/>
            <a:ext cx="3239668" cy="33855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De prévoir des moyens de transports alternatifs </a:t>
            </a:r>
          </a:p>
          <a:p>
            <a:pPr lvl="0" algn="r" fontAlgn="base">
              <a:spcBef>
                <a:spcPct val="0"/>
              </a:spcBef>
              <a:spcAft>
                <a:spcPct val="0"/>
              </a:spcAft>
            </a:pPr>
            <a:r>
              <a:rPr lang="fr-FR" sz="1100" b="1" dirty="0">
                <a:solidFill>
                  <a:srgbClr val="595959"/>
                </a:solidFill>
                <a:latin typeface="Arial" pitchFamily="34" charset="0"/>
                <a:cs typeface="Arial" pitchFamily="34" charset="0"/>
              </a:rPr>
              <a:t>(n° téléphone pour appeler un taxi, VTC…)</a:t>
            </a:r>
            <a:endParaRPr lang="fr-FR" b="1" dirty="0">
              <a:solidFill>
                <a:srgbClr val="595959"/>
              </a:solidFill>
              <a:latin typeface="Arial" pitchFamily="34" charset="0"/>
              <a:cs typeface="Arial" pitchFamily="34" charset="0"/>
            </a:endParaRPr>
          </a:p>
        </p:txBody>
      </p:sp>
      <p:graphicFrame>
        <p:nvGraphicFramePr>
          <p:cNvPr id="8" name="Graphique 7">
            <a:extLst>
              <a:ext uri="{FF2B5EF4-FFF2-40B4-BE49-F238E27FC236}">
                <a16:creationId xmlns:a16="http://schemas.microsoft.com/office/drawing/2014/main" id="{8CBD06D1-BECA-4F19-8CE9-391A7C2890A8}"/>
              </a:ext>
            </a:extLst>
          </p:cNvPr>
          <p:cNvGraphicFramePr/>
          <p:nvPr>
            <p:extLst>
              <p:ext uri="{D42A27DB-BD31-4B8C-83A1-F6EECF244321}">
                <p14:modId xmlns:p14="http://schemas.microsoft.com/office/powerpoint/2010/main" val="1706678097"/>
              </p:ext>
            </p:extLst>
          </p:nvPr>
        </p:nvGraphicFramePr>
        <p:xfrm>
          <a:off x="4565604" y="1758345"/>
          <a:ext cx="2760946" cy="2999890"/>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a:extLst>
              <a:ext uri="{FF2B5EF4-FFF2-40B4-BE49-F238E27FC236}">
                <a16:creationId xmlns:a16="http://schemas.microsoft.com/office/drawing/2014/main" id="{D3064EC8-C10B-4D67-AF55-B482ACA9A3A2}"/>
              </a:ext>
            </a:extLst>
          </p:cNvPr>
          <p:cNvSpPr txBox="1"/>
          <p:nvPr/>
        </p:nvSpPr>
        <p:spPr>
          <a:xfrm>
            <a:off x="7841425" y="3004921"/>
            <a:ext cx="2016224" cy="461665"/>
          </a:xfrm>
          <a:prstGeom prst="rect">
            <a:avLst/>
          </a:prstGeom>
          <a:noFill/>
        </p:spPr>
        <p:txBody>
          <a:bodyPr wrap="square" rtlCol="0">
            <a:spAutoFit/>
          </a:bodyPr>
          <a:lstStyle/>
          <a:p>
            <a:pPr algn="ctr"/>
            <a:r>
              <a:rPr lang="fr-FR" sz="1200" b="1" dirty="0">
                <a:solidFill>
                  <a:schemeClr val="bg1"/>
                </a:solidFill>
              </a:rPr>
              <a:t>Au moins </a:t>
            </a:r>
          </a:p>
          <a:p>
            <a:pPr algn="ctr"/>
            <a:r>
              <a:rPr lang="fr-FR" sz="1200" b="1" dirty="0">
                <a:solidFill>
                  <a:schemeClr val="bg1"/>
                </a:solidFill>
              </a:rPr>
              <a:t>1 disposition : 91,3%</a:t>
            </a:r>
          </a:p>
        </p:txBody>
      </p:sp>
      <p:sp>
        <p:nvSpPr>
          <p:cNvPr id="10" name="Rectangle 6">
            <a:extLst>
              <a:ext uri="{FF2B5EF4-FFF2-40B4-BE49-F238E27FC236}">
                <a16:creationId xmlns:a16="http://schemas.microsoft.com/office/drawing/2014/main" id="{F028397C-4878-41C9-99C2-7D02CFE62AB3}"/>
              </a:ext>
            </a:extLst>
          </p:cNvPr>
          <p:cNvSpPr>
            <a:spLocks noChangeArrowheads="1"/>
          </p:cNvSpPr>
          <p:nvPr/>
        </p:nvSpPr>
        <p:spPr bwMode="auto">
          <a:xfrm>
            <a:off x="7805272" y="3597535"/>
            <a:ext cx="2016224" cy="73866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200" i="1" dirty="0">
                <a:solidFill>
                  <a:srgbClr val="7F7F7F"/>
                </a:solidFill>
                <a:cs typeface="Arial" pitchFamily="34" charset="0"/>
              </a:rPr>
              <a:t>2019 : 94,0%</a:t>
            </a:r>
          </a:p>
          <a:p>
            <a:pPr lvl="0" algn="ctr"/>
            <a:r>
              <a:rPr lang="fr-FR" sz="1200" i="1" dirty="0">
                <a:solidFill>
                  <a:srgbClr val="7F7F7F"/>
                </a:solidFill>
                <a:cs typeface="Arial" pitchFamily="34" charset="0"/>
              </a:rPr>
              <a:t>2018 : 93,3%</a:t>
            </a:r>
          </a:p>
          <a:p>
            <a:pPr lvl="0" algn="ctr"/>
            <a:r>
              <a:rPr lang="fr-FR" sz="1200" i="1" dirty="0">
                <a:solidFill>
                  <a:srgbClr val="7F7F7F"/>
                </a:solidFill>
                <a:cs typeface="Arial" pitchFamily="34" charset="0"/>
              </a:rPr>
              <a:t>2017 : 94,0%</a:t>
            </a:r>
          </a:p>
          <a:p>
            <a:pPr lvl="0" algn="ctr"/>
            <a:r>
              <a:rPr lang="fr-FR" sz="1200" i="1" dirty="0">
                <a:solidFill>
                  <a:srgbClr val="7F7F7F"/>
                </a:solidFill>
                <a:cs typeface="Arial" pitchFamily="34" charset="0"/>
              </a:rPr>
              <a:t>2016 : 93,6%</a:t>
            </a:r>
          </a:p>
        </p:txBody>
      </p:sp>
      <p:sp>
        <p:nvSpPr>
          <p:cNvPr id="11" name="Rectangle 6">
            <a:extLst>
              <a:ext uri="{FF2B5EF4-FFF2-40B4-BE49-F238E27FC236}">
                <a16:creationId xmlns:a16="http://schemas.microsoft.com/office/drawing/2014/main" id="{BF3A6704-48CF-4176-8894-718532039D6D}"/>
              </a:ext>
            </a:extLst>
          </p:cNvPr>
          <p:cNvSpPr>
            <a:spLocks noChangeArrowheads="1"/>
          </p:cNvSpPr>
          <p:nvPr/>
        </p:nvSpPr>
        <p:spPr bwMode="auto">
          <a:xfrm>
            <a:off x="6354202" y="2443666"/>
            <a:ext cx="1080420" cy="1692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100" i="1" cap="all" dirty="0">
                <a:solidFill>
                  <a:schemeClr val="bg1">
                    <a:lumMod val="65000"/>
                  </a:schemeClr>
                </a:solidFill>
              </a:rPr>
              <a:t>(86,1%)</a:t>
            </a:r>
          </a:p>
        </p:txBody>
      </p:sp>
      <p:sp>
        <p:nvSpPr>
          <p:cNvPr id="12" name="Rectangle 6">
            <a:extLst>
              <a:ext uri="{FF2B5EF4-FFF2-40B4-BE49-F238E27FC236}">
                <a16:creationId xmlns:a16="http://schemas.microsoft.com/office/drawing/2014/main" id="{A2185349-2780-4DB0-B256-F186D89D7911}"/>
              </a:ext>
            </a:extLst>
          </p:cNvPr>
          <p:cNvSpPr>
            <a:spLocks noChangeArrowheads="1"/>
          </p:cNvSpPr>
          <p:nvPr/>
        </p:nvSpPr>
        <p:spPr bwMode="auto">
          <a:xfrm>
            <a:off x="5181193" y="3341991"/>
            <a:ext cx="1080420" cy="1692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100" i="1" cap="all" dirty="0">
                <a:solidFill>
                  <a:schemeClr val="bg1">
                    <a:lumMod val="65000"/>
                  </a:schemeClr>
                </a:solidFill>
              </a:rPr>
              <a:t>(35,0%)</a:t>
            </a:r>
          </a:p>
        </p:txBody>
      </p:sp>
      <p:sp>
        <p:nvSpPr>
          <p:cNvPr id="13" name="Rectangle 6">
            <a:extLst>
              <a:ext uri="{FF2B5EF4-FFF2-40B4-BE49-F238E27FC236}">
                <a16:creationId xmlns:a16="http://schemas.microsoft.com/office/drawing/2014/main" id="{31F45510-E8D3-4030-9680-B1F0FD87F635}"/>
              </a:ext>
            </a:extLst>
          </p:cNvPr>
          <p:cNvSpPr>
            <a:spLocks noChangeArrowheads="1"/>
          </p:cNvSpPr>
          <p:nvPr/>
        </p:nvSpPr>
        <p:spPr bwMode="auto">
          <a:xfrm>
            <a:off x="5759956" y="4269874"/>
            <a:ext cx="1080420" cy="1692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100" i="1" cap="all" dirty="0">
                <a:solidFill>
                  <a:schemeClr val="bg1">
                    <a:lumMod val="65000"/>
                  </a:schemeClr>
                </a:solidFill>
              </a:rPr>
              <a:t>(61,6%)</a:t>
            </a:r>
          </a:p>
        </p:txBody>
      </p:sp>
      <p:sp>
        <p:nvSpPr>
          <p:cNvPr id="17" name="Arc 16">
            <a:extLst>
              <a:ext uri="{FF2B5EF4-FFF2-40B4-BE49-F238E27FC236}">
                <a16:creationId xmlns:a16="http://schemas.microsoft.com/office/drawing/2014/main" id="{EA442D0F-6219-4C19-84A9-78B9DFA91096}"/>
              </a:ext>
            </a:extLst>
          </p:cNvPr>
          <p:cNvSpPr/>
          <p:nvPr/>
        </p:nvSpPr>
        <p:spPr>
          <a:xfrm rot="2700000">
            <a:off x="6542591" y="2553323"/>
            <a:ext cx="1407574" cy="1407574"/>
          </a:xfrm>
          <a:prstGeom prst="arc">
            <a:avLst/>
          </a:prstGeom>
          <a:solidFill>
            <a:srgbClr val="F4F4F5"/>
          </a:solidFill>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8" name="ZoneTexte 17">
            <a:extLst>
              <a:ext uri="{FF2B5EF4-FFF2-40B4-BE49-F238E27FC236}">
                <a16:creationId xmlns:a16="http://schemas.microsoft.com/office/drawing/2014/main" id="{CAC22E78-BB9F-4762-AEF3-5B3ADB5F4BAF}"/>
              </a:ext>
            </a:extLst>
          </p:cNvPr>
          <p:cNvSpPr txBox="1"/>
          <p:nvPr/>
        </p:nvSpPr>
        <p:spPr>
          <a:xfrm>
            <a:off x="1325936" y="5206726"/>
            <a:ext cx="6880747" cy="738664"/>
          </a:xfrm>
          <a:prstGeom prst="rect">
            <a:avLst/>
          </a:prstGeom>
          <a:noFill/>
        </p:spPr>
        <p:txBody>
          <a:bodyPr wrap="square" rtlCol="0">
            <a:spAutoFit/>
          </a:bodyPr>
          <a:lstStyle/>
          <a:p>
            <a:r>
              <a:rPr lang="fr-FR" sz="1400" b="1" dirty="0">
                <a:solidFill>
                  <a:schemeClr val="accent4"/>
                </a:solidFill>
              </a:rPr>
              <a:t>De façon général, 82,5% des Français affirment proposer à leurs convives de dormir sur place à l’occasion d’un réveillon du nouvel an, une proportion en baisse par rapport à l’année 2019.</a:t>
            </a:r>
          </a:p>
        </p:txBody>
      </p:sp>
      <p:sp>
        <p:nvSpPr>
          <p:cNvPr id="21" name="ZoneTexte 20">
            <a:extLst>
              <a:ext uri="{FF2B5EF4-FFF2-40B4-BE49-F238E27FC236}">
                <a16:creationId xmlns:a16="http://schemas.microsoft.com/office/drawing/2014/main" id="{AAEF0FDD-FF14-40E2-B334-0BC5DE68483E}"/>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2" name="ZoneTexte 21">
            <a:extLst>
              <a:ext uri="{FF2B5EF4-FFF2-40B4-BE49-F238E27FC236}">
                <a16:creationId xmlns:a16="http://schemas.microsoft.com/office/drawing/2014/main" id="{FAEA01E5-F4A2-413C-A738-243877EC1FE0}"/>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3" name="ZoneTexte 22">
            <a:extLst>
              <a:ext uri="{FF2B5EF4-FFF2-40B4-BE49-F238E27FC236}">
                <a16:creationId xmlns:a16="http://schemas.microsoft.com/office/drawing/2014/main" id="{44305DAE-ECD5-4718-8905-D3C194C3D74C}"/>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19" name="ZoneTexte 18">
            <a:extLst>
              <a:ext uri="{FF2B5EF4-FFF2-40B4-BE49-F238E27FC236}">
                <a16:creationId xmlns:a16="http://schemas.microsoft.com/office/drawing/2014/main" id="{97DFC098-7BDA-4C5D-88AA-A53FDA277FAA}"/>
              </a:ext>
            </a:extLst>
          </p:cNvPr>
          <p:cNvSpPr txBox="1"/>
          <p:nvPr/>
        </p:nvSpPr>
        <p:spPr>
          <a:xfrm>
            <a:off x="9712212" y="321173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0" name="ZoneTexte 19">
            <a:extLst>
              <a:ext uri="{FF2B5EF4-FFF2-40B4-BE49-F238E27FC236}">
                <a16:creationId xmlns:a16="http://schemas.microsoft.com/office/drawing/2014/main" id="{58E0BC78-23D3-4322-A9A2-248398188B85}"/>
              </a:ext>
            </a:extLst>
          </p:cNvPr>
          <p:cNvSpPr txBox="1"/>
          <p:nvPr/>
        </p:nvSpPr>
        <p:spPr>
          <a:xfrm>
            <a:off x="6984664" y="2185661"/>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3113564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AB88993E-7500-45AC-92D9-39B048729A81}"/>
              </a:ext>
            </a:extLst>
          </p:cNvPr>
          <p:cNvGraphicFramePr/>
          <p:nvPr>
            <p:extLst>
              <p:ext uri="{D42A27DB-BD31-4B8C-83A1-F6EECF244321}">
                <p14:modId xmlns:p14="http://schemas.microsoft.com/office/powerpoint/2010/main" val="853584342"/>
              </p:ext>
            </p:extLst>
          </p:nvPr>
        </p:nvGraphicFramePr>
        <p:xfrm>
          <a:off x="4657361" y="1811329"/>
          <a:ext cx="2760946" cy="299989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 coins arrondis 13">
            <a:extLst>
              <a:ext uri="{FF2B5EF4-FFF2-40B4-BE49-F238E27FC236}">
                <a16:creationId xmlns:a16="http://schemas.microsoft.com/office/drawing/2014/main" id="{3E9D779D-6049-4E38-B594-CF83FD80C8BF}"/>
              </a:ext>
            </a:extLst>
          </p:cNvPr>
          <p:cNvSpPr/>
          <p:nvPr/>
        </p:nvSpPr>
        <p:spPr>
          <a:xfrm>
            <a:off x="7054014" y="3468113"/>
            <a:ext cx="1228043" cy="517601"/>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Arc 14">
            <a:extLst>
              <a:ext uri="{FF2B5EF4-FFF2-40B4-BE49-F238E27FC236}">
                <a16:creationId xmlns:a16="http://schemas.microsoft.com/office/drawing/2014/main" id="{7D97BDD3-EA60-4691-9F58-A3A9E1A4B042}"/>
              </a:ext>
            </a:extLst>
          </p:cNvPr>
          <p:cNvSpPr/>
          <p:nvPr/>
        </p:nvSpPr>
        <p:spPr>
          <a:xfrm rot="2700000">
            <a:off x="5651799" y="3021947"/>
            <a:ext cx="1407574" cy="1407574"/>
          </a:xfrm>
          <a:prstGeom prst="arc">
            <a:avLst/>
          </a:prstGeom>
          <a:noFill/>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 name="Titre 1">
            <a:extLst>
              <a:ext uri="{FF2B5EF4-FFF2-40B4-BE49-F238E27FC236}">
                <a16:creationId xmlns:a16="http://schemas.microsoft.com/office/drawing/2014/main" id="{10D2B3F8-502C-4F11-9DE4-3E5E31584C35}"/>
              </a:ext>
            </a:extLst>
          </p:cNvPr>
          <p:cNvSpPr>
            <a:spLocks noGrp="1"/>
          </p:cNvSpPr>
          <p:nvPr>
            <p:ph type="title"/>
          </p:nvPr>
        </p:nvSpPr>
        <p:spPr/>
        <p:txBody>
          <a:bodyPr/>
          <a:lstStyle/>
          <a:p>
            <a:r>
              <a:rPr lang="fr-FR" dirty="0"/>
              <a:t>Planification des dispositions particulières</a:t>
            </a:r>
            <a:r>
              <a:rPr lang="fr-FR" dirty="0">
                <a:solidFill>
                  <a:schemeClr val="accent1"/>
                </a:solidFill>
              </a:rPr>
              <a:t>.</a:t>
            </a:r>
          </a:p>
        </p:txBody>
      </p:sp>
      <p:sp>
        <p:nvSpPr>
          <p:cNvPr id="3" name="Espace réservé du texte 2">
            <a:extLst>
              <a:ext uri="{FF2B5EF4-FFF2-40B4-BE49-F238E27FC236}">
                <a16:creationId xmlns:a16="http://schemas.microsoft.com/office/drawing/2014/main" id="{0AE60E88-EEF1-4D34-80FB-88CA8ADB635E}"/>
              </a:ext>
            </a:extLst>
          </p:cNvPr>
          <p:cNvSpPr>
            <a:spLocks noGrp="1"/>
          </p:cNvSpPr>
          <p:nvPr>
            <p:ph type="body" sz="quarter" idx="10"/>
          </p:nvPr>
        </p:nvSpPr>
        <p:spPr/>
        <p:txBody>
          <a:bodyPr/>
          <a:lstStyle/>
          <a:p>
            <a:r>
              <a:rPr lang="fr-FR" dirty="0"/>
              <a:t>Q13. Au final, à l’occasion de cette soirée du réveillon 2021, pensez-vous que vous ou votre entourage serez concernés par la question de l’alcool </a:t>
            </a:r>
            <a:r>
              <a:rPr lang="fr-FR" u="sng" dirty="0"/>
              <a:t>et</a:t>
            </a:r>
            <a:r>
              <a:rPr lang="fr-FR" dirty="0"/>
              <a:t> de la conduite ?</a:t>
            </a:r>
          </a:p>
          <a:p>
            <a:pPr lvl="1"/>
            <a:r>
              <a:rPr lang="fr-FR" b="0" dirty="0">
                <a:solidFill>
                  <a:schemeClr val="tx2"/>
                </a:solidFill>
              </a:rPr>
              <a:t>Base : Français de 18 ans et plus : 1030 personnes</a:t>
            </a:r>
          </a:p>
          <a:p>
            <a:endParaRPr lang="fr-FR" b="0" dirty="0">
              <a:solidFill>
                <a:schemeClr val="tx2"/>
              </a:solidFill>
            </a:endParaRPr>
          </a:p>
        </p:txBody>
      </p:sp>
      <p:sp>
        <p:nvSpPr>
          <p:cNvPr id="6" name="Rectangle 6">
            <a:extLst>
              <a:ext uri="{FF2B5EF4-FFF2-40B4-BE49-F238E27FC236}">
                <a16:creationId xmlns:a16="http://schemas.microsoft.com/office/drawing/2014/main" id="{50E6EACD-DD64-4330-B4B2-013245E1B6AB}"/>
              </a:ext>
            </a:extLst>
          </p:cNvPr>
          <p:cNvSpPr>
            <a:spLocks noChangeArrowheads="1"/>
          </p:cNvSpPr>
          <p:nvPr/>
        </p:nvSpPr>
        <p:spPr bwMode="auto">
          <a:xfrm>
            <a:off x="1203059" y="2164981"/>
            <a:ext cx="3467295" cy="507831"/>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Non, parce que vous et votre entourage n’utiliserez </a:t>
            </a:r>
          </a:p>
          <a:p>
            <a:pPr lvl="0" algn="r" fontAlgn="base">
              <a:spcBef>
                <a:spcPct val="0"/>
              </a:spcBef>
              <a:spcAft>
                <a:spcPct val="0"/>
              </a:spcAft>
            </a:pPr>
            <a:r>
              <a:rPr lang="fr-FR" sz="1100" b="1" dirty="0">
                <a:solidFill>
                  <a:srgbClr val="595959"/>
                </a:solidFill>
                <a:latin typeface="Arial" pitchFamily="34" charset="0"/>
                <a:cs typeface="Arial" pitchFamily="34" charset="0"/>
              </a:rPr>
              <a:t>pas de véhicule personnel pour vous rendre, </a:t>
            </a:r>
          </a:p>
          <a:p>
            <a:pPr lvl="0" algn="r" fontAlgn="base">
              <a:spcBef>
                <a:spcPct val="0"/>
              </a:spcBef>
              <a:spcAft>
                <a:spcPct val="0"/>
              </a:spcAft>
            </a:pPr>
            <a:r>
              <a:rPr lang="fr-FR" sz="1100" b="1" dirty="0">
                <a:solidFill>
                  <a:srgbClr val="595959"/>
                </a:solidFill>
                <a:latin typeface="Arial" pitchFamily="34" charset="0"/>
                <a:cs typeface="Arial" pitchFamily="34" charset="0"/>
              </a:rPr>
              <a:t>vous déplacer ou revenir de la soirée</a:t>
            </a:r>
            <a:endParaRPr kumimoji="0" lang="fr-FR" sz="1100" b="1" i="0" u="none" strike="noStrike" cap="none" normalizeH="0" baseline="0" dirty="0">
              <a:ln>
                <a:noFill/>
              </a:ln>
              <a:solidFill>
                <a:srgbClr val="595959"/>
              </a:solidFill>
              <a:effectLst/>
              <a:latin typeface="Arial" pitchFamily="34" charset="0"/>
              <a:cs typeface="Arial" pitchFamily="34" charset="0"/>
            </a:endParaRPr>
          </a:p>
        </p:txBody>
      </p:sp>
      <p:sp>
        <p:nvSpPr>
          <p:cNvPr id="7" name="Rectangle 12">
            <a:extLst>
              <a:ext uri="{FF2B5EF4-FFF2-40B4-BE49-F238E27FC236}">
                <a16:creationId xmlns:a16="http://schemas.microsoft.com/office/drawing/2014/main" id="{FAC531F0-DD66-4027-816D-CEBD5D5E3A56}"/>
              </a:ext>
            </a:extLst>
          </p:cNvPr>
          <p:cNvSpPr>
            <a:spLocks noChangeArrowheads="1"/>
          </p:cNvSpPr>
          <p:nvPr/>
        </p:nvSpPr>
        <p:spPr bwMode="auto">
          <a:xfrm>
            <a:off x="818338" y="3009714"/>
            <a:ext cx="3852016" cy="677108"/>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r" fontAlgn="base">
              <a:spcBef>
                <a:spcPct val="0"/>
              </a:spcBef>
              <a:spcAft>
                <a:spcPct val="0"/>
              </a:spcAft>
            </a:pPr>
            <a:r>
              <a:rPr lang="fr-FR" sz="1100" b="1" dirty="0">
                <a:solidFill>
                  <a:srgbClr val="595959"/>
                </a:solidFill>
                <a:latin typeface="Arial" pitchFamily="34" charset="0"/>
                <a:cs typeface="Arial" pitchFamily="34" charset="0"/>
              </a:rPr>
              <a:t>Oui, mais vous ou votre entourage prendrez des </a:t>
            </a:r>
          </a:p>
          <a:p>
            <a:pPr algn="r" fontAlgn="base">
              <a:spcBef>
                <a:spcPct val="0"/>
              </a:spcBef>
              <a:spcAft>
                <a:spcPct val="0"/>
              </a:spcAft>
            </a:pPr>
            <a:r>
              <a:rPr lang="fr-FR" sz="1100" b="1" dirty="0">
                <a:solidFill>
                  <a:srgbClr val="595959"/>
                </a:solidFill>
                <a:latin typeface="Arial" pitchFamily="34" charset="0"/>
                <a:cs typeface="Arial" pitchFamily="34" charset="0"/>
              </a:rPr>
              <a:t>dispositions pour éviter tous problèmes sur la route</a:t>
            </a:r>
          </a:p>
          <a:p>
            <a:pPr algn="r" fontAlgn="base">
              <a:spcBef>
                <a:spcPct val="0"/>
              </a:spcBef>
              <a:spcAft>
                <a:spcPct val="0"/>
              </a:spcAft>
            </a:pPr>
            <a:r>
              <a:rPr lang="fr-FR" sz="1100" dirty="0">
                <a:solidFill>
                  <a:srgbClr val="595959"/>
                </a:solidFill>
                <a:latin typeface="Arial" pitchFamily="34" charset="0"/>
                <a:cs typeface="Arial" pitchFamily="34" charset="0"/>
              </a:rPr>
              <a:t> (transports en commun, désignation d’un capitaine de soirée,</a:t>
            </a:r>
          </a:p>
          <a:p>
            <a:pPr algn="r" fontAlgn="base">
              <a:spcBef>
                <a:spcPct val="0"/>
              </a:spcBef>
              <a:spcAft>
                <a:spcPct val="0"/>
              </a:spcAft>
            </a:pPr>
            <a:r>
              <a:rPr lang="fr-FR" sz="1100" dirty="0">
                <a:solidFill>
                  <a:srgbClr val="595959"/>
                </a:solidFill>
                <a:latin typeface="Arial" pitchFamily="34" charset="0"/>
                <a:cs typeface="Arial" pitchFamily="34" charset="0"/>
              </a:rPr>
              <a:t> solutions pour dormir sur place, taxis, VTC…)</a:t>
            </a:r>
            <a:endParaRPr kumimoji="0" lang="fr-FR" sz="1100" u="none" strike="noStrike" cap="none" normalizeH="0" baseline="0" dirty="0">
              <a:ln>
                <a:noFill/>
              </a:ln>
              <a:solidFill>
                <a:srgbClr val="595959"/>
              </a:solidFill>
              <a:effectLst/>
              <a:latin typeface="Arial" pitchFamily="34" charset="0"/>
              <a:cs typeface="Arial" pitchFamily="34" charset="0"/>
            </a:endParaRPr>
          </a:p>
        </p:txBody>
      </p:sp>
      <p:sp>
        <p:nvSpPr>
          <p:cNvPr id="8" name="Rectangle 13">
            <a:extLst>
              <a:ext uri="{FF2B5EF4-FFF2-40B4-BE49-F238E27FC236}">
                <a16:creationId xmlns:a16="http://schemas.microsoft.com/office/drawing/2014/main" id="{BB1B7557-C338-4A61-B92E-5656C929F7D4}"/>
              </a:ext>
            </a:extLst>
          </p:cNvPr>
          <p:cNvSpPr>
            <a:spLocks noChangeArrowheads="1"/>
          </p:cNvSpPr>
          <p:nvPr/>
        </p:nvSpPr>
        <p:spPr bwMode="auto">
          <a:xfrm>
            <a:off x="576285" y="3958449"/>
            <a:ext cx="4094069" cy="507831"/>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lvl="0" algn="r" fontAlgn="base">
              <a:spcBef>
                <a:spcPct val="0"/>
              </a:spcBef>
              <a:spcAft>
                <a:spcPct val="0"/>
              </a:spcAft>
            </a:pPr>
            <a:r>
              <a:rPr lang="fr-FR" sz="1100" b="1" dirty="0">
                <a:solidFill>
                  <a:srgbClr val="595959"/>
                </a:solidFill>
                <a:latin typeface="Arial" pitchFamily="34" charset="0"/>
                <a:cs typeface="Arial" pitchFamily="34" charset="0"/>
              </a:rPr>
              <a:t>Oui, et vous ne savez pas encore si vous ou votre entourage </a:t>
            </a:r>
          </a:p>
          <a:p>
            <a:pPr lvl="0" algn="r" fontAlgn="base">
              <a:spcBef>
                <a:spcPct val="0"/>
              </a:spcBef>
              <a:spcAft>
                <a:spcPct val="0"/>
              </a:spcAft>
            </a:pPr>
            <a:r>
              <a:rPr lang="fr-FR" sz="1100" b="1" dirty="0">
                <a:solidFill>
                  <a:srgbClr val="595959"/>
                </a:solidFill>
                <a:latin typeface="Arial" pitchFamily="34" charset="0"/>
                <a:cs typeface="Arial" pitchFamily="34" charset="0"/>
              </a:rPr>
              <a:t>prendrez des dispositions particulières pour éviter</a:t>
            </a:r>
          </a:p>
          <a:p>
            <a:pPr lvl="0" algn="r" fontAlgn="base">
              <a:spcBef>
                <a:spcPct val="0"/>
              </a:spcBef>
              <a:spcAft>
                <a:spcPct val="0"/>
              </a:spcAft>
            </a:pPr>
            <a:r>
              <a:rPr lang="fr-FR" sz="1100" b="1" dirty="0">
                <a:solidFill>
                  <a:srgbClr val="595959"/>
                </a:solidFill>
                <a:latin typeface="Arial" pitchFamily="34" charset="0"/>
                <a:cs typeface="Arial" pitchFamily="34" charset="0"/>
              </a:rPr>
              <a:t> tous problèmes sur la route</a:t>
            </a:r>
            <a:endParaRPr kumimoji="0" lang="fr-FR" sz="1100" b="1" i="0" u="none" strike="noStrike" cap="none" normalizeH="0" baseline="0" dirty="0">
              <a:ln>
                <a:noFill/>
              </a:ln>
              <a:solidFill>
                <a:srgbClr val="595959"/>
              </a:solidFill>
              <a:effectLst/>
              <a:latin typeface="Arial" pitchFamily="34" charset="0"/>
              <a:cs typeface="Arial" pitchFamily="34" charset="0"/>
            </a:endParaRPr>
          </a:p>
        </p:txBody>
      </p:sp>
      <p:sp>
        <p:nvSpPr>
          <p:cNvPr id="9" name="ZoneTexte 8">
            <a:extLst>
              <a:ext uri="{FF2B5EF4-FFF2-40B4-BE49-F238E27FC236}">
                <a16:creationId xmlns:a16="http://schemas.microsoft.com/office/drawing/2014/main" id="{78759462-783C-4DB6-96B3-C8BA1C41E0B5}"/>
              </a:ext>
            </a:extLst>
          </p:cNvPr>
          <p:cNvSpPr txBox="1"/>
          <p:nvPr/>
        </p:nvSpPr>
        <p:spPr>
          <a:xfrm>
            <a:off x="7127825" y="3494901"/>
            <a:ext cx="1080420" cy="461665"/>
          </a:xfrm>
          <a:prstGeom prst="rect">
            <a:avLst/>
          </a:prstGeom>
          <a:noFill/>
        </p:spPr>
        <p:txBody>
          <a:bodyPr wrap="square" rtlCol="0">
            <a:spAutoFit/>
          </a:bodyPr>
          <a:lstStyle/>
          <a:p>
            <a:pPr algn="ctr"/>
            <a:r>
              <a:rPr lang="fr-FR" sz="1200" b="1" dirty="0">
                <a:solidFill>
                  <a:schemeClr val="bg1"/>
                </a:solidFill>
              </a:rPr>
              <a:t>OUI</a:t>
            </a:r>
          </a:p>
          <a:p>
            <a:pPr algn="ctr"/>
            <a:r>
              <a:rPr lang="fr-FR" sz="1200" b="1" dirty="0">
                <a:solidFill>
                  <a:schemeClr val="bg1"/>
                </a:solidFill>
              </a:rPr>
              <a:t>39,5%</a:t>
            </a:r>
          </a:p>
        </p:txBody>
      </p:sp>
      <p:sp>
        <p:nvSpPr>
          <p:cNvPr id="10" name="Rectangle 6">
            <a:extLst>
              <a:ext uri="{FF2B5EF4-FFF2-40B4-BE49-F238E27FC236}">
                <a16:creationId xmlns:a16="http://schemas.microsoft.com/office/drawing/2014/main" id="{47F44659-04FE-41EA-A10B-8FD7195FF5F8}"/>
              </a:ext>
            </a:extLst>
          </p:cNvPr>
          <p:cNvSpPr>
            <a:spLocks noChangeArrowheads="1"/>
          </p:cNvSpPr>
          <p:nvPr/>
        </p:nvSpPr>
        <p:spPr bwMode="auto">
          <a:xfrm>
            <a:off x="7195493" y="4048590"/>
            <a:ext cx="1080420" cy="73866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200" i="1" dirty="0">
                <a:solidFill>
                  <a:srgbClr val="7F7F7F"/>
                </a:solidFill>
                <a:cs typeface="Arial" pitchFamily="34" charset="0"/>
              </a:rPr>
              <a:t>2019 : 46,6%</a:t>
            </a:r>
          </a:p>
          <a:p>
            <a:pPr lvl="0" algn="ctr"/>
            <a:r>
              <a:rPr lang="fr-FR" sz="1200" i="1" dirty="0">
                <a:solidFill>
                  <a:srgbClr val="7F7F7F"/>
                </a:solidFill>
                <a:cs typeface="Arial" pitchFamily="34" charset="0"/>
              </a:rPr>
              <a:t>2018 : 47,2%</a:t>
            </a:r>
          </a:p>
          <a:p>
            <a:pPr lvl="0" algn="ctr"/>
            <a:r>
              <a:rPr lang="fr-FR" sz="1200" i="1" dirty="0">
                <a:solidFill>
                  <a:srgbClr val="7F7F7F"/>
                </a:solidFill>
                <a:cs typeface="Arial" pitchFamily="34" charset="0"/>
              </a:rPr>
              <a:t>2017 : 49,7%</a:t>
            </a:r>
          </a:p>
          <a:p>
            <a:pPr lvl="0" algn="ctr"/>
            <a:r>
              <a:rPr lang="fr-FR" sz="1200" i="1" dirty="0">
                <a:solidFill>
                  <a:srgbClr val="7F7F7F"/>
                </a:solidFill>
                <a:cs typeface="Arial" pitchFamily="34" charset="0"/>
              </a:rPr>
              <a:t>2016 : 47,5%</a:t>
            </a:r>
          </a:p>
        </p:txBody>
      </p:sp>
      <p:sp>
        <p:nvSpPr>
          <p:cNvPr id="11" name="Rectangle 6">
            <a:extLst>
              <a:ext uri="{FF2B5EF4-FFF2-40B4-BE49-F238E27FC236}">
                <a16:creationId xmlns:a16="http://schemas.microsoft.com/office/drawing/2014/main" id="{08EE1007-24F0-48D5-9CB5-501E7A47C200}"/>
              </a:ext>
            </a:extLst>
          </p:cNvPr>
          <p:cNvSpPr>
            <a:spLocks noChangeArrowheads="1"/>
          </p:cNvSpPr>
          <p:nvPr/>
        </p:nvSpPr>
        <p:spPr bwMode="auto">
          <a:xfrm>
            <a:off x="6567838" y="2327879"/>
            <a:ext cx="1080420" cy="1692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100" i="1" cap="all" dirty="0">
                <a:solidFill>
                  <a:schemeClr val="bg1">
                    <a:lumMod val="65000"/>
                  </a:schemeClr>
                </a:solidFill>
              </a:rPr>
              <a:t>(53,4%)</a:t>
            </a:r>
          </a:p>
        </p:txBody>
      </p:sp>
      <p:sp>
        <p:nvSpPr>
          <p:cNvPr id="12" name="Rectangle 6">
            <a:extLst>
              <a:ext uri="{FF2B5EF4-FFF2-40B4-BE49-F238E27FC236}">
                <a16:creationId xmlns:a16="http://schemas.microsoft.com/office/drawing/2014/main" id="{2B473CE4-1696-419E-AA0F-E1F32F806B59}"/>
              </a:ext>
            </a:extLst>
          </p:cNvPr>
          <p:cNvSpPr>
            <a:spLocks noChangeArrowheads="1"/>
          </p:cNvSpPr>
          <p:nvPr/>
        </p:nvSpPr>
        <p:spPr bwMode="auto">
          <a:xfrm>
            <a:off x="5886708" y="3230654"/>
            <a:ext cx="1080420" cy="1692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100" i="1" cap="all" dirty="0">
                <a:solidFill>
                  <a:schemeClr val="bg1">
                    <a:lumMod val="65000"/>
                  </a:schemeClr>
                </a:solidFill>
              </a:rPr>
              <a:t>(34,4%)</a:t>
            </a:r>
          </a:p>
        </p:txBody>
      </p:sp>
      <p:sp>
        <p:nvSpPr>
          <p:cNvPr id="13" name="Rectangle 6">
            <a:extLst>
              <a:ext uri="{FF2B5EF4-FFF2-40B4-BE49-F238E27FC236}">
                <a16:creationId xmlns:a16="http://schemas.microsoft.com/office/drawing/2014/main" id="{0E78491C-7B17-4A94-889A-B97B1D924F40}"/>
              </a:ext>
            </a:extLst>
          </p:cNvPr>
          <p:cNvSpPr>
            <a:spLocks noChangeArrowheads="1"/>
          </p:cNvSpPr>
          <p:nvPr/>
        </p:nvSpPr>
        <p:spPr bwMode="auto">
          <a:xfrm>
            <a:off x="5325135" y="4135299"/>
            <a:ext cx="1080420" cy="1692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ctr"/>
            <a:r>
              <a:rPr lang="fr-FR" sz="1100" i="1" cap="all" dirty="0">
                <a:solidFill>
                  <a:schemeClr val="bg1">
                    <a:lumMod val="65000"/>
                  </a:schemeClr>
                </a:solidFill>
              </a:rPr>
              <a:t>(12,3%)</a:t>
            </a:r>
          </a:p>
        </p:txBody>
      </p:sp>
      <p:sp>
        <p:nvSpPr>
          <p:cNvPr id="17" name="ZoneTexte 16">
            <a:extLst>
              <a:ext uri="{FF2B5EF4-FFF2-40B4-BE49-F238E27FC236}">
                <a16:creationId xmlns:a16="http://schemas.microsoft.com/office/drawing/2014/main" id="{08DDCA97-516F-415B-899B-04509C57852D}"/>
              </a:ext>
            </a:extLst>
          </p:cNvPr>
          <p:cNvSpPr txBox="1"/>
          <p:nvPr/>
        </p:nvSpPr>
        <p:spPr>
          <a:xfrm>
            <a:off x="9044626" y="2116382"/>
            <a:ext cx="2475374" cy="2677656"/>
          </a:xfrm>
          <a:prstGeom prst="rect">
            <a:avLst/>
          </a:prstGeom>
          <a:noFill/>
        </p:spPr>
        <p:txBody>
          <a:bodyPr wrap="square">
            <a:spAutoFit/>
          </a:bodyPr>
          <a:lstStyle/>
          <a:p>
            <a:r>
              <a:rPr lang="fr-FR" sz="1400" b="1" dirty="0">
                <a:solidFill>
                  <a:schemeClr val="accent4"/>
                </a:solidFill>
              </a:rPr>
              <a:t>10,1% des Français pensent qu’ils seront concernés par la question de l’alcool et de la conduite (soit pour d’eux, soit pour leur entourage) lors du réveillon 2021, sans encore savoir s’ils prendront des dispositions particulières pour éviter tous problèmes sur la route. </a:t>
            </a:r>
          </a:p>
        </p:txBody>
      </p:sp>
      <p:sp>
        <p:nvSpPr>
          <p:cNvPr id="23" name="ZoneTexte 22">
            <a:extLst>
              <a:ext uri="{FF2B5EF4-FFF2-40B4-BE49-F238E27FC236}">
                <a16:creationId xmlns:a16="http://schemas.microsoft.com/office/drawing/2014/main" id="{118AE73A-0C90-4663-9E32-460A9E901342}"/>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4" name="ZoneTexte 23">
            <a:extLst>
              <a:ext uri="{FF2B5EF4-FFF2-40B4-BE49-F238E27FC236}">
                <a16:creationId xmlns:a16="http://schemas.microsoft.com/office/drawing/2014/main" id="{528730F9-D293-4CC6-BB9D-9C079E6C05CC}"/>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5" name="ZoneTexte 24">
            <a:extLst>
              <a:ext uri="{FF2B5EF4-FFF2-40B4-BE49-F238E27FC236}">
                <a16:creationId xmlns:a16="http://schemas.microsoft.com/office/drawing/2014/main" id="{EE27F600-9EE6-4B91-ABBF-602845F94163}"/>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19" name="ZoneTexte 18">
            <a:extLst>
              <a:ext uri="{FF2B5EF4-FFF2-40B4-BE49-F238E27FC236}">
                <a16:creationId xmlns:a16="http://schemas.microsoft.com/office/drawing/2014/main" id="{4EE2003B-ACD3-455A-9247-D7B40E151BD8}"/>
              </a:ext>
            </a:extLst>
          </p:cNvPr>
          <p:cNvSpPr txBox="1"/>
          <p:nvPr/>
        </p:nvSpPr>
        <p:spPr>
          <a:xfrm>
            <a:off x="7823804" y="3663340"/>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0" name="ZoneTexte 19">
            <a:extLst>
              <a:ext uri="{FF2B5EF4-FFF2-40B4-BE49-F238E27FC236}">
                <a16:creationId xmlns:a16="http://schemas.microsoft.com/office/drawing/2014/main" id="{48AD98CF-4AF0-42E2-B128-A51E96F4EC3C}"/>
              </a:ext>
            </a:extLst>
          </p:cNvPr>
          <p:cNvSpPr txBox="1"/>
          <p:nvPr/>
        </p:nvSpPr>
        <p:spPr>
          <a:xfrm>
            <a:off x="6596413" y="2270871"/>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21" name="ZoneTexte 20">
            <a:extLst>
              <a:ext uri="{FF2B5EF4-FFF2-40B4-BE49-F238E27FC236}">
                <a16:creationId xmlns:a16="http://schemas.microsoft.com/office/drawing/2014/main" id="{7D73D0E8-D7B8-4E70-887F-527E88E31482}"/>
              </a:ext>
            </a:extLst>
          </p:cNvPr>
          <p:cNvSpPr txBox="1"/>
          <p:nvPr/>
        </p:nvSpPr>
        <p:spPr>
          <a:xfrm>
            <a:off x="5908601" y="3178211"/>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3154131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D44EC5BA-3391-4FA6-8832-5AB7117393BB}"/>
              </a:ext>
            </a:extLst>
          </p:cNvPr>
          <p:cNvSpPr/>
          <p:nvPr/>
        </p:nvSpPr>
        <p:spPr>
          <a:xfrm>
            <a:off x="5137924" y="3612264"/>
            <a:ext cx="1306615" cy="1067731"/>
          </a:xfrm>
          <a:prstGeom prst="roundRect">
            <a:avLst>
              <a:gd name="adj" fmla="val 1811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3F2E968-CEAB-44D1-A9EA-41CE315C6608}"/>
              </a:ext>
            </a:extLst>
          </p:cNvPr>
          <p:cNvSpPr>
            <a:spLocks noGrp="1"/>
          </p:cNvSpPr>
          <p:nvPr>
            <p:ph type="title"/>
          </p:nvPr>
        </p:nvSpPr>
        <p:spPr/>
        <p:txBody>
          <a:bodyPr/>
          <a:lstStyle/>
          <a:p>
            <a:r>
              <a:rPr lang="fr-FR" dirty="0"/>
              <a:t>Présence à l’occasion d’une situation à risque</a:t>
            </a:r>
            <a:r>
              <a:rPr lang="fr-FR" dirty="0">
                <a:solidFill>
                  <a:schemeClr val="accent1"/>
                </a:solidFill>
              </a:rPr>
              <a:t>.</a:t>
            </a:r>
          </a:p>
        </p:txBody>
      </p:sp>
      <p:sp>
        <p:nvSpPr>
          <p:cNvPr id="3" name="Espace réservé du texte 2">
            <a:extLst>
              <a:ext uri="{FF2B5EF4-FFF2-40B4-BE49-F238E27FC236}">
                <a16:creationId xmlns:a16="http://schemas.microsoft.com/office/drawing/2014/main" id="{A5E90DBC-F19A-47B0-8385-33AD8AC4FDFA}"/>
              </a:ext>
            </a:extLst>
          </p:cNvPr>
          <p:cNvSpPr>
            <a:spLocks noGrp="1"/>
          </p:cNvSpPr>
          <p:nvPr>
            <p:ph type="body" sz="quarter" idx="10"/>
          </p:nvPr>
        </p:nvSpPr>
        <p:spPr/>
        <p:txBody>
          <a:bodyPr/>
          <a:lstStyle/>
          <a:p>
            <a:pPr lvl="0"/>
            <a:r>
              <a:rPr lang="fr-FR" dirty="0"/>
              <a:t>A41 - A l’occasion d’un réveillon du nouvel an, avez-vous déjà vu une personne reprendre le volant en pensant qu’elle avait trop bu pour conduire ?</a:t>
            </a:r>
          </a:p>
          <a:p>
            <a:pPr lvl="1"/>
            <a:r>
              <a:rPr lang="fr-FR" b="0" dirty="0">
                <a:solidFill>
                  <a:schemeClr val="tx2"/>
                </a:solidFill>
              </a:rPr>
              <a:t>Base : Français de 18 ans et plus, hors NSP : </a:t>
            </a:r>
            <a:r>
              <a:rPr lang="fr-FR" dirty="0">
                <a:solidFill>
                  <a:schemeClr val="tx2"/>
                </a:solidFill>
              </a:rPr>
              <a:t>961</a:t>
            </a:r>
            <a:r>
              <a:rPr lang="fr-FR" b="0" dirty="0">
                <a:solidFill>
                  <a:schemeClr val="tx2"/>
                </a:solidFill>
              </a:rPr>
              <a:t> personnes</a:t>
            </a:r>
          </a:p>
          <a:p>
            <a:pPr lvl="0"/>
            <a:endParaRPr lang="fr-FR" b="0" dirty="0">
              <a:solidFill>
                <a:schemeClr val="tx2"/>
              </a:solidFill>
            </a:endParaRPr>
          </a:p>
          <a:p>
            <a:endParaRPr lang="fr-FR" dirty="0"/>
          </a:p>
        </p:txBody>
      </p:sp>
      <p:graphicFrame>
        <p:nvGraphicFramePr>
          <p:cNvPr id="5" name="Chart 2">
            <a:extLst>
              <a:ext uri="{FF2B5EF4-FFF2-40B4-BE49-F238E27FC236}">
                <a16:creationId xmlns:a16="http://schemas.microsoft.com/office/drawing/2014/main" id="{0483751C-1421-4068-B4BD-9345A3804C82}"/>
              </a:ext>
            </a:extLst>
          </p:cNvPr>
          <p:cNvGraphicFramePr/>
          <p:nvPr>
            <p:extLst>
              <p:ext uri="{D42A27DB-BD31-4B8C-83A1-F6EECF244321}">
                <p14:modId xmlns:p14="http://schemas.microsoft.com/office/powerpoint/2010/main" val="2506181339"/>
              </p:ext>
            </p:extLst>
          </p:nvPr>
        </p:nvGraphicFramePr>
        <p:xfrm>
          <a:off x="1933581" y="1887444"/>
          <a:ext cx="4096931" cy="260430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6">
            <a:extLst>
              <a:ext uri="{FF2B5EF4-FFF2-40B4-BE49-F238E27FC236}">
                <a16:creationId xmlns:a16="http://schemas.microsoft.com/office/drawing/2014/main" id="{58E3B2A9-59CF-4063-84FA-20EC9D241B09}"/>
              </a:ext>
            </a:extLst>
          </p:cNvPr>
          <p:cNvSpPr>
            <a:spLocks noChangeArrowheads="1"/>
          </p:cNvSpPr>
          <p:nvPr/>
        </p:nvSpPr>
        <p:spPr bwMode="auto">
          <a:xfrm>
            <a:off x="5340516" y="3805852"/>
            <a:ext cx="1239094" cy="67710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fr-FR" sz="1100" i="1" dirty="0">
                <a:solidFill>
                  <a:srgbClr val="969696"/>
                </a:solidFill>
                <a:cs typeface="Arial" pitchFamily="34" charset="0"/>
              </a:rPr>
              <a:t>(2019 : 31,1% ; 2018 : 38,4% ; 2017 : 36,0% ; 2016 : 33,9%)</a:t>
            </a:r>
          </a:p>
        </p:txBody>
      </p:sp>
      <p:sp>
        <p:nvSpPr>
          <p:cNvPr id="7" name="ZoneTexte 6">
            <a:extLst>
              <a:ext uri="{FF2B5EF4-FFF2-40B4-BE49-F238E27FC236}">
                <a16:creationId xmlns:a16="http://schemas.microsoft.com/office/drawing/2014/main" id="{ABBB0683-493C-49C6-AFC5-4F4AF143F292}"/>
              </a:ext>
            </a:extLst>
          </p:cNvPr>
          <p:cNvSpPr txBox="1"/>
          <p:nvPr/>
        </p:nvSpPr>
        <p:spPr>
          <a:xfrm>
            <a:off x="5118567" y="2567547"/>
            <a:ext cx="1823890" cy="861774"/>
          </a:xfrm>
          <a:prstGeom prst="rect">
            <a:avLst/>
          </a:prstGeom>
          <a:noFill/>
        </p:spPr>
        <p:txBody>
          <a:bodyPr wrap="square" rtlCol="0">
            <a:spAutoFit/>
          </a:bodyPr>
          <a:lstStyle/>
          <a:p>
            <a:r>
              <a:rPr lang="fr-FR" b="1" dirty="0">
                <a:solidFill>
                  <a:schemeClr val="accent1"/>
                </a:solidFill>
                <a:latin typeface="Arial Black" panose="020B0A04020102020204" pitchFamily="34" charset="0"/>
              </a:rPr>
              <a:t>OUI</a:t>
            </a:r>
          </a:p>
          <a:p>
            <a:r>
              <a:rPr lang="fr-FR" sz="3200" b="1" dirty="0">
                <a:solidFill>
                  <a:schemeClr val="accent1"/>
                </a:solidFill>
                <a:latin typeface="Arial Black" panose="020B0A04020102020204" pitchFamily="34" charset="0"/>
              </a:rPr>
              <a:t>23,4%</a:t>
            </a:r>
          </a:p>
        </p:txBody>
      </p:sp>
      <p:sp>
        <p:nvSpPr>
          <p:cNvPr id="8" name="ZoneTexte 7">
            <a:extLst>
              <a:ext uri="{FF2B5EF4-FFF2-40B4-BE49-F238E27FC236}">
                <a16:creationId xmlns:a16="http://schemas.microsoft.com/office/drawing/2014/main" id="{C952E466-A810-400D-9BFC-06BBE96ED78D}"/>
              </a:ext>
            </a:extLst>
          </p:cNvPr>
          <p:cNvSpPr txBox="1"/>
          <p:nvPr/>
        </p:nvSpPr>
        <p:spPr>
          <a:xfrm>
            <a:off x="1435146" y="2571934"/>
            <a:ext cx="1577969" cy="861774"/>
          </a:xfrm>
          <a:prstGeom prst="rect">
            <a:avLst/>
          </a:prstGeom>
          <a:noFill/>
        </p:spPr>
        <p:txBody>
          <a:bodyPr wrap="square" rtlCol="0">
            <a:spAutoFit/>
          </a:bodyPr>
          <a:lstStyle/>
          <a:p>
            <a:pPr algn="r"/>
            <a:r>
              <a:rPr lang="fr-FR" b="1" dirty="0">
                <a:solidFill>
                  <a:srgbClr val="FF5859"/>
                </a:solidFill>
                <a:latin typeface="Arial Black" panose="020B0A04020102020204" pitchFamily="34" charset="0"/>
              </a:rPr>
              <a:t>NON</a:t>
            </a:r>
          </a:p>
          <a:p>
            <a:pPr algn="r"/>
            <a:r>
              <a:rPr lang="fr-FR" sz="3200" b="1" dirty="0">
                <a:solidFill>
                  <a:srgbClr val="FF5859"/>
                </a:solidFill>
                <a:latin typeface="Arial Black" panose="020B0A04020102020204" pitchFamily="34" charset="0"/>
              </a:rPr>
              <a:t>76,6%</a:t>
            </a:r>
          </a:p>
        </p:txBody>
      </p:sp>
      <p:sp>
        <p:nvSpPr>
          <p:cNvPr id="9" name="ZoneTexte 8">
            <a:extLst>
              <a:ext uri="{FF2B5EF4-FFF2-40B4-BE49-F238E27FC236}">
                <a16:creationId xmlns:a16="http://schemas.microsoft.com/office/drawing/2014/main" id="{432634EB-FB09-4884-A960-7AF50A44F085}"/>
              </a:ext>
            </a:extLst>
          </p:cNvPr>
          <p:cNvSpPr txBox="1"/>
          <p:nvPr/>
        </p:nvSpPr>
        <p:spPr>
          <a:xfrm>
            <a:off x="6993637" y="2567547"/>
            <a:ext cx="3629677" cy="1384995"/>
          </a:xfrm>
          <a:prstGeom prst="rect">
            <a:avLst/>
          </a:prstGeom>
          <a:noFill/>
        </p:spPr>
        <p:txBody>
          <a:bodyPr wrap="square" rtlCol="0">
            <a:spAutoFit/>
          </a:bodyPr>
          <a:lstStyle/>
          <a:p>
            <a:r>
              <a:rPr lang="fr-FR" sz="1400" b="1" dirty="0">
                <a:solidFill>
                  <a:schemeClr val="accent4"/>
                </a:solidFill>
              </a:rPr>
              <a:t>23,4% des Français pensent avoir déjà passé un réveillon avec une personne ayant repris le volant alors qu’elle avait dépassé le taux d’alcool autorisé. </a:t>
            </a:r>
          </a:p>
          <a:p>
            <a:r>
              <a:rPr lang="fr-FR" sz="1400" dirty="0">
                <a:solidFill>
                  <a:schemeClr val="accent4"/>
                </a:solidFill>
              </a:rPr>
              <a:t>Une situation à risque en nette baisse depuis 2018. </a:t>
            </a:r>
          </a:p>
        </p:txBody>
      </p:sp>
      <p:pic>
        <p:nvPicPr>
          <p:cNvPr id="11" name="Image 10">
            <a:extLst>
              <a:ext uri="{FF2B5EF4-FFF2-40B4-BE49-F238E27FC236}">
                <a16:creationId xmlns:a16="http://schemas.microsoft.com/office/drawing/2014/main" id="{801A0DE4-C9E8-4389-99F0-5714C60741CF}"/>
              </a:ext>
            </a:extLst>
          </p:cNvPr>
          <p:cNvPicPr>
            <a:picLocks noChangeAspect="1"/>
          </p:cNvPicPr>
          <p:nvPr/>
        </p:nvPicPr>
        <p:blipFill>
          <a:blip r:embed="rId3">
            <a:clrChange>
              <a:clrFrom>
                <a:srgbClr val="F1F3F2"/>
              </a:clrFrom>
              <a:clrTo>
                <a:srgbClr val="F1F3F2">
                  <a:alpha val="0"/>
                </a:srgbClr>
              </a:clrTo>
            </a:clrChange>
            <a:duotone>
              <a:schemeClr val="accent2">
                <a:shade val="45000"/>
                <a:satMod val="135000"/>
              </a:schemeClr>
              <a:prstClr val="white"/>
            </a:duotone>
          </a:blip>
          <a:stretch>
            <a:fillRect/>
          </a:stretch>
        </p:blipFill>
        <p:spPr>
          <a:xfrm>
            <a:off x="6942457" y="4019310"/>
            <a:ext cx="2031303" cy="1748844"/>
          </a:xfrm>
          <a:prstGeom prst="rect">
            <a:avLst/>
          </a:prstGeom>
        </p:spPr>
      </p:pic>
      <p:sp>
        <p:nvSpPr>
          <p:cNvPr id="15" name="ZoneTexte 14">
            <a:extLst>
              <a:ext uri="{FF2B5EF4-FFF2-40B4-BE49-F238E27FC236}">
                <a16:creationId xmlns:a16="http://schemas.microsoft.com/office/drawing/2014/main" id="{89C14F04-6BA1-4BC5-A7BC-65A6627CAFD0}"/>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16" name="ZoneTexte 15">
            <a:extLst>
              <a:ext uri="{FF2B5EF4-FFF2-40B4-BE49-F238E27FC236}">
                <a16:creationId xmlns:a16="http://schemas.microsoft.com/office/drawing/2014/main" id="{1468F265-8784-4844-8AD6-A7A4E937898F}"/>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17" name="ZoneTexte 16">
            <a:extLst>
              <a:ext uri="{FF2B5EF4-FFF2-40B4-BE49-F238E27FC236}">
                <a16:creationId xmlns:a16="http://schemas.microsoft.com/office/drawing/2014/main" id="{D9D34165-D58C-46CB-844E-5A82C5DF176D}"/>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14" name="ZoneTexte 13">
            <a:extLst>
              <a:ext uri="{FF2B5EF4-FFF2-40B4-BE49-F238E27FC236}">
                <a16:creationId xmlns:a16="http://schemas.microsoft.com/office/drawing/2014/main" id="{3B35BF8E-F02C-4EF5-AAD6-E64B4AB0E271}"/>
              </a:ext>
            </a:extLst>
          </p:cNvPr>
          <p:cNvSpPr txBox="1"/>
          <p:nvPr/>
        </p:nvSpPr>
        <p:spPr>
          <a:xfrm>
            <a:off x="2793930" y="2859934"/>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18" name="ZoneTexte 17">
            <a:extLst>
              <a:ext uri="{FF2B5EF4-FFF2-40B4-BE49-F238E27FC236}">
                <a16:creationId xmlns:a16="http://schemas.microsoft.com/office/drawing/2014/main" id="{ACAEE9CD-9027-4218-97A6-561A5E7E103F}"/>
              </a:ext>
            </a:extLst>
          </p:cNvPr>
          <p:cNvSpPr txBox="1"/>
          <p:nvPr/>
        </p:nvSpPr>
        <p:spPr>
          <a:xfrm>
            <a:off x="6411826" y="2859933"/>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19" name="Légende encadrée 1 19">
            <a:extLst>
              <a:ext uri="{FF2B5EF4-FFF2-40B4-BE49-F238E27FC236}">
                <a16:creationId xmlns:a16="http://schemas.microsoft.com/office/drawing/2014/main" id="{50C8B5A3-187D-4152-A95E-62E050A3BED3}"/>
              </a:ext>
            </a:extLst>
          </p:cNvPr>
          <p:cNvSpPr/>
          <p:nvPr/>
        </p:nvSpPr>
        <p:spPr>
          <a:xfrm>
            <a:off x="6492321" y="1544833"/>
            <a:ext cx="1823890" cy="465556"/>
          </a:xfrm>
          <a:prstGeom prst="borderCallout1">
            <a:avLst>
              <a:gd name="adj1" fmla="val 102059"/>
              <a:gd name="adj2" fmla="val 47045"/>
              <a:gd name="adj3" fmla="val 259312"/>
              <a:gd name="adj4" fmla="val -9864"/>
            </a:avLst>
          </a:prstGeom>
          <a:solidFill>
            <a:schemeClr val="bg1">
              <a:lumMod val="95000"/>
            </a:schemeClr>
          </a:solidFill>
          <a:ln w="317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900" dirty="0">
                <a:solidFill>
                  <a:srgbClr val="058A05"/>
                </a:solidFill>
              </a:rPr>
              <a:t>18 – 24 ans : 32,2%</a:t>
            </a:r>
          </a:p>
          <a:p>
            <a:pPr algn="ctr"/>
            <a:r>
              <a:rPr lang="fr-FR" sz="900" dirty="0">
                <a:solidFill>
                  <a:srgbClr val="058A05"/>
                </a:solidFill>
              </a:rPr>
              <a:t>Artisan / commerçant : 40,6%</a:t>
            </a:r>
          </a:p>
        </p:txBody>
      </p:sp>
    </p:spTree>
    <p:extLst>
      <p:ext uri="{BB962C8B-B14F-4D97-AF65-F5344CB8AC3E}">
        <p14:creationId xmlns:p14="http://schemas.microsoft.com/office/powerpoint/2010/main" val="428374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descr="Une image contenant roue à vent, chaîne, très coloré, objet d’extérieur&#10;&#10;Description générée automatiquement">
            <a:extLst>
              <a:ext uri="{FF2B5EF4-FFF2-40B4-BE49-F238E27FC236}">
                <a16:creationId xmlns:a16="http://schemas.microsoft.com/office/drawing/2014/main" id="{326F90E2-D239-445A-8737-899A98C1C54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2295" b="32295"/>
          <a:stretch>
            <a:fillRect/>
          </a:stretch>
        </p:blipFill>
        <p:spPr/>
      </p:pic>
      <p:sp>
        <p:nvSpPr>
          <p:cNvPr id="7" name="Espace réservé du texte 6">
            <a:extLst>
              <a:ext uri="{FF2B5EF4-FFF2-40B4-BE49-F238E27FC236}">
                <a16:creationId xmlns:a16="http://schemas.microsoft.com/office/drawing/2014/main" id="{BEEB7D5B-CD29-4CFE-9EF1-7CE9CA5A7B5B}"/>
              </a:ext>
            </a:extLst>
          </p:cNvPr>
          <p:cNvSpPr>
            <a:spLocks noGrp="1"/>
          </p:cNvSpPr>
          <p:nvPr>
            <p:ph type="body" sz="quarter" idx="12"/>
          </p:nvPr>
        </p:nvSpPr>
        <p:spPr/>
        <p:txBody>
          <a:bodyPr/>
          <a:lstStyle/>
          <a:p>
            <a:r>
              <a:rPr lang="fr-FR" sz="3200" dirty="0"/>
              <a:t>Effets de la crise COVID</a:t>
            </a:r>
          </a:p>
        </p:txBody>
      </p:sp>
      <p:sp>
        <p:nvSpPr>
          <p:cNvPr id="8" name="Espace réservé du texte 7">
            <a:extLst>
              <a:ext uri="{FF2B5EF4-FFF2-40B4-BE49-F238E27FC236}">
                <a16:creationId xmlns:a16="http://schemas.microsoft.com/office/drawing/2014/main" id="{3B0DFF7B-152D-4498-8E9E-81731BDF8A54}"/>
              </a:ext>
            </a:extLst>
          </p:cNvPr>
          <p:cNvSpPr>
            <a:spLocks noGrp="1"/>
          </p:cNvSpPr>
          <p:nvPr>
            <p:ph type="body" sz="quarter" idx="13"/>
          </p:nvPr>
        </p:nvSpPr>
        <p:spPr/>
        <p:txBody>
          <a:bodyPr/>
          <a:lstStyle/>
          <a:p>
            <a:r>
              <a:rPr lang="fr-FR" dirty="0"/>
              <a:t>05</a:t>
            </a:r>
          </a:p>
        </p:txBody>
      </p:sp>
      <p:grpSp>
        <p:nvGrpSpPr>
          <p:cNvPr id="5" name="Groupe 4">
            <a:extLst>
              <a:ext uri="{FF2B5EF4-FFF2-40B4-BE49-F238E27FC236}">
                <a16:creationId xmlns:a16="http://schemas.microsoft.com/office/drawing/2014/main" id="{ECBBAFA0-F81C-4E59-AC24-5379D59BD27B}"/>
              </a:ext>
            </a:extLst>
          </p:cNvPr>
          <p:cNvGrpSpPr/>
          <p:nvPr/>
        </p:nvGrpSpPr>
        <p:grpSpPr>
          <a:xfrm>
            <a:off x="10961207" y="267454"/>
            <a:ext cx="1021585" cy="856787"/>
            <a:chOff x="9697832" y="1965405"/>
            <a:chExt cx="1021585" cy="856787"/>
          </a:xfrm>
        </p:grpSpPr>
        <p:pic>
          <p:nvPicPr>
            <p:cNvPr id="6" name="Image 5" descr="Une image contenant emporte-pièce, cintre&#10;&#10;Description générée automatiquement">
              <a:extLst>
                <a:ext uri="{FF2B5EF4-FFF2-40B4-BE49-F238E27FC236}">
                  <a16:creationId xmlns:a16="http://schemas.microsoft.com/office/drawing/2014/main" id="{95B2E6B0-F5B1-4779-9728-2A7FC35FCC26}"/>
                </a:ext>
              </a:extLst>
            </p:cNvPr>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52592" y="1965405"/>
              <a:ext cx="512064" cy="518233"/>
            </a:xfrm>
            <a:prstGeom prst="rect">
              <a:avLst/>
            </a:prstGeom>
          </p:spPr>
        </p:pic>
        <p:sp>
          <p:nvSpPr>
            <p:cNvPr id="9" name="ZoneTexte 8">
              <a:extLst>
                <a:ext uri="{FF2B5EF4-FFF2-40B4-BE49-F238E27FC236}">
                  <a16:creationId xmlns:a16="http://schemas.microsoft.com/office/drawing/2014/main" id="{ED7340D9-1AC6-41C5-AC38-1EA4C49671D6}"/>
                </a:ext>
              </a:extLst>
            </p:cNvPr>
            <p:cNvSpPr txBox="1"/>
            <p:nvPr/>
          </p:nvSpPr>
          <p:spPr>
            <a:xfrm>
              <a:off x="9697832" y="2483638"/>
              <a:ext cx="1021585" cy="338554"/>
            </a:xfrm>
            <a:prstGeom prst="rect">
              <a:avLst/>
            </a:prstGeom>
            <a:noFill/>
          </p:spPr>
          <p:txBody>
            <a:bodyPr wrap="square" rtlCol="0">
              <a:spAutoFit/>
            </a:bodyPr>
            <a:lstStyle/>
            <a:p>
              <a:pPr algn="ctr"/>
              <a:r>
                <a:rPr lang="fr-FR" sz="800" b="1" dirty="0">
                  <a:solidFill>
                    <a:schemeClr val="accent1"/>
                  </a:solidFill>
                  <a:latin typeface="Arial Black" panose="020B0A04020102020204" pitchFamily="34" charset="0"/>
                </a:rPr>
                <a:t>NOUVELLES</a:t>
              </a:r>
            </a:p>
            <a:p>
              <a:pPr algn="ctr"/>
              <a:r>
                <a:rPr lang="fr-FR" sz="800" b="1" dirty="0">
                  <a:solidFill>
                    <a:schemeClr val="accent1"/>
                  </a:solidFill>
                  <a:latin typeface="Arial Black" panose="020B0A04020102020204" pitchFamily="34" charset="0"/>
                </a:rPr>
                <a:t>QUESTIONS</a:t>
              </a:r>
            </a:p>
          </p:txBody>
        </p:sp>
      </p:grpSp>
    </p:spTree>
    <p:extLst>
      <p:ext uri="{BB962C8B-B14F-4D97-AF65-F5344CB8AC3E}">
        <p14:creationId xmlns:p14="http://schemas.microsoft.com/office/powerpoint/2010/main" val="1812157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71C8E8BB-F98F-41DE-8BC7-602B5AE3BF1D}"/>
              </a:ext>
            </a:extLst>
          </p:cNvPr>
          <p:cNvSpPr>
            <a:spLocks noGrp="1"/>
          </p:cNvSpPr>
          <p:nvPr>
            <p:ph type="title"/>
          </p:nvPr>
        </p:nvSpPr>
        <p:spPr/>
        <p:txBody>
          <a:bodyPr/>
          <a:lstStyle/>
          <a:p>
            <a:r>
              <a:rPr lang="fr-FR" dirty="0"/>
              <a:t>Effets de la crise covid</a:t>
            </a:r>
            <a:r>
              <a:rPr lang="fr-FR" dirty="0">
                <a:solidFill>
                  <a:schemeClr val="accent1"/>
                </a:solidFill>
              </a:rPr>
              <a:t>.</a:t>
            </a:r>
          </a:p>
        </p:txBody>
      </p:sp>
      <p:sp>
        <p:nvSpPr>
          <p:cNvPr id="9" name="Espace réservé du texte 8">
            <a:extLst>
              <a:ext uri="{FF2B5EF4-FFF2-40B4-BE49-F238E27FC236}">
                <a16:creationId xmlns:a16="http://schemas.microsoft.com/office/drawing/2014/main" id="{255849CE-C5BC-4D2C-B4BA-4E1793EE616C}"/>
              </a:ext>
            </a:extLst>
          </p:cNvPr>
          <p:cNvSpPr>
            <a:spLocks noGrp="1"/>
          </p:cNvSpPr>
          <p:nvPr>
            <p:ph type="body" sz="quarter" idx="10"/>
          </p:nvPr>
        </p:nvSpPr>
        <p:spPr/>
        <p:txBody>
          <a:bodyPr/>
          <a:lstStyle/>
          <a:p>
            <a:r>
              <a:rPr lang="fr-FR" dirty="0">
                <a:effectLst/>
                <a:latin typeface="Arial" panose="020B0604020202020204" pitchFamily="34" charset="0"/>
                <a:ea typeface="Times New Roman" panose="02020603050405020304" pitchFamily="18" charset="0"/>
                <a:cs typeface="Times New Roman" panose="02020603050405020304" pitchFamily="18" charset="0"/>
              </a:rPr>
              <a:t>Q4 BIS Maintenant si nous évoquons les effets de la crise sanitaire COVID, que pensez-vous de l’affirmation suivante :</a:t>
            </a:r>
          </a:p>
          <a:p>
            <a:r>
              <a:rPr lang="fr-FR" dirty="0">
                <a:effectLst/>
                <a:latin typeface="Arial" panose="020B0604020202020204" pitchFamily="34" charset="0"/>
                <a:ea typeface="Times New Roman" panose="02020603050405020304" pitchFamily="18" charset="0"/>
                <a:cs typeface="Times New Roman" panose="02020603050405020304" pitchFamily="18" charset="0"/>
              </a:rPr>
              <a:t>Q19 BIS Maintenant si nous évoquons les effets de la crise sanitaire COVID, que pensez-vous de l’affirmation suivante : </a:t>
            </a:r>
          </a:p>
          <a:p>
            <a:pPr lvl="1"/>
            <a:r>
              <a:rPr lang="fr-FR" b="0" dirty="0">
                <a:solidFill>
                  <a:schemeClr val="tx2"/>
                </a:solidFill>
              </a:rPr>
              <a:t>Base : Français de 18 ans et plus : 1030</a:t>
            </a:r>
          </a:p>
        </p:txBody>
      </p:sp>
      <p:sp>
        <p:nvSpPr>
          <p:cNvPr id="12" name="ZoneTexte 11">
            <a:extLst>
              <a:ext uri="{FF2B5EF4-FFF2-40B4-BE49-F238E27FC236}">
                <a16:creationId xmlns:a16="http://schemas.microsoft.com/office/drawing/2014/main" id="{66C740A5-AACD-44A1-8BAC-B267195BCF44}"/>
              </a:ext>
            </a:extLst>
          </p:cNvPr>
          <p:cNvSpPr txBox="1"/>
          <p:nvPr/>
        </p:nvSpPr>
        <p:spPr>
          <a:xfrm>
            <a:off x="50641" y="1605631"/>
            <a:ext cx="4344859" cy="954107"/>
          </a:xfrm>
          <a:prstGeom prst="rect">
            <a:avLst/>
          </a:prstGeom>
          <a:noFill/>
        </p:spPr>
        <p:txBody>
          <a:bodyPr wrap="square">
            <a:spAutoFit/>
          </a:bodyPr>
          <a:lstStyle/>
          <a:p>
            <a:r>
              <a:rPr lang="fr-FR" sz="1400" b="1" dirty="0">
                <a:solidFill>
                  <a:schemeClr val="accent2"/>
                </a:solidFill>
                <a:effectLst/>
                <a:latin typeface="Arial" panose="020B0604020202020204" pitchFamily="34" charset="0"/>
                <a:ea typeface="Times New Roman" panose="02020603050405020304" pitchFamily="18" charset="0"/>
              </a:rPr>
              <a:t>« A l’occasion de ces fêtes du nouvel an j'ai l'impression que pour rattraper le temps perdu nous ferons plus la fête et consommerons plus d'alcool »</a:t>
            </a:r>
            <a:endParaRPr lang="fr-FR" sz="1400" b="1"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3" name="Chart 2">
            <a:extLst>
              <a:ext uri="{FF2B5EF4-FFF2-40B4-BE49-F238E27FC236}">
                <a16:creationId xmlns:a16="http://schemas.microsoft.com/office/drawing/2014/main" id="{9CDE1DA6-E7C4-43E3-9DE2-5B806BD94DFC}"/>
              </a:ext>
            </a:extLst>
          </p:cNvPr>
          <p:cNvGraphicFramePr/>
          <p:nvPr>
            <p:extLst>
              <p:ext uri="{D42A27DB-BD31-4B8C-83A1-F6EECF244321}">
                <p14:modId xmlns:p14="http://schemas.microsoft.com/office/powerpoint/2010/main" val="240175783"/>
              </p:ext>
            </p:extLst>
          </p:nvPr>
        </p:nvGraphicFramePr>
        <p:xfrm>
          <a:off x="3060659" y="1798092"/>
          <a:ext cx="4096931" cy="2604303"/>
        </p:xfrm>
        <a:graphic>
          <a:graphicData uri="http://schemas.openxmlformats.org/drawingml/2006/chart">
            <c:chart xmlns:c="http://schemas.openxmlformats.org/drawingml/2006/chart" xmlns:r="http://schemas.openxmlformats.org/officeDocument/2006/relationships" r:id="rId2"/>
          </a:graphicData>
        </a:graphic>
      </p:graphicFrame>
      <p:sp>
        <p:nvSpPr>
          <p:cNvPr id="14" name="ZoneTexte 13">
            <a:extLst>
              <a:ext uri="{FF2B5EF4-FFF2-40B4-BE49-F238E27FC236}">
                <a16:creationId xmlns:a16="http://schemas.microsoft.com/office/drawing/2014/main" id="{7536DF69-86BE-46AC-A80F-3AB7E6B32B87}"/>
              </a:ext>
            </a:extLst>
          </p:cNvPr>
          <p:cNvSpPr txBox="1"/>
          <p:nvPr/>
        </p:nvSpPr>
        <p:spPr>
          <a:xfrm>
            <a:off x="6297237" y="2219551"/>
            <a:ext cx="1823890" cy="861774"/>
          </a:xfrm>
          <a:prstGeom prst="rect">
            <a:avLst/>
          </a:prstGeom>
          <a:noFill/>
        </p:spPr>
        <p:txBody>
          <a:bodyPr wrap="square" rtlCol="0">
            <a:spAutoFit/>
          </a:bodyPr>
          <a:lstStyle/>
          <a:p>
            <a:r>
              <a:rPr lang="fr-FR" b="1" dirty="0">
                <a:solidFill>
                  <a:schemeClr val="accent1"/>
                </a:solidFill>
                <a:latin typeface="Arial Black" panose="020B0A04020102020204" pitchFamily="34" charset="0"/>
              </a:rPr>
              <a:t>VRAI</a:t>
            </a:r>
          </a:p>
          <a:p>
            <a:r>
              <a:rPr lang="fr-FR" sz="3200" b="1" dirty="0">
                <a:solidFill>
                  <a:schemeClr val="accent1"/>
                </a:solidFill>
                <a:latin typeface="Arial Black" panose="020B0A04020102020204" pitchFamily="34" charset="0"/>
              </a:rPr>
              <a:t>15,9%</a:t>
            </a:r>
          </a:p>
        </p:txBody>
      </p:sp>
      <p:sp>
        <p:nvSpPr>
          <p:cNvPr id="15" name="ZoneTexte 14">
            <a:extLst>
              <a:ext uri="{FF2B5EF4-FFF2-40B4-BE49-F238E27FC236}">
                <a16:creationId xmlns:a16="http://schemas.microsoft.com/office/drawing/2014/main" id="{A852702A-0F48-402D-875C-2DE5446DF748}"/>
              </a:ext>
            </a:extLst>
          </p:cNvPr>
          <p:cNvSpPr txBox="1"/>
          <p:nvPr/>
        </p:nvSpPr>
        <p:spPr>
          <a:xfrm>
            <a:off x="2677881" y="2788347"/>
            <a:ext cx="1577969" cy="861774"/>
          </a:xfrm>
          <a:prstGeom prst="rect">
            <a:avLst/>
          </a:prstGeom>
          <a:noFill/>
        </p:spPr>
        <p:txBody>
          <a:bodyPr wrap="square" rtlCol="0">
            <a:spAutoFit/>
          </a:bodyPr>
          <a:lstStyle/>
          <a:p>
            <a:pPr algn="r"/>
            <a:r>
              <a:rPr lang="fr-FR" b="1" dirty="0">
                <a:solidFill>
                  <a:srgbClr val="FF5859"/>
                </a:solidFill>
                <a:latin typeface="Arial Black" panose="020B0A04020102020204" pitchFamily="34" charset="0"/>
              </a:rPr>
              <a:t>FAUX</a:t>
            </a:r>
          </a:p>
          <a:p>
            <a:pPr algn="r"/>
            <a:r>
              <a:rPr lang="fr-FR" sz="3200" b="1" dirty="0">
                <a:solidFill>
                  <a:srgbClr val="FF5859"/>
                </a:solidFill>
                <a:latin typeface="Arial Black" panose="020B0A04020102020204" pitchFamily="34" charset="0"/>
              </a:rPr>
              <a:t>75,9%</a:t>
            </a:r>
          </a:p>
        </p:txBody>
      </p:sp>
      <p:graphicFrame>
        <p:nvGraphicFramePr>
          <p:cNvPr id="17" name="Chart 2">
            <a:extLst>
              <a:ext uri="{FF2B5EF4-FFF2-40B4-BE49-F238E27FC236}">
                <a16:creationId xmlns:a16="http://schemas.microsoft.com/office/drawing/2014/main" id="{4AC871DC-C262-4735-AA88-37B3E0E639C0}"/>
              </a:ext>
            </a:extLst>
          </p:cNvPr>
          <p:cNvGraphicFramePr/>
          <p:nvPr>
            <p:extLst>
              <p:ext uri="{D42A27DB-BD31-4B8C-83A1-F6EECF244321}">
                <p14:modId xmlns:p14="http://schemas.microsoft.com/office/powerpoint/2010/main" val="910989140"/>
              </p:ext>
            </p:extLst>
          </p:nvPr>
        </p:nvGraphicFramePr>
        <p:xfrm>
          <a:off x="3104583" y="4444010"/>
          <a:ext cx="4096931" cy="2604303"/>
        </p:xfrm>
        <a:graphic>
          <a:graphicData uri="http://schemas.openxmlformats.org/drawingml/2006/chart">
            <c:chart xmlns:c="http://schemas.openxmlformats.org/drawingml/2006/chart" xmlns:r="http://schemas.openxmlformats.org/officeDocument/2006/relationships" r:id="rId3"/>
          </a:graphicData>
        </a:graphic>
      </p:graphicFrame>
      <p:sp>
        <p:nvSpPr>
          <p:cNvPr id="18" name="ZoneTexte 17">
            <a:extLst>
              <a:ext uri="{FF2B5EF4-FFF2-40B4-BE49-F238E27FC236}">
                <a16:creationId xmlns:a16="http://schemas.microsoft.com/office/drawing/2014/main" id="{5CF70E12-6445-4BAC-9EFF-9486D2D63C2F}"/>
              </a:ext>
            </a:extLst>
          </p:cNvPr>
          <p:cNvSpPr txBox="1"/>
          <p:nvPr/>
        </p:nvSpPr>
        <p:spPr>
          <a:xfrm>
            <a:off x="6232419" y="4753393"/>
            <a:ext cx="1823890" cy="861774"/>
          </a:xfrm>
          <a:prstGeom prst="rect">
            <a:avLst/>
          </a:prstGeom>
          <a:noFill/>
        </p:spPr>
        <p:txBody>
          <a:bodyPr wrap="square" rtlCol="0">
            <a:spAutoFit/>
          </a:bodyPr>
          <a:lstStyle/>
          <a:p>
            <a:r>
              <a:rPr lang="fr-FR" b="1" dirty="0">
                <a:solidFill>
                  <a:schemeClr val="accent1"/>
                </a:solidFill>
                <a:latin typeface="Arial Black" panose="020B0A04020102020204" pitchFamily="34" charset="0"/>
              </a:rPr>
              <a:t>VRAI</a:t>
            </a:r>
          </a:p>
          <a:p>
            <a:r>
              <a:rPr lang="fr-FR" sz="3200" b="1" dirty="0">
                <a:solidFill>
                  <a:schemeClr val="accent1"/>
                </a:solidFill>
                <a:latin typeface="Arial Black" panose="020B0A04020102020204" pitchFamily="34" charset="0"/>
              </a:rPr>
              <a:t>42,3%</a:t>
            </a:r>
          </a:p>
        </p:txBody>
      </p:sp>
      <p:sp>
        <p:nvSpPr>
          <p:cNvPr id="19" name="ZoneTexte 18">
            <a:extLst>
              <a:ext uri="{FF2B5EF4-FFF2-40B4-BE49-F238E27FC236}">
                <a16:creationId xmlns:a16="http://schemas.microsoft.com/office/drawing/2014/main" id="{25307075-F3BE-401A-A138-40CA2859D5FB}"/>
              </a:ext>
            </a:extLst>
          </p:cNvPr>
          <p:cNvSpPr txBox="1"/>
          <p:nvPr/>
        </p:nvSpPr>
        <p:spPr>
          <a:xfrm>
            <a:off x="2677882" y="4703891"/>
            <a:ext cx="1577969" cy="861774"/>
          </a:xfrm>
          <a:prstGeom prst="rect">
            <a:avLst/>
          </a:prstGeom>
          <a:noFill/>
        </p:spPr>
        <p:txBody>
          <a:bodyPr wrap="square" rtlCol="0">
            <a:spAutoFit/>
          </a:bodyPr>
          <a:lstStyle/>
          <a:p>
            <a:pPr algn="r"/>
            <a:r>
              <a:rPr lang="fr-FR" b="1" dirty="0">
                <a:solidFill>
                  <a:srgbClr val="FF5859"/>
                </a:solidFill>
                <a:latin typeface="Arial Black" panose="020B0A04020102020204" pitchFamily="34" charset="0"/>
              </a:rPr>
              <a:t>FAUX</a:t>
            </a:r>
          </a:p>
          <a:p>
            <a:pPr algn="r"/>
            <a:r>
              <a:rPr lang="fr-FR" sz="3200" b="1" dirty="0">
                <a:solidFill>
                  <a:srgbClr val="FF5859"/>
                </a:solidFill>
                <a:latin typeface="Arial Black" panose="020B0A04020102020204" pitchFamily="34" charset="0"/>
              </a:rPr>
              <a:t>36,4%</a:t>
            </a:r>
          </a:p>
        </p:txBody>
      </p:sp>
      <p:sp>
        <p:nvSpPr>
          <p:cNvPr id="20" name="ZoneTexte 19">
            <a:extLst>
              <a:ext uri="{FF2B5EF4-FFF2-40B4-BE49-F238E27FC236}">
                <a16:creationId xmlns:a16="http://schemas.microsoft.com/office/drawing/2014/main" id="{A2CE8BBD-4A89-46E8-AAD2-8891ED88BE21}"/>
              </a:ext>
            </a:extLst>
          </p:cNvPr>
          <p:cNvSpPr txBox="1"/>
          <p:nvPr/>
        </p:nvSpPr>
        <p:spPr>
          <a:xfrm>
            <a:off x="141441" y="3867143"/>
            <a:ext cx="4270215" cy="738664"/>
          </a:xfrm>
          <a:prstGeom prst="rect">
            <a:avLst/>
          </a:prstGeom>
          <a:noFill/>
        </p:spPr>
        <p:txBody>
          <a:bodyPr wrap="square">
            <a:spAutoFit/>
          </a:bodyPr>
          <a:lstStyle/>
          <a:p>
            <a:r>
              <a:rPr lang="fr-FR" sz="1400" b="1" dirty="0">
                <a:solidFill>
                  <a:schemeClr val="accent2"/>
                </a:solidFill>
                <a:effectLst/>
                <a:latin typeface="Arial" panose="020B0604020202020204" pitchFamily="34" charset="0"/>
                <a:ea typeface="Times New Roman" panose="02020603050405020304" pitchFamily="18" charset="0"/>
              </a:rPr>
              <a:t>« Depuis la crise du covid, j’ai l’impression que les Français respectent moins les règles de prudence sur la route »</a:t>
            </a:r>
            <a:endParaRPr lang="fr-FR" sz="1400" b="1"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4" name="Groupe 23">
            <a:extLst>
              <a:ext uri="{FF2B5EF4-FFF2-40B4-BE49-F238E27FC236}">
                <a16:creationId xmlns:a16="http://schemas.microsoft.com/office/drawing/2014/main" id="{E068561C-2A40-4FA4-873B-49FCDD142D1C}"/>
              </a:ext>
            </a:extLst>
          </p:cNvPr>
          <p:cNvGrpSpPr/>
          <p:nvPr/>
        </p:nvGrpSpPr>
        <p:grpSpPr>
          <a:xfrm>
            <a:off x="10961207" y="267454"/>
            <a:ext cx="1021585" cy="856787"/>
            <a:chOff x="9697832" y="1965405"/>
            <a:chExt cx="1021585" cy="856787"/>
          </a:xfrm>
        </p:grpSpPr>
        <p:pic>
          <p:nvPicPr>
            <p:cNvPr id="25" name="Image 24" descr="Une image contenant emporte-pièce, cintre&#10;&#10;Description générée automatiquement">
              <a:extLst>
                <a:ext uri="{FF2B5EF4-FFF2-40B4-BE49-F238E27FC236}">
                  <a16:creationId xmlns:a16="http://schemas.microsoft.com/office/drawing/2014/main" id="{698EDD16-F9EE-4297-8399-3F7E6D4EC378}"/>
                </a:ext>
              </a:extLst>
            </p:cNvPr>
            <p:cNvPicPr>
              <a:picLocks noChangeAspect="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52592" y="1965405"/>
              <a:ext cx="512064" cy="518233"/>
            </a:xfrm>
            <a:prstGeom prst="rect">
              <a:avLst/>
            </a:prstGeom>
          </p:spPr>
        </p:pic>
        <p:sp>
          <p:nvSpPr>
            <p:cNvPr id="26" name="ZoneTexte 25">
              <a:extLst>
                <a:ext uri="{FF2B5EF4-FFF2-40B4-BE49-F238E27FC236}">
                  <a16:creationId xmlns:a16="http://schemas.microsoft.com/office/drawing/2014/main" id="{0E722545-25AE-41A9-9DC4-9A74D69959E5}"/>
                </a:ext>
              </a:extLst>
            </p:cNvPr>
            <p:cNvSpPr txBox="1"/>
            <p:nvPr/>
          </p:nvSpPr>
          <p:spPr>
            <a:xfrm>
              <a:off x="9697832" y="2483638"/>
              <a:ext cx="1021585" cy="338554"/>
            </a:xfrm>
            <a:prstGeom prst="rect">
              <a:avLst/>
            </a:prstGeom>
            <a:noFill/>
          </p:spPr>
          <p:txBody>
            <a:bodyPr wrap="square" rtlCol="0">
              <a:spAutoFit/>
            </a:bodyPr>
            <a:lstStyle/>
            <a:p>
              <a:pPr algn="ctr"/>
              <a:r>
                <a:rPr lang="fr-FR" sz="800" b="1" dirty="0">
                  <a:solidFill>
                    <a:schemeClr val="accent1"/>
                  </a:solidFill>
                  <a:latin typeface="Arial Black" panose="020B0A04020102020204" pitchFamily="34" charset="0"/>
                </a:rPr>
                <a:t>NOUVELLES</a:t>
              </a:r>
            </a:p>
            <a:p>
              <a:pPr algn="ctr"/>
              <a:r>
                <a:rPr lang="fr-FR" sz="800" b="1" dirty="0">
                  <a:solidFill>
                    <a:schemeClr val="accent1"/>
                  </a:solidFill>
                  <a:latin typeface="Arial Black" panose="020B0A04020102020204" pitchFamily="34" charset="0"/>
                </a:rPr>
                <a:t>QUESTIONS</a:t>
              </a:r>
            </a:p>
          </p:txBody>
        </p:sp>
      </p:grpSp>
      <p:sp>
        <p:nvSpPr>
          <p:cNvPr id="16" name="ZoneTexte 15">
            <a:extLst>
              <a:ext uri="{FF2B5EF4-FFF2-40B4-BE49-F238E27FC236}">
                <a16:creationId xmlns:a16="http://schemas.microsoft.com/office/drawing/2014/main" id="{AB5BBE5C-0FE7-4D6B-A7D0-B5D663CAD8E5}"/>
              </a:ext>
            </a:extLst>
          </p:cNvPr>
          <p:cNvSpPr txBox="1"/>
          <p:nvPr/>
        </p:nvSpPr>
        <p:spPr>
          <a:xfrm>
            <a:off x="4601187" y="1746973"/>
            <a:ext cx="928579" cy="400110"/>
          </a:xfrm>
          <a:prstGeom prst="rect">
            <a:avLst/>
          </a:prstGeom>
          <a:noFill/>
        </p:spPr>
        <p:txBody>
          <a:bodyPr wrap="square" rtlCol="0">
            <a:spAutoFit/>
          </a:bodyPr>
          <a:lstStyle/>
          <a:p>
            <a:pPr algn="ctr"/>
            <a:r>
              <a:rPr lang="fr-FR" sz="1000" i="1" dirty="0">
                <a:solidFill>
                  <a:schemeClr val="tx2"/>
                </a:solidFill>
              </a:rPr>
              <a:t>NSP : </a:t>
            </a:r>
          </a:p>
          <a:p>
            <a:pPr algn="ctr"/>
            <a:r>
              <a:rPr lang="fr-FR" sz="1000" i="1" dirty="0">
                <a:solidFill>
                  <a:schemeClr val="tx2"/>
                </a:solidFill>
              </a:rPr>
              <a:t>8,3%</a:t>
            </a:r>
          </a:p>
        </p:txBody>
      </p:sp>
      <p:sp>
        <p:nvSpPr>
          <p:cNvPr id="21" name="ZoneTexte 20">
            <a:extLst>
              <a:ext uri="{FF2B5EF4-FFF2-40B4-BE49-F238E27FC236}">
                <a16:creationId xmlns:a16="http://schemas.microsoft.com/office/drawing/2014/main" id="{8622209E-13CB-4D25-B98E-68A19FCE65A3}"/>
              </a:ext>
            </a:extLst>
          </p:cNvPr>
          <p:cNvSpPr txBox="1"/>
          <p:nvPr/>
        </p:nvSpPr>
        <p:spPr>
          <a:xfrm>
            <a:off x="4346751" y="4432672"/>
            <a:ext cx="928579" cy="400110"/>
          </a:xfrm>
          <a:prstGeom prst="rect">
            <a:avLst/>
          </a:prstGeom>
          <a:noFill/>
        </p:spPr>
        <p:txBody>
          <a:bodyPr wrap="square" rtlCol="0">
            <a:spAutoFit/>
          </a:bodyPr>
          <a:lstStyle/>
          <a:p>
            <a:pPr algn="ctr"/>
            <a:r>
              <a:rPr lang="fr-FR" sz="1000" i="1" dirty="0">
                <a:solidFill>
                  <a:schemeClr val="tx2"/>
                </a:solidFill>
              </a:rPr>
              <a:t>NSP : </a:t>
            </a:r>
          </a:p>
          <a:p>
            <a:pPr algn="ctr"/>
            <a:r>
              <a:rPr lang="fr-FR" sz="1000" i="1" dirty="0">
                <a:solidFill>
                  <a:schemeClr val="tx2"/>
                </a:solidFill>
              </a:rPr>
              <a:t>21,3%</a:t>
            </a:r>
          </a:p>
        </p:txBody>
      </p:sp>
      <p:sp>
        <p:nvSpPr>
          <p:cNvPr id="22" name="Légende encadrée 1 19">
            <a:extLst>
              <a:ext uri="{FF2B5EF4-FFF2-40B4-BE49-F238E27FC236}">
                <a16:creationId xmlns:a16="http://schemas.microsoft.com/office/drawing/2014/main" id="{03EE31A0-F4CE-4546-A578-B55C201D4FAF}"/>
              </a:ext>
            </a:extLst>
          </p:cNvPr>
          <p:cNvSpPr/>
          <p:nvPr/>
        </p:nvSpPr>
        <p:spPr>
          <a:xfrm>
            <a:off x="8714411" y="2094182"/>
            <a:ext cx="1823890" cy="465556"/>
          </a:xfrm>
          <a:prstGeom prst="borderCallout1">
            <a:avLst>
              <a:gd name="adj1" fmla="val 30253"/>
              <a:gd name="adj2" fmla="val 145"/>
              <a:gd name="adj3" fmla="val 46006"/>
              <a:gd name="adj4" fmla="val -83718"/>
            </a:avLst>
          </a:prstGeom>
          <a:solidFill>
            <a:schemeClr val="bg1">
              <a:lumMod val="95000"/>
            </a:schemeClr>
          </a:solidFill>
          <a:ln w="317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900" dirty="0">
                <a:solidFill>
                  <a:srgbClr val="058A05"/>
                </a:solidFill>
              </a:rPr>
              <a:t>Hommes : 18,3%</a:t>
            </a:r>
          </a:p>
          <a:p>
            <a:pPr algn="ctr"/>
            <a:r>
              <a:rPr lang="fr-FR" sz="900" dirty="0">
                <a:solidFill>
                  <a:srgbClr val="058A05"/>
                </a:solidFill>
              </a:rPr>
              <a:t>18 – 24 ans : 34,2%</a:t>
            </a:r>
          </a:p>
          <a:p>
            <a:pPr algn="ctr"/>
            <a:r>
              <a:rPr lang="fr-FR" sz="900" dirty="0">
                <a:solidFill>
                  <a:srgbClr val="058A05"/>
                </a:solidFill>
              </a:rPr>
              <a:t>Artisan / commerçant : 31,4%</a:t>
            </a:r>
          </a:p>
        </p:txBody>
      </p:sp>
      <p:sp>
        <p:nvSpPr>
          <p:cNvPr id="23" name="Légende encadrée 1 19">
            <a:extLst>
              <a:ext uri="{FF2B5EF4-FFF2-40B4-BE49-F238E27FC236}">
                <a16:creationId xmlns:a16="http://schemas.microsoft.com/office/drawing/2014/main" id="{7D12BB2D-73C4-44D7-8FF4-E069C49EB910}"/>
              </a:ext>
            </a:extLst>
          </p:cNvPr>
          <p:cNvSpPr/>
          <p:nvPr/>
        </p:nvSpPr>
        <p:spPr>
          <a:xfrm>
            <a:off x="9470748" y="5189107"/>
            <a:ext cx="1823890" cy="465556"/>
          </a:xfrm>
          <a:prstGeom prst="borderCallout1">
            <a:avLst>
              <a:gd name="adj1" fmla="val 30253"/>
              <a:gd name="adj2" fmla="val 145"/>
              <a:gd name="adj3" fmla="val 46006"/>
              <a:gd name="adj4" fmla="val -83718"/>
            </a:avLst>
          </a:prstGeom>
          <a:solidFill>
            <a:schemeClr val="bg1">
              <a:lumMod val="95000"/>
            </a:schemeClr>
          </a:solidFill>
          <a:ln w="317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900" dirty="0">
                <a:solidFill>
                  <a:srgbClr val="058A05"/>
                </a:solidFill>
              </a:rPr>
              <a:t>Hommes : 45,8%</a:t>
            </a:r>
          </a:p>
          <a:p>
            <a:pPr algn="ctr"/>
            <a:r>
              <a:rPr lang="fr-FR" sz="900" dirty="0">
                <a:solidFill>
                  <a:srgbClr val="058A05"/>
                </a:solidFill>
              </a:rPr>
              <a:t>Commune de plus de 100 000 habitants: 47,1%</a:t>
            </a:r>
          </a:p>
        </p:txBody>
      </p:sp>
    </p:spTree>
    <p:extLst>
      <p:ext uri="{BB962C8B-B14F-4D97-AF65-F5344CB8AC3E}">
        <p14:creationId xmlns:p14="http://schemas.microsoft.com/office/powerpoint/2010/main" val="1104296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a:extLst>
              <a:ext uri="{FF2B5EF4-FFF2-40B4-BE49-F238E27FC236}">
                <a16:creationId xmlns:a16="http://schemas.microsoft.com/office/drawing/2014/main" id="{99A34461-097C-4142-8394-A6F8628047DF}"/>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2322" b="32322"/>
          <a:stretch/>
        </p:blipFill>
        <p:spPr>
          <a:xfrm>
            <a:off x="0" y="0"/>
            <a:ext cx="12192000" cy="2880000"/>
          </a:xfrm>
        </p:spPr>
      </p:pic>
      <p:sp>
        <p:nvSpPr>
          <p:cNvPr id="6" name="Espace réservé du texte 5">
            <a:extLst>
              <a:ext uri="{FF2B5EF4-FFF2-40B4-BE49-F238E27FC236}">
                <a16:creationId xmlns:a16="http://schemas.microsoft.com/office/drawing/2014/main" id="{6117F037-8EB6-4687-B149-5D3C50842FB2}"/>
              </a:ext>
            </a:extLst>
          </p:cNvPr>
          <p:cNvSpPr>
            <a:spLocks noGrp="1"/>
          </p:cNvSpPr>
          <p:nvPr>
            <p:ph type="body" sz="quarter" idx="12"/>
          </p:nvPr>
        </p:nvSpPr>
        <p:spPr/>
        <p:txBody>
          <a:bodyPr/>
          <a:lstStyle/>
          <a:p>
            <a:r>
              <a:rPr lang="fr-FR" sz="3200" b="1" dirty="0"/>
              <a:t>Principaux enseignements</a:t>
            </a:r>
          </a:p>
        </p:txBody>
      </p:sp>
    </p:spTree>
    <p:extLst>
      <p:ext uri="{BB962C8B-B14F-4D97-AF65-F5344CB8AC3E}">
        <p14:creationId xmlns:p14="http://schemas.microsoft.com/office/powerpoint/2010/main" val="1219246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descr="Une image contenant roue à vent, chaîne, très coloré, objet d’extérieur&#10;&#10;Description générée automatiquement">
            <a:extLst>
              <a:ext uri="{FF2B5EF4-FFF2-40B4-BE49-F238E27FC236}">
                <a16:creationId xmlns:a16="http://schemas.microsoft.com/office/drawing/2014/main" id="{326F90E2-D239-445A-8737-899A98C1C54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2295" b="32295"/>
          <a:stretch>
            <a:fillRect/>
          </a:stretch>
        </p:blipFill>
        <p:spPr/>
      </p:pic>
      <p:sp>
        <p:nvSpPr>
          <p:cNvPr id="7" name="Espace réservé du texte 6">
            <a:extLst>
              <a:ext uri="{FF2B5EF4-FFF2-40B4-BE49-F238E27FC236}">
                <a16:creationId xmlns:a16="http://schemas.microsoft.com/office/drawing/2014/main" id="{BEEB7D5B-CD29-4CFE-9EF1-7CE9CA5A7B5B}"/>
              </a:ext>
            </a:extLst>
          </p:cNvPr>
          <p:cNvSpPr>
            <a:spLocks noGrp="1"/>
          </p:cNvSpPr>
          <p:nvPr>
            <p:ph type="body" sz="quarter" idx="12"/>
          </p:nvPr>
        </p:nvSpPr>
        <p:spPr/>
        <p:txBody>
          <a:bodyPr/>
          <a:lstStyle/>
          <a:p>
            <a:r>
              <a:rPr lang="fr-FR" sz="3200" dirty="0"/>
              <a:t>Connaissance </a:t>
            </a:r>
          </a:p>
          <a:p>
            <a:r>
              <a:rPr lang="fr-FR" sz="3200" dirty="0"/>
              <a:t>et efficacité perçue des actions de prévention</a:t>
            </a:r>
          </a:p>
        </p:txBody>
      </p:sp>
      <p:sp>
        <p:nvSpPr>
          <p:cNvPr id="8" name="Espace réservé du texte 7">
            <a:extLst>
              <a:ext uri="{FF2B5EF4-FFF2-40B4-BE49-F238E27FC236}">
                <a16:creationId xmlns:a16="http://schemas.microsoft.com/office/drawing/2014/main" id="{3B0DFF7B-152D-4498-8E9E-81731BDF8A54}"/>
              </a:ext>
            </a:extLst>
          </p:cNvPr>
          <p:cNvSpPr>
            <a:spLocks noGrp="1"/>
          </p:cNvSpPr>
          <p:nvPr>
            <p:ph type="body" sz="quarter" idx="13"/>
          </p:nvPr>
        </p:nvSpPr>
        <p:spPr/>
        <p:txBody>
          <a:bodyPr/>
          <a:lstStyle/>
          <a:p>
            <a:r>
              <a:rPr lang="fr-FR" dirty="0"/>
              <a:t>06</a:t>
            </a:r>
          </a:p>
        </p:txBody>
      </p:sp>
    </p:spTree>
    <p:extLst>
      <p:ext uri="{BB962C8B-B14F-4D97-AF65-F5344CB8AC3E}">
        <p14:creationId xmlns:p14="http://schemas.microsoft.com/office/powerpoint/2010/main" val="3535018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FEB2CEA-E44E-428A-8536-658AB55DF883}"/>
              </a:ext>
            </a:extLst>
          </p:cNvPr>
          <p:cNvSpPr>
            <a:spLocks noGrp="1"/>
          </p:cNvSpPr>
          <p:nvPr>
            <p:ph type="title"/>
          </p:nvPr>
        </p:nvSpPr>
        <p:spPr/>
        <p:txBody>
          <a:bodyPr/>
          <a:lstStyle/>
          <a:p>
            <a:r>
              <a:rPr lang="fr-FR" dirty="0"/>
              <a:t>Clarté de la législation en vigueur</a:t>
            </a:r>
            <a:r>
              <a:rPr lang="fr-FR" dirty="0">
                <a:solidFill>
                  <a:schemeClr val="accent1"/>
                </a:solidFill>
              </a:rPr>
              <a:t>.</a:t>
            </a:r>
            <a:br>
              <a:rPr lang="fr-FR" dirty="0"/>
            </a:br>
            <a:endParaRPr lang="fr-FR" dirty="0"/>
          </a:p>
        </p:txBody>
      </p:sp>
      <p:sp>
        <p:nvSpPr>
          <p:cNvPr id="7" name="Espace réservé du texte 6">
            <a:extLst>
              <a:ext uri="{FF2B5EF4-FFF2-40B4-BE49-F238E27FC236}">
                <a16:creationId xmlns:a16="http://schemas.microsoft.com/office/drawing/2014/main" id="{5DD29FCD-AC61-4A14-9EFE-2F40DD4D204D}"/>
              </a:ext>
            </a:extLst>
          </p:cNvPr>
          <p:cNvSpPr>
            <a:spLocks noGrp="1"/>
          </p:cNvSpPr>
          <p:nvPr>
            <p:ph type="body" sz="quarter" idx="10"/>
          </p:nvPr>
        </p:nvSpPr>
        <p:spPr/>
        <p:txBody>
          <a:bodyPr/>
          <a:lstStyle/>
          <a:p>
            <a:pPr lvl="0"/>
            <a:r>
              <a:rPr lang="fr-FR" dirty="0"/>
              <a:t>Q15. Au volant, la consommation maximale d’alcool autorisée est de 0,5 g/l de sang (ou de 0,2g/l de sang pour les conducteurs novices). Diriez vous que…</a:t>
            </a:r>
          </a:p>
          <a:p>
            <a:pPr lvl="1"/>
            <a:r>
              <a:rPr lang="fr-FR" b="0" dirty="0">
                <a:solidFill>
                  <a:schemeClr val="tx2"/>
                </a:solidFill>
              </a:rPr>
              <a:t>Base : Français de 18 ans et plus : 1030 personnes</a:t>
            </a:r>
          </a:p>
          <a:p>
            <a:pPr lvl="0"/>
            <a:endParaRPr lang="fr-FR" b="0" dirty="0">
              <a:solidFill>
                <a:schemeClr val="tx2"/>
              </a:solidFill>
            </a:endParaRPr>
          </a:p>
          <a:p>
            <a:endParaRPr lang="fr-FR" dirty="0"/>
          </a:p>
        </p:txBody>
      </p:sp>
      <p:graphicFrame>
        <p:nvGraphicFramePr>
          <p:cNvPr id="9" name="Chart 2">
            <a:extLst>
              <a:ext uri="{FF2B5EF4-FFF2-40B4-BE49-F238E27FC236}">
                <a16:creationId xmlns:a16="http://schemas.microsoft.com/office/drawing/2014/main" id="{1726FA97-7463-4BEB-BFEB-0775EBC2E80D}"/>
              </a:ext>
            </a:extLst>
          </p:cNvPr>
          <p:cNvGraphicFramePr/>
          <p:nvPr>
            <p:extLst>
              <p:ext uri="{D42A27DB-BD31-4B8C-83A1-F6EECF244321}">
                <p14:modId xmlns:p14="http://schemas.microsoft.com/office/powerpoint/2010/main" val="3516868849"/>
              </p:ext>
            </p:extLst>
          </p:nvPr>
        </p:nvGraphicFramePr>
        <p:xfrm>
          <a:off x="2193720" y="1553612"/>
          <a:ext cx="4096931" cy="2604303"/>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56914565-F493-45D8-8D3D-B549D52E744F}"/>
              </a:ext>
            </a:extLst>
          </p:cNvPr>
          <p:cNvSpPr txBox="1"/>
          <p:nvPr/>
        </p:nvSpPr>
        <p:spPr>
          <a:xfrm>
            <a:off x="8332895" y="2413337"/>
            <a:ext cx="2406441" cy="2462213"/>
          </a:xfrm>
          <a:prstGeom prst="rect">
            <a:avLst/>
          </a:prstGeom>
          <a:noFill/>
        </p:spPr>
        <p:txBody>
          <a:bodyPr wrap="square" rtlCol="0">
            <a:spAutoFit/>
          </a:bodyPr>
          <a:lstStyle/>
          <a:p>
            <a:r>
              <a:rPr lang="fr-FR" sz="1400" dirty="0">
                <a:solidFill>
                  <a:schemeClr val="accent4"/>
                </a:solidFill>
              </a:rPr>
              <a:t>La législation sur la consommation maximale d’alcool (0,5g/l de sang ou 0,2g/l pour les conducteurs novices) </a:t>
            </a:r>
            <a:r>
              <a:rPr lang="fr-FR" sz="1400" b="1" dirty="0">
                <a:solidFill>
                  <a:schemeClr val="accent4"/>
                </a:solidFill>
              </a:rPr>
              <a:t>demeure floue </a:t>
            </a:r>
            <a:r>
              <a:rPr lang="fr-FR" sz="1400" dirty="0">
                <a:solidFill>
                  <a:schemeClr val="accent4"/>
                </a:solidFill>
              </a:rPr>
              <a:t>: 57,5% des Français ont un doute quant au dépassement du seuil autorisé (toutefois en baisse par rapport aux années précédentes).</a:t>
            </a:r>
          </a:p>
        </p:txBody>
      </p:sp>
      <p:sp>
        <p:nvSpPr>
          <p:cNvPr id="11" name="ZoneTexte 10">
            <a:extLst>
              <a:ext uri="{FF2B5EF4-FFF2-40B4-BE49-F238E27FC236}">
                <a16:creationId xmlns:a16="http://schemas.microsoft.com/office/drawing/2014/main" id="{6C4B0D4C-7A94-44BD-877F-399ABBA35D88}"/>
              </a:ext>
            </a:extLst>
          </p:cNvPr>
          <p:cNvSpPr txBox="1"/>
          <p:nvPr/>
        </p:nvSpPr>
        <p:spPr>
          <a:xfrm>
            <a:off x="5390550" y="2175064"/>
            <a:ext cx="1800201" cy="1354217"/>
          </a:xfrm>
          <a:prstGeom prst="rect">
            <a:avLst/>
          </a:prstGeom>
          <a:noFill/>
        </p:spPr>
        <p:txBody>
          <a:bodyPr wrap="square" rtlCol="0">
            <a:spAutoFit/>
          </a:bodyPr>
          <a:lstStyle/>
          <a:p>
            <a:pPr lvl="0"/>
            <a:r>
              <a:rPr lang="fr-FR" sz="2800" b="1" dirty="0">
                <a:solidFill>
                  <a:schemeClr val="accent1">
                    <a:lumMod val="75000"/>
                  </a:schemeClr>
                </a:solidFill>
                <a:latin typeface="Arial Black" panose="020B0A04020102020204" pitchFamily="34" charset="0"/>
              </a:rPr>
              <a:t>32,3%</a:t>
            </a:r>
          </a:p>
          <a:p>
            <a:pPr lvl="0"/>
            <a:r>
              <a:rPr lang="fr-FR" b="1" dirty="0">
                <a:solidFill>
                  <a:schemeClr val="accent1">
                    <a:lumMod val="75000"/>
                  </a:schemeClr>
                </a:solidFill>
                <a:latin typeface="Arial Black" panose="020B0A04020102020204" pitchFamily="34" charset="0"/>
              </a:rPr>
              <a:t>C’EST UNE RÈGLE SIMPLE</a:t>
            </a:r>
          </a:p>
        </p:txBody>
      </p:sp>
      <p:sp>
        <p:nvSpPr>
          <p:cNvPr id="12" name="ZoneTexte 11">
            <a:extLst>
              <a:ext uri="{FF2B5EF4-FFF2-40B4-BE49-F238E27FC236}">
                <a16:creationId xmlns:a16="http://schemas.microsoft.com/office/drawing/2014/main" id="{D0A0E7B8-08BE-4EF4-A141-5255B672C35D}"/>
              </a:ext>
            </a:extLst>
          </p:cNvPr>
          <p:cNvSpPr txBox="1"/>
          <p:nvPr/>
        </p:nvSpPr>
        <p:spPr>
          <a:xfrm>
            <a:off x="1033932" y="2028871"/>
            <a:ext cx="2205823" cy="2185214"/>
          </a:xfrm>
          <a:prstGeom prst="rect">
            <a:avLst/>
          </a:prstGeom>
          <a:noFill/>
        </p:spPr>
        <p:txBody>
          <a:bodyPr wrap="square" rtlCol="0">
            <a:spAutoFit/>
          </a:bodyPr>
          <a:lstStyle/>
          <a:p>
            <a:pPr lvl="0" algn="r"/>
            <a:r>
              <a:rPr lang="fr-FR" sz="2400" b="1" dirty="0">
                <a:solidFill>
                  <a:schemeClr val="accent1"/>
                </a:solidFill>
                <a:latin typeface="Arial Black" panose="020B0A04020102020204" pitchFamily="34" charset="0"/>
              </a:rPr>
              <a:t>57,5%</a:t>
            </a:r>
          </a:p>
          <a:p>
            <a:pPr lvl="0" algn="r"/>
            <a:r>
              <a:rPr lang="fr-FR" sz="1600" b="1" dirty="0">
                <a:solidFill>
                  <a:schemeClr val="accent1"/>
                </a:solidFill>
                <a:latin typeface="Arial Black" panose="020B0A04020102020204" pitchFamily="34" charset="0"/>
              </a:rPr>
              <a:t>MÊME EN LIMITANT SA </a:t>
            </a:r>
          </a:p>
          <a:p>
            <a:pPr lvl="0" algn="r"/>
            <a:r>
              <a:rPr lang="fr-FR" sz="1600" b="1" dirty="0">
                <a:solidFill>
                  <a:schemeClr val="accent1"/>
                </a:solidFill>
                <a:latin typeface="Arial Black" panose="020B0A04020102020204" pitchFamily="34" charset="0"/>
              </a:rPr>
              <a:t>CONSOMMATION D’ALCOOL, </a:t>
            </a:r>
          </a:p>
          <a:p>
            <a:pPr lvl="0" algn="r"/>
            <a:r>
              <a:rPr lang="fr-FR" sz="1600" b="1" dirty="0">
                <a:solidFill>
                  <a:schemeClr val="accent1"/>
                </a:solidFill>
                <a:latin typeface="Arial Black" panose="020B0A04020102020204" pitchFamily="34" charset="0"/>
              </a:rPr>
              <a:t>ON PEUT AVOIR LE DOUTE </a:t>
            </a:r>
          </a:p>
          <a:p>
            <a:pPr lvl="0" algn="r"/>
            <a:r>
              <a:rPr lang="fr-FR" sz="1600" b="1" dirty="0">
                <a:solidFill>
                  <a:schemeClr val="accent1"/>
                </a:solidFill>
                <a:latin typeface="Arial Black" panose="020B0A04020102020204" pitchFamily="34" charset="0"/>
              </a:rPr>
              <a:t>D’ÊTRE EN FAUTE</a:t>
            </a:r>
          </a:p>
        </p:txBody>
      </p:sp>
      <p:sp>
        <p:nvSpPr>
          <p:cNvPr id="13" name="Rectangle 6">
            <a:extLst>
              <a:ext uri="{FF2B5EF4-FFF2-40B4-BE49-F238E27FC236}">
                <a16:creationId xmlns:a16="http://schemas.microsoft.com/office/drawing/2014/main" id="{DAB28ACF-CBEE-4B5A-B75F-BFEDA6A80103}"/>
              </a:ext>
            </a:extLst>
          </p:cNvPr>
          <p:cNvSpPr>
            <a:spLocks noChangeArrowheads="1"/>
          </p:cNvSpPr>
          <p:nvPr/>
        </p:nvSpPr>
        <p:spPr bwMode="auto">
          <a:xfrm>
            <a:off x="5464300" y="3529281"/>
            <a:ext cx="1913554" cy="507831"/>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fr-FR" sz="1100" i="1" dirty="0">
                <a:solidFill>
                  <a:schemeClr val="accent6">
                    <a:lumMod val="75000"/>
                  </a:schemeClr>
                </a:solidFill>
                <a:cs typeface="Arial" pitchFamily="34" charset="0"/>
              </a:rPr>
              <a:t>(2019 : 30,1% ; 2018 : 31,6% ; 2017 : 30,1% 2016 : 31,1% ; 2015 : 28,8% ; 2014 : 30,0%)</a:t>
            </a:r>
          </a:p>
        </p:txBody>
      </p:sp>
      <p:sp>
        <p:nvSpPr>
          <p:cNvPr id="14" name="Rectangle 6">
            <a:extLst>
              <a:ext uri="{FF2B5EF4-FFF2-40B4-BE49-F238E27FC236}">
                <a16:creationId xmlns:a16="http://schemas.microsoft.com/office/drawing/2014/main" id="{FFDD841B-467F-4420-95D6-023E4901069C}"/>
              </a:ext>
            </a:extLst>
          </p:cNvPr>
          <p:cNvSpPr>
            <a:spLocks noChangeArrowheads="1"/>
          </p:cNvSpPr>
          <p:nvPr/>
        </p:nvSpPr>
        <p:spPr bwMode="auto">
          <a:xfrm>
            <a:off x="560131" y="4284961"/>
            <a:ext cx="2597311" cy="507831"/>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i="1" dirty="0">
                <a:solidFill>
                  <a:schemeClr val="accent6">
                    <a:lumMod val="75000"/>
                  </a:schemeClr>
                </a:solidFill>
                <a:cs typeface="Arial" pitchFamily="34" charset="0"/>
              </a:rPr>
              <a:t>(2019 : 62,2% ; </a:t>
            </a:r>
          </a:p>
          <a:p>
            <a:pPr lvl="0" algn="r"/>
            <a:r>
              <a:rPr lang="fr-FR" sz="1100" i="1" dirty="0">
                <a:solidFill>
                  <a:schemeClr val="accent6">
                    <a:lumMod val="75000"/>
                  </a:schemeClr>
                </a:solidFill>
                <a:cs typeface="Arial" pitchFamily="34" charset="0"/>
              </a:rPr>
              <a:t>2018 : 61,6% ; 2017 : 62,2% ; </a:t>
            </a:r>
          </a:p>
          <a:p>
            <a:pPr lvl="0" algn="r"/>
            <a:r>
              <a:rPr lang="fr-FR" sz="1100" i="1" dirty="0">
                <a:solidFill>
                  <a:schemeClr val="accent6">
                    <a:lumMod val="75000"/>
                  </a:schemeClr>
                </a:solidFill>
                <a:cs typeface="Arial" pitchFamily="34" charset="0"/>
              </a:rPr>
              <a:t>2016 : 62,7% ; 2015 : 64,9%)</a:t>
            </a:r>
          </a:p>
        </p:txBody>
      </p:sp>
      <p:sp>
        <p:nvSpPr>
          <p:cNvPr id="18" name="ZoneTexte 17">
            <a:extLst>
              <a:ext uri="{FF2B5EF4-FFF2-40B4-BE49-F238E27FC236}">
                <a16:creationId xmlns:a16="http://schemas.microsoft.com/office/drawing/2014/main" id="{DF896780-4E35-4F5E-84E8-1D9D1ECC3D7C}"/>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19" name="ZoneTexte 18">
            <a:extLst>
              <a:ext uri="{FF2B5EF4-FFF2-40B4-BE49-F238E27FC236}">
                <a16:creationId xmlns:a16="http://schemas.microsoft.com/office/drawing/2014/main" id="{C4117689-6066-445F-8A91-91D917AAEC98}"/>
              </a:ext>
            </a:extLst>
          </p:cNvPr>
          <p:cNvSpPr txBox="1"/>
          <p:nvPr/>
        </p:nvSpPr>
        <p:spPr>
          <a:xfrm>
            <a:off x="3066725" y="2156014"/>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0" name="ZoneTexte 19">
            <a:extLst>
              <a:ext uri="{FF2B5EF4-FFF2-40B4-BE49-F238E27FC236}">
                <a16:creationId xmlns:a16="http://schemas.microsoft.com/office/drawing/2014/main" id="{F45B7154-8DFE-49C3-B3C8-B977C390F137}"/>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15" name="ZoneTexte 14">
            <a:extLst>
              <a:ext uri="{FF2B5EF4-FFF2-40B4-BE49-F238E27FC236}">
                <a16:creationId xmlns:a16="http://schemas.microsoft.com/office/drawing/2014/main" id="{E3641B79-61BD-4E85-A19A-B9DE59E4898A}"/>
              </a:ext>
            </a:extLst>
          </p:cNvPr>
          <p:cNvSpPr txBox="1"/>
          <p:nvPr/>
        </p:nvSpPr>
        <p:spPr>
          <a:xfrm>
            <a:off x="3657622" y="2041118"/>
            <a:ext cx="928579" cy="400110"/>
          </a:xfrm>
          <a:prstGeom prst="rect">
            <a:avLst/>
          </a:prstGeom>
          <a:noFill/>
        </p:spPr>
        <p:txBody>
          <a:bodyPr wrap="square" rtlCol="0">
            <a:spAutoFit/>
          </a:bodyPr>
          <a:lstStyle/>
          <a:p>
            <a:pPr algn="ctr"/>
            <a:r>
              <a:rPr lang="fr-FR" sz="1000" i="1" dirty="0">
                <a:solidFill>
                  <a:schemeClr val="tx2"/>
                </a:solidFill>
              </a:rPr>
              <a:t>NSP : </a:t>
            </a:r>
          </a:p>
          <a:p>
            <a:pPr algn="ctr"/>
            <a:r>
              <a:rPr lang="fr-FR" sz="1000" i="1" dirty="0">
                <a:solidFill>
                  <a:schemeClr val="tx2"/>
                </a:solidFill>
              </a:rPr>
              <a:t>10,2%</a:t>
            </a:r>
          </a:p>
        </p:txBody>
      </p:sp>
      <p:sp>
        <p:nvSpPr>
          <p:cNvPr id="16" name="ZoneTexte 15">
            <a:extLst>
              <a:ext uri="{FF2B5EF4-FFF2-40B4-BE49-F238E27FC236}">
                <a16:creationId xmlns:a16="http://schemas.microsoft.com/office/drawing/2014/main" id="{CE0C7A42-AE21-4281-8B5F-9178CF8FC8D5}"/>
              </a:ext>
            </a:extLst>
          </p:cNvPr>
          <p:cNvSpPr txBox="1"/>
          <p:nvPr/>
        </p:nvSpPr>
        <p:spPr>
          <a:xfrm>
            <a:off x="3944722" y="2302728"/>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Tree>
    <p:extLst>
      <p:ext uri="{BB962C8B-B14F-4D97-AF65-F5344CB8AC3E}">
        <p14:creationId xmlns:p14="http://schemas.microsoft.com/office/powerpoint/2010/main" val="655342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0ED5F78D-F355-4886-B795-9C577EFFF696}"/>
              </a:ext>
            </a:extLst>
          </p:cNvPr>
          <p:cNvSpPr/>
          <p:nvPr/>
        </p:nvSpPr>
        <p:spPr>
          <a:xfrm>
            <a:off x="7961336" y="1522664"/>
            <a:ext cx="3185700" cy="3284660"/>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45287CD-107F-4F14-A42A-6A502BE41E29}"/>
              </a:ext>
            </a:extLst>
          </p:cNvPr>
          <p:cNvSpPr>
            <a:spLocks noGrp="1"/>
          </p:cNvSpPr>
          <p:nvPr>
            <p:ph type="title"/>
          </p:nvPr>
        </p:nvSpPr>
        <p:spPr/>
        <p:txBody>
          <a:bodyPr/>
          <a:lstStyle/>
          <a:p>
            <a:r>
              <a:rPr lang="fr-FR" spc="-50" dirty="0"/>
              <a:t>Connaissance sur l’alcoolémie</a:t>
            </a:r>
            <a:r>
              <a:rPr lang="fr-FR" spc="-50" dirty="0">
                <a:solidFill>
                  <a:schemeClr val="accent1"/>
                </a:solidFill>
              </a:rPr>
              <a:t>.</a:t>
            </a:r>
            <a:br>
              <a:rPr lang="fr-FR" dirty="0"/>
            </a:br>
            <a:endParaRPr lang="fr-FR" dirty="0"/>
          </a:p>
        </p:txBody>
      </p:sp>
      <p:sp>
        <p:nvSpPr>
          <p:cNvPr id="3" name="Espace réservé du texte 2">
            <a:extLst>
              <a:ext uri="{FF2B5EF4-FFF2-40B4-BE49-F238E27FC236}">
                <a16:creationId xmlns:a16="http://schemas.microsoft.com/office/drawing/2014/main" id="{FD52BE99-817D-411A-B1C4-361C36A1AFC9}"/>
              </a:ext>
            </a:extLst>
          </p:cNvPr>
          <p:cNvSpPr>
            <a:spLocks noGrp="1"/>
          </p:cNvSpPr>
          <p:nvPr>
            <p:ph type="body" sz="quarter" idx="10"/>
          </p:nvPr>
        </p:nvSpPr>
        <p:spPr/>
        <p:txBody>
          <a:bodyPr/>
          <a:lstStyle/>
          <a:p>
            <a:pPr lvl="0"/>
            <a:r>
              <a:rPr lang="fr-FR" dirty="0"/>
              <a:t>Q16. Voici maintenant quelques affirmations. Pour chacune d’entre elles, veuillez indiquer si selon vous il s’agit d’une affirmation vraie ou fausse. </a:t>
            </a:r>
          </a:p>
          <a:p>
            <a:pPr lvl="1"/>
            <a:r>
              <a:rPr lang="fr-FR" b="0" dirty="0">
                <a:solidFill>
                  <a:schemeClr val="tx2"/>
                </a:solidFill>
              </a:rPr>
              <a:t>Base : Français de 18 ans et plus, hors NSP</a:t>
            </a:r>
          </a:p>
          <a:p>
            <a:pPr lvl="0"/>
            <a:endParaRPr lang="fr-FR" b="0" dirty="0">
              <a:solidFill>
                <a:schemeClr val="tx2"/>
              </a:solidFill>
            </a:endParaRPr>
          </a:p>
          <a:p>
            <a:pPr lvl="0"/>
            <a:endParaRPr lang="fr-FR" b="0" dirty="0">
              <a:solidFill>
                <a:schemeClr val="tx2"/>
              </a:solidFill>
            </a:endParaRPr>
          </a:p>
          <a:p>
            <a:endParaRPr lang="fr-FR" dirty="0"/>
          </a:p>
        </p:txBody>
      </p:sp>
      <p:graphicFrame>
        <p:nvGraphicFramePr>
          <p:cNvPr id="5" name="Object 9">
            <a:extLst>
              <a:ext uri="{FF2B5EF4-FFF2-40B4-BE49-F238E27FC236}">
                <a16:creationId xmlns:a16="http://schemas.microsoft.com/office/drawing/2014/main" id="{8C720F25-F270-4023-9F35-9F0F24BB2DD6}"/>
              </a:ext>
            </a:extLst>
          </p:cNvPr>
          <p:cNvGraphicFramePr>
            <a:graphicFrameLocks noChangeAspect="1"/>
          </p:cNvGraphicFramePr>
          <p:nvPr>
            <p:extLst>
              <p:ext uri="{D42A27DB-BD31-4B8C-83A1-F6EECF244321}">
                <p14:modId xmlns:p14="http://schemas.microsoft.com/office/powerpoint/2010/main" val="2506513470"/>
              </p:ext>
            </p:extLst>
          </p:nvPr>
        </p:nvGraphicFramePr>
        <p:xfrm>
          <a:off x="3206173" y="2183992"/>
          <a:ext cx="5391814" cy="4681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au 5">
            <a:extLst>
              <a:ext uri="{FF2B5EF4-FFF2-40B4-BE49-F238E27FC236}">
                <a16:creationId xmlns:a16="http://schemas.microsoft.com/office/drawing/2014/main" id="{64D5A504-5C7F-41FC-948A-88D96E885110}"/>
              </a:ext>
            </a:extLst>
          </p:cNvPr>
          <p:cNvGraphicFramePr>
            <a:graphicFrameLocks noGrp="1"/>
          </p:cNvGraphicFramePr>
          <p:nvPr>
            <p:extLst>
              <p:ext uri="{D42A27DB-BD31-4B8C-83A1-F6EECF244321}">
                <p14:modId xmlns:p14="http://schemas.microsoft.com/office/powerpoint/2010/main" val="3999678015"/>
              </p:ext>
            </p:extLst>
          </p:nvPr>
        </p:nvGraphicFramePr>
        <p:xfrm>
          <a:off x="8179004" y="1663831"/>
          <a:ext cx="2774112" cy="2897563"/>
        </p:xfrm>
        <a:graphic>
          <a:graphicData uri="http://schemas.openxmlformats.org/drawingml/2006/table">
            <a:tbl>
              <a:tblPr>
                <a:tableStyleId>{5C22544A-7EE6-4342-B048-85BDC9FD1C3A}</a:tableStyleId>
              </a:tblPr>
              <a:tblGrid>
                <a:gridCol w="462352">
                  <a:extLst>
                    <a:ext uri="{9D8B030D-6E8A-4147-A177-3AD203B41FA5}">
                      <a16:colId xmlns:a16="http://schemas.microsoft.com/office/drawing/2014/main" val="3407652563"/>
                    </a:ext>
                  </a:extLst>
                </a:gridCol>
                <a:gridCol w="462352">
                  <a:extLst>
                    <a:ext uri="{9D8B030D-6E8A-4147-A177-3AD203B41FA5}">
                      <a16:colId xmlns:a16="http://schemas.microsoft.com/office/drawing/2014/main" val="726377846"/>
                    </a:ext>
                  </a:extLst>
                </a:gridCol>
                <a:gridCol w="462352">
                  <a:extLst>
                    <a:ext uri="{9D8B030D-6E8A-4147-A177-3AD203B41FA5}">
                      <a16:colId xmlns:a16="http://schemas.microsoft.com/office/drawing/2014/main" val="3016120701"/>
                    </a:ext>
                  </a:extLst>
                </a:gridCol>
                <a:gridCol w="462352">
                  <a:extLst>
                    <a:ext uri="{9D8B030D-6E8A-4147-A177-3AD203B41FA5}">
                      <a16:colId xmlns:a16="http://schemas.microsoft.com/office/drawing/2014/main" val="20000"/>
                    </a:ext>
                  </a:extLst>
                </a:gridCol>
                <a:gridCol w="462352">
                  <a:extLst>
                    <a:ext uri="{9D8B030D-6E8A-4147-A177-3AD203B41FA5}">
                      <a16:colId xmlns:a16="http://schemas.microsoft.com/office/drawing/2014/main" val="20001"/>
                    </a:ext>
                  </a:extLst>
                </a:gridCol>
                <a:gridCol w="462352">
                  <a:extLst>
                    <a:ext uri="{9D8B030D-6E8A-4147-A177-3AD203B41FA5}">
                      <a16:colId xmlns:a16="http://schemas.microsoft.com/office/drawing/2014/main" val="20002"/>
                    </a:ext>
                  </a:extLst>
                </a:gridCol>
              </a:tblGrid>
              <a:tr h="387464">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 </a:t>
                      </a: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VRAI</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 </a:t>
                      </a: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VRAI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pPr algn="ctr" fontAlgn="ctr"/>
                      <a:endPar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0">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665">
                <a:tc>
                  <a:txBody>
                    <a:bodyPr/>
                    <a:lstStyle/>
                    <a:p>
                      <a:pPr algn="ctr" fontAlgn="ctr"/>
                      <a:r>
                        <a:rPr lang="fr-FR" sz="1100" b="0" i="1" u="none" strike="noStrike" dirty="0">
                          <a:solidFill>
                            <a:schemeClr val="bg1">
                              <a:lumMod val="65000"/>
                            </a:schemeClr>
                          </a:solidFill>
                          <a:effectLst/>
                          <a:latin typeface="Arial" panose="020B0604020202020204" pitchFamily="34" charset="0"/>
                        </a:rPr>
                        <a:t>81,7%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80,3%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83,8%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84,0%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79,4%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81,2%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3381">
                <a:tc>
                  <a:txBody>
                    <a:bodyPr/>
                    <a:lstStyle/>
                    <a:p>
                      <a:pPr algn="ctr" fontAlgn="ctr"/>
                      <a:r>
                        <a:rPr lang="fr-FR" sz="1100" b="0" i="1" u="none" strike="noStrike" dirty="0">
                          <a:solidFill>
                            <a:schemeClr val="bg1">
                              <a:lumMod val="65000"/>
                            </a:schemeClr>
                          </a:solidFill>
                          <a:effectLst/>
                          <a:latin typeface="Arial" panose="020B0604020202020204" pitchFamily="34" charset="0"/>
                        </a:rPr>
                        <a:t>70,6%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72,8%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72,7%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69,9%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72,1%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56">
                <a:tc>
                  <a:txBody>
                    <a:bodyPr/>
                    <a:lstStyle/>
                    <a:p>
                      <a:pPr algn="ctr" fontAlgn="ctr"/>
                      <a:r>
                        <a:rPr lang="fr-FR" sz="1100" b="0" i="1" u="none" strike="noStrike" dirty="0">
                          <a:solidFill>
                            <a:schemeClr val="bg1">
                              <a:lumMod val="65000"/>
                            </a:schemeClr>
                          </a:solidFill>
                          <a:effectLst/>
                          <a:latin typeface="Arial" panose="020B0604020202020204" pitchFamily="34" charset="0"/>
                        </a:rPr>
                        <a:t>49,8%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48,4%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52,3%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48,9%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49,1%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45,1%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8072">
                <a:tc>
                  <a:txBody>
                    <a:bodyPr/>
                    <a:lstStyle/>
                    <a:p>
                      <a:pPr algn="ctr" fontAlgn="ctr"/>
                      <a:r>
                        <a:rPr lang="fr-FR" sz="1100" b="0" i="1" u="none" strike="noStrike" dirty="0">
                          <a:solidFill>
                            <a:schemeClr val="bg1">
                              <a:lumMod val="65000"/>
                            </a:schemeClr>
                          </a:solidFill>
                          <a:effectLst/>
                          <a:latin typeface="Arial" panose="020B0604020202020204" pitchFamily="34" charset="0"/>
                        </a:rPr>
                        <a:t>21,2%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20,7%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21,3%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23,4%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19,2%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0" i="1" u="none" strike="noStrike" dirty="0">
                          <a:solidFill>
                            <a:schemeClr val="bg1">
                              <a:lumMod val="65000"/>
                            </a:schemeClr>
                          </a:solidFill>
                          <a:effectLst/>
                          <a:latin typeface="Arial" panose="020B0604020202020204" pitchFamily="34" charset="0"/>
                        </a:rPr>
                        <a:t>19,9%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7" name="Rectangle 55">
            <a:extLst>
              <a:ext uri="{FF2B5EF4-FFF2-40B4-BE49-F238E27FC236}">
                <a16:creationId xmlns:a16="http://schemas.microsoft.com/office/drawing/2014/main" id="{EF241248-D85D-4CF7-932E-8486E9923DB8}"/>
              </a:ext>
            </a:extLst>
          </p:cNvPr>
          <p:cNvSpPr>
            <a:spLocks noChangeArrowheads="1"/>
          </p:cNvSpPr>
          <p:nvPr/>
        </p:nvSpPr>
        <p:spPr bwMode="auto">
          <a:xfrm>
            <a:off x="598396" y="4006560"/>
            <a:ext cx="4573062"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a:r>
              <a:rPr lang="fr-FR" sz="1100" b="1" dirty="0">
                <a:solidFill>
                  <a:srgbClr val="595959"/>
                </a:solidFill>
                <a:cs typeface="Arial" pitchFamily="34" charset="0"/>
              </a:rPr>
              <a:t> Après une soirée alcoolisée, si on a bien dormi et qu’on se sent bien on peut reprendre le volant sans problème</a:t>
            </a:r>
          </a:p>
          <a:p>
            <a:pPr lvl="0" algn="r"/>
            <a:r>
              <a:rPr lang="fr-FR" sz="1000" i="1" dirty="0">
                <a:solidFill>
                  <a:srgbClr val="595959"/>
                </a:solidFill>
                <a:latin typeface="Arial" pitchFamily="34" charset="0"/>
                <a:cs typeface="Arial" pitchFamily="34" charset="0"/>
              </a:rPr>
              <a:t>Base : 894 personnes</a:t>
            </a:r>
          </a:p>
        </p:txBody>
      </p:sp>
      <p:sp>
        <p:nvSpPr>
          <p:cNvPr id="8" name="Rectangle 56">
            <a:extLst>
              <a:ext uri="{FF2B5EF4-FFF2-40B4-BE49-F238E27FC236}">
                <a16:creationId xmlns:a16="http://schemas.microsoft.com/office/drawing/2014/main" id="{AB23587E-72C3-4FE0-BCAB-4C6EB767567C}"/>
              </a:ext>
            </a:extLst>
          </p:cNvPr>
          <p:cNvSpPr>
            <a:spLocks noChangeArrowheads="1"/>
          </p:cNvSpPr>
          <p:nvPr/>
        </p:nvSpPr>
        <p:spPr bwMode="auto">
          <a:xfrm>
            <a:off x="210498" y="3350791"/>
            <a:ext cx="4960958"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Le temps de l’élimination de l’alcool est </a:t>
            </a:r>
          </a:p>
          <a:p>
            <a:pPr lvl="0" algn="r"/>
            <a:r>
              <a:rPr lang="fr-FR" sz="1100" b="1" dirty="0">
                <a:solidFill>
                  <a:srgbClr val="595959"/>
                </a:solidFill>
                <a:cs typeface="Arial" pitchFamily="34" charset="0"/>
              </a:rPr>
              <a:t>de 1 à 2 heures par verre d’alcool consommé</a:t>
            </a:r>
          </a:p>
          <a:p>
            <a:pPr lvl="0" algn="r"/>
            <a:r>
              <a:rPr lang="fr-FR" sz="1000" i="1" dirty="0">
                <a:solidFill>
                  <a:srgbClr val="595959"/>
                </a:solidFill>
                <a:latin typeface="Arial" pitchFamily="34" charset="0"/>
                <a:cs typeface="Arial" pitchFamily="34" charset="0"/>
              </a:rPr>
              <a:t>Base : 820 personnes</a:t>
            </a:r>
            <a:endParaRPr lang="fr-FR" b="1" dirty="0">
              <a:solidFill>
                <a:srgbClr val="595959"/>
              </a:solidFill>
              <a:latin typeface="Arial" pitchFamily="34" charset="0"/>
              <a:cs typeface="Arial" pitchFamily="34" charset="0"/>
            </a:endParaRPr>
          </a:p>
        </p:txBody>
      </p:sp>
      <p:sp>
        <p:nvSpPr>
          <p:cNvPr id="9" name="Rectangle 57">
            <a:extLst>
              <a:ext uri="{FF2B5EF4-FFF2-40B4-BE49-F238E27FC236}">
                <a16:creationId xmlns:a16="http://schemas.microsoft.com/office/drawing/2014/main" id="{45C2C53D-3A55-4C7B-9B78-B77D4D5FF371}"/>
              </a:ext>
            </a:extLst>
          </p:cNvPr>
          <p:cNvSpPr>
            <a:spLocks noChangeArrowheads="1"/>
          </p:cNvSpPr>
          <p:nvPr/>
        </p:nvSpPr>
        <p:spPr bwMode="auto">
          <a:xfrm>
            <a:off x="287214" y="2214054"/>
            <a:ext cx="488424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a:r>
              <a:rPr lang="fr-FR" sz="1100" b="1" dirty="0">
                <a:solidFill>
                  <a:srgbClr val="595959"/>
                </a:solidFill>
                <a:cs typeface="Arial" pitchFamily="34" charset="0"/>
              </a:rPr>
              <a:t> Il y a autant d’alcool dans un verre de whisky de 3cl </a:t>
            </a:r>
          </a:p>
          <a:p>
            <a:pPr algn="r"/>
            <a:r>
              <a:rPr lang="fr-FR" sz="1100" b="1" dirty="0">
                <a:solidFill>
                  <a:srgbClr val="595959"/>
                </a:solidFill>
                <a:cs typeface="Arial" pitchFamily="34" charset="0"/>
              </a:rPr>
              <a:t>que dans un verre de vin de 10cl</a:t>
            </a:r>
          </a:p>
          <a:p>
            <a:pPr lvl="0" algn="r"/>
            <a:r>
              <a:rPr kumimoji="0" lang="fr-FR" sz="1000" i="1" u="none" strike="noStrike" cap="none" normalizeH="0" baseline="0" dirty="0">
                <a:ln>
                  <a:noFill/>
                </a:ln>
                <a:solidFill>
                  <a:srgbClr val="595959"/>
                </a:solidFill>
                <a:effectLst/>
                <a:latin typeface="Arial" pitchFamily="34" charset="0"/>
                <a:cs typeface="Arial" pitchFamily="34" charset="0"/>
              </a:rPr>
              <a:t>Base : </a:t>
            </a:r>
            <a:r>
              <a:rPr lang="fr-FR" sz="1000" i="1" dirty="0">
                <a:solidFill>
                  <a:srgbClr val="595959"/>
                </a:solidFill>
                <a:latin typeface="Arial" pitchFamily="34" charset="0"/>
                <a:cs typeface="Arial" pitchFamily="34" charset="0"/>
              </a:rPr>
              <a:t>856</a:t>
            </a:r>
            <a:r>
              <a:rPr kumimoji="0" lang="fr-FR" sz="1000" i="1" u="none" strike="noStrike" cap="none" normalizeH="0" baseline="0" dirty="0">
                <a:ln>
                  <a:noFill/>
                </a:ln>
                <a:solidFill>
                  <a:srgbClr val="595959"/>
                </a:solidFill>
                <a:effectLst/>
                <a:latin typeface="Arial" pitchFamily="34" charset="0"/>
                <a:cs typeface="Arial" pitchFamily="34" charset="0"/>
              </a:rPr>
              <a:t> personnes</a:t>
            </a:r>
            <a:endParaRPr kumimoji="0" lang="fr-FR" sz="1800" b="1" i="0" u="none" strike="noStrike" cap="none" normalizeH="0" baseline="0" dirty="0">
              <a:ln>
                <a:noFill/>
              </a:ln>
              <a:solidFill>
                <a:srgbClr val="595959"/>
              </a:solidFill>
              <a:effectLst/>
              <a:latin typeface="Arial" pitchFamily="34" charset="0"/>
              <a:cs typeface="Arial" pitchFamily="34" charset="0"/>
            </a:endParaRPr>
          </a:p>
        </p:txBody>
      </p:sp>
      <p:sp>
        <p:nvSpPr>
          <p:cNvPr id="10" name="Rectangle 61">
            <a:extLst>
              <a:ext uri="{FF2B5EF4-FFF2-40B4-BE49-F238E27FC236}">
                <a16:creationId xmlns:a16="http://schemas.microsoft.com/office/drawing/2014/main" id="{1D7F94A0-C5E3-4232-8B36-F33261B66AFF}"/>
              </a:ext>
            </a:extLst>
          </p:cNvPr>
          <p:cNvSpPr>
            <a:spLocks noChangeArrowheads="1"/>
          </p:cNvSpPr>
          <p:nvPr/>
        </p:nvSpPr>
        <p:spPr bwMode="auto">
          <a:xfrm>
            <a:off x="311793" y="2859367"/>
            <a:ext cx="4859663" cy="33855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On risque la suspension du permis à la moindre infraction à l’alcool</a:t>
            </a:r>
          </a:p>
          <a:p>
            <a:pPr lvl="0" algn="r"/>
            <a:r>
              <a:rPr lang="fr-FR" sz="1100" b="1" dirty="0">
                <a:solidFill>
                  <a:srgbClr val="595959"/>
                </a:solidFill>
                <a:cs typeface="Arial" pitchFamily="34" charset="0"/>
              </a:rPr>
              <a:t> </a:t>
            </a:r>
            <a:r>
              <a:rPr lang="fr-FR" sz="1000" i="1" dirty="0">
                <a:solidFill>
                  <a:srgbClr val="595959"/>
                </a:solidFill>
                <a:latin typeface="Arial" pitchFamily="34" charset="0"/>
                <a:cs typeface="Arial" pitchFamily="34" charset="0"/>
              </a:rPr>
              <a:t>Base : 929 personnes</a:t>
            </a:r>
            <a:endParaRPr lang="fr-FR" b="1" dirty="0">
              <a:solidFill>
                <a:srgbClr val="595959"/>
              </a:solidFill>
              <a:latin typeface="Arial" pitchFamily="34" charset="0"/>
              <a:cs typeface="Arial" pitchFamily="34" charset="0"/>
            </a:endParaRPr>
          </a:p>
        </p:txBody>
      </p:sp>
      <p:grpSp>
        <p:nvGrpSpPr>
          <p:cNvPr id="11" name="Groupe 22">
            <a:extLst>
              <a:ext uri="{FF2B5EF4-FFF2-40B4-BE49-F238E27FC236}">
                <a16:creationId xmlns:a16="http://schemas.microsoft.com/office/drawing/2014/main" id="{6D431D19-E27F-4119-A4CD-5820387E5225}"/>
              </a:ext>
            </a:extLst>
          </p:cNvPr>
          <p:cNvGrpSpPr/>
          <p:nvPr/>
        </p:nvGrpSpPr>
        <p:grpSpPr>
          <a:xfrm>
            <a:off x="5429635" y="2131388"/>
            <a:ext cx="595556" cy="72000"/>
            <a:chOff x="10447303" y="3545625"/>
            <a:chExt cx="595556" cy="72000"/>
          </a:xfrm>
        </p:grpSpPr>
        <p:sp>
          <p:nvSpPr>
            <p:cNvPr id="12" name="Rectangle 11">
              <a:extLst>
                <a:ext uri="{FF2B5EF4-FFF2-40B4-BE49-F238E27FC236}">
                  <a16:creationId xmlns:a16="http://schemas.microsoft.com/office/drawing/2014/main" id="{3F5FB969-3E28-4396-B812-C39CFB5A9A66}"/>
                </a:ext>
              </a:extLst>
            </p:cNvPr>
            <p:cNvSpPr/>
            <p:nvPr/>
          </p:nvSpPr>
          <p:spPr>
            <a:xfrm>
              <a:off x="10970859" y="3545625"/>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rtlCol="0" anchor="ctr" anchorCtr="0"/>
            <a:lstStyle/>
            <a:p>
              <a:r>
                <a:rPr lang="fr-FR" sz="1000" i="1" dirty="0">
                  <a:solidFill>
                    <a:schemeClr val="tx2">
                      <a:lumMod val="75000"/>
                    </a:schemeClr>
                  </a:solidFill>
                </a:rPr>
                <a:t> Vrai</a:t>
              </a:r>
              <a:endParaRPr lang="fr-FR" sz="1000" i="1" dirty="0">
                <a:solidFill>
                  <a:srgbClr val="595959"/>
                </a:solidFill>
              </a:endParaRPr>
            </a:p>
          </p:txBody>
        </p:sp>
        <p:sp>
          <p:nvSpPr>
            <p:cNvPr id="13" name="Rectangle 12">
              <a:extLst>
                <a:ext uri="{FF2B5EF4-FFF2-40B4-BE49-F238E27FC236}">
                  <a16:creationId xmlns:a16="http://schemas.microsoft.com/office/drawing/2014/main" id="{D082F0DE-F41D-450C-BC24-A99A07848119}"/>
                </a:ext>
              </a:extLst>
            </p:cNvPr>
            <p:cNvSpPr/>
            <p:nvPr/>
          </p:nvSpPr>
          <p:spPr>
            <a:xfrm>
              <a:off x="10447303" y="3545625"/>
              <a:ext cx="72000" cy="72000"/>
            </a:xfrm>
            <a:prstGeom prst="rect">
              <a:avLst/>
            </a:prstGeom>
            <a:solidFill>
              <a:srgbClr val="FF58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rtlCol="0" anchor="ctr" anchorCtr="0"/>
            <a:lstStyle/>
            <a:p>
              <a:r>
                <a:rPr lang="fr-FR" sz="1000" i="1" dirty="0">
                  <a:solidFill>
                    <a:schemeClr val="tx2">
                      <a:lumMod val="75000"/>
                    </a:schemeClr>
                  </a:solidFill>
                </a:rPr>
                <a:t> Faux</a:t>
              </a:r>
              <a:endParaRPr lang="fr-FR" sz="1000" i="1" dirty="0">
                <a:solidFill>
                  <a:srgbClr val="595959"/>
                </a:solidFill>
              </a:endParaRPr>
            </a:p>
          </p:txBody>
        </p:sp>
      </p:grpSp>
      <p:sp>
        <p:nvSpPr>
          <p:cNvPr id="18" name="ZoneTexte 17">
            <a:extLst>
              <a:ext uri="{FF2B5EF4-FFF2-40B4-BE49-F238E27FC236}">
                <a16:creationId xmlns:a16="http://schemas.microsoft.com/office/drawing/2014/main" id="{9DDED113-D24E-49C6-BB82-AA7DDF4F3EAA}"/>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19" name="ZoneTexte 18">
            <a:extLst>
              <a:ext uri="{FF2B5EF4-FFF2-40B4-BE49-F238E27FC236}">
                <a16:creationId xmlns:a16="http://schemas.microsoft.com/office/drawing/2014/main" id="{4BD8FEE9-8F50-4FE6-B8F5-94D1D2C3B66F}"/>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0" name="ZoneTexte 19">
            <a:extLst>
              <a:ext uri="{FF2B5EF4-FFF2-40B4-BE49-F238E27FC236}">
                <a16:creationId xmlns:a16="http://schemas.microsoft.com/office/drawing/2014/main" id="{A1A0BD8F-93EA-4C42-AD96-49BE13A18E0A}"/>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17" name="ZoneTexte 16">
            <a:extLst>
              <a:ext uri="{FF2B5EF4-FFF2-40B4-BE49-F238E27FC236}">
                <a16:creationId xmlns:a16="http://schemas.microsoft.com/office/drawing/2014/main" id="{E35458CA-C153-4586-AFBF-362A4C263DA2}"/>
              </a:ext>
            </a:extLst>
          </p:cNvPr>
          <p:cNvSpPr txBox="1"/>
          <p:nvPr/>
        </p:nvSpPr>
        <p:spPr>
          <a:xfrm>
            <a:off x="6863015" y="2331300"/>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2" name="ZoneTexte 21">
            <a:extLst>
              <a:ext uri="{FF2B5EF4-FFF2-40B4-BE49-F238E27FC236}">
                <a16:creationId xmlns:a16="http://schemas.microsoft.com/office/drawing/2014/main" id="{567EFFF2-EE42-42B9-B1C0-1167B83D6382}"/>
              </a:ext>
            </a:extLst>
          </p:cNvPr>
          <p:cNvSpPr txBox="1"/>
          <p:nvPr/>
        </p:nvSpPr>
        <p:spPr>
          <a:xfrm>
            <a:off x="5764347" y="2331299"/>
            <a:ext cx="294515" cy="276999"/>
          </a:xfrm>
          <a:prstGeom prst="rect">
            <a:avLst/>
          </a:prstGeom>
          <a:noFill/>
        </p:spPr>
        <p:txBody>
          <a:bodyPr wrap="square">
            <a:spAutoFit/>
          </a:bodyPr>
          <a:lstStyle/>
          <a:p>
            <a:r>
              <a:rPr lang="fr-FR" sz="1200" dirty="0">
                <a:solidFill>
                  <a:schemeClr val="bg1"/>
                </a:solidFill>
                <a:sym typeface="Wingdings"/>
              </a:rPr>
              <a:t></a:t>
            </a:r>
            <a:endParaRPr lang="fr-FR" sz="1200" dirty="0">
              <a:solidFill>
                <a:schemeClr val="bg1"/>
              </a:solidFill>
            </a:endParaRPr>
          </a:p>
        </p:txBody>
      </p:sp>
      <p:sp>
        <p:nvSpPr>
          <p:cNvPr id="21" name="ZoneTexte 20">
            <a:extLst>
              <a:ext uri="{FF2B5EF4-FFF2-40B4-BE49-F238E27FC236}">
                <a16:creationId xmlns:a16="http://schemas.microsoft.com/office/drawing/2014/main" id="{13E43D00-5661-4429-B37D-276E529B1EE9}"/>
              </a:ext>
            </a:extLst>
          </p:cNvPr>
          <p:cNvSpPr txBox="1"/>
          <p:nvPr/>
        </p:nvSpPr>
        <p:spPr>
          <a:xfrm>
            <a:off x="1217639" y="5072578"/>
            <a:ext cx="10068162" cy="1384995"/>
          </a:xfrm>
          <a:prstGeom prst="rect">
            <a:avLst/>
          </a:prstGeom>
          <a:noFill/>
        </p:spPr>
        <p:txBody>
          <a:bodyPr wrap="square" rtlCol="0">
            <a:spAutoFit/>
          </a:bodyPr>
          <a:lstStyle/>
          <a:p>
            <a:r>
              <a:rPr lang="fr-FR" sz="1400" dirty="0">
                <a:solidFill>
                  <a:schemeClr val="accent4"/>
                </a:solidFill>
              </a:rPr>
              <a:t>Les équivalences d’alcool sont moins connues cette année, avec 22,2% des français qui pensent que l’affirmation suivante est fausse : Il y a autant d’alcool dans un verre de whisky de 3cl que dans un verre de vin de 10cl (18,3% en 2019).</a:t>
            </a:r>
          </a:p>
          <a:p>
            <a:endParaRPr lang="fr-FR" sz="1400" dirty="0">
              <a:solidFill>
                <a:schemeClr val="accent4"/>
              </a:solidFill>
            </a:endParaRPr>
          </a:p>
          <a:p>
            <a:r>
              <a:rPr lang="fr-FR" sz="1400" dirty="0">
                <a:solidFill>
                  <a:schemeClr val="accent4"/>
                </a:solidFill>
              </a:rPr>
              <a:t>Près d’un français sur 4 pense qu’après une soirée alcoolisée, si on a bien dormi et qu’on se sent bien, on peut reprendre le volant sans problème, alors que cette affirmation est fausse.</a:t>
            </a:r>
          </a:p>
          <a:p>
            <a:endParaRPr lang="fr-FR" sz="1400" dirty="0">
              <a:solidFill>
                <a:schemeClr val="accent4"/>
              </a:solidFill>
            </a:endParaRPr>
          </a:p>
        </p:txBody>
      </p:sp>
    </p:spTree>
    <p:extLst>
      <p:ext uri="{BB962C8B-B14F-4D97-AF65-F5344CB8AC3E}">
        <p14:creationId xmlns:p14="http://schemas.microsoft.com/office/powerpoint/2010/main" val="1982193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 coins arrondis 22">
            <a:extLst>
              <a:ext uri="{FF2B5EF4-FFF2-40B4-BE49-F238E27FC236}">
                <a16:creationId xmlns:a16="http://schemas.microsoft.com/office/drawing/2014/main" id="{F706D00A-03BE-45BB-A854-B8F8659CD83A}"/>
              </a:ext>
            </a:extLst>
          </p:cNvPr>
          <p:cNvSpPr/>
          <p:nvPr/>
        </p:nvSpPr>
        <p:spPr>
          <a:xfrm>
            <a:off x="8271652" y="1263750"/>
            <a:ext cx="3185700" cy="4932769"/>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7EF9876-549C-4D93-A88E-C223107376B0}"/>
              </a:ext>
            </a:extLst>
          </p:cNvPr>
          <p:cNvSpPr>
            <a:spLocks noGrp="1"/>
          </p:cNvSpPr>
          <p:nvPr>
            <p:ph type="title"/>
          </p:nvPr>
        </p:nvSpPr>
        <p:spPr/>
        <p:txBody>
          <a:bodyPr/>
          <a:lstStyle/>
          <a:p>
            <a:r>
              <a:rPr lang="fr-FR" spc="-50" dirty="0"/>
              <a:t>Efficacité perçue des actions de prévention</a:t>
            </a:r>
            <a:r>
              <a:rPr lang="fr-FR" spc="-50" dirty="0">
                <a:solidFill>
                  <a:schemeClr val="accent1"/>
                </a:solidFill>
              </a:rPr>
              <a:t>.</a:t>
            </a:r>
            <a:br>
              <a:rPr lang="fr-FR" dirty="0"/>
            </a:br>
            <a:endParaRPr lang="fr-FR" dirty="0"/>
          </a:p>
        </p:txBody>
      </p:sp>
      <p:sp>
        <p:nvSpPr>
          <p:cNvPr id="3" name="Espace réservé du texte 2">
            <a:extLst>
              <a:ext uri="{FF2B5EF4-FFF2-40B4-BE49-F238E27FC236}">
                <a16:creationId xmlns:a16="http://schemas.microsoft.com/office/drawing/2014/main" id="{5F5EB06B-6A00-41A4-BAE1-3C990B51DBCB}"/>
              </a:ext>
            </a:extLst>
          </p:cNvPr>
          <p:cNvSpPr>
            <a:spLocks noGrp="1"/>
          </p:cNvSpPr>
          <p:nvPr>
            <p:ph type="body" sz="quarter" idx="10"/>
          </p:nvPr>
        </p:nvSpPr>
        <p:spPr/>
        <p:txBody>
          <a:bodyPr/>
          <a:lstStyle/>
          <a:p>
            <a:r>
              <a:rPr lang="fr-FR" dirty="0"/>
              <a:t>Q14. Voici maintenant différentes actions dont le but est de réduire le nombre d’accidents de la route liés à la consommation d’alcool. Certaines sont déjà en place, d’autres pourraient l’être. Pour chacune d’entre elle, vous allez indiquer si vous la trouvez très efficace, assez efficace, peu efficace ou pas du tout efficace. </a:t>
            </a:r>
          </a:p>
          <a:p>
            <a:pPr lvl="1"/>
            <a:r>
              <a:rPr lang="fr-FR" b="0" dirty="0">
                <a:solidFill>
                  <a:schemeClr val="tx2"/>
                </a:solidFill>
              </a:rPr>
              <a:t>Base : Français de 18 ans et plus, hors NSP</a:t>
            </a:r>
          </a:p>
        </p:txBody>
      </p:sp>
      <p:grpSp>
        <p:nvGrpSpPr>
          <p:cNvPr id="13" name="Groupe 22">
            <a:extLst>
              <a:ext uri="{FF2B5EF4-FFF2-40B4-BE49-F238E27FC236}">
                <a16:creationId xmlns:a16="http://schemas.microsoft.com/office/drawing/2014/main" id="{AD7D0A92-0F36-4D10-8153-8D7CFBCB9411}"/>
              </a:ext>
            </a:extLst>
          </p:cNvPr>
          <p:cNvGrpSpPr/>
          <p:nvPr/>
        </p:nvGrpSpPr>
        <p:grpSpPr>
          <a:xfrm>
            <a:off x="5997305" y="1706434"/>
            <a:ext cx="960083" cy="72000"/>
            <a:chOff x="10447303" y="3545625"/>
            <a:chExt cx="960083" cy="72000"/>
          </a:xfrm>
        </p:grpSpPr>
        <p:sp>
          <p:nvSpPr>
            <p:cNvPr id="14" name="Rectangle 13">
              <a:extLst>
                <a:ext uri="{FF2B5EF4-FFF2-40B4-BE49-F238E27FC236}">
                  <a16:creationId xmlns:a16="http://schemas.microsoft.com/office/drawing/2014/main" id="{A8934AFC-309F-48BE-B4FB-E41A1BAB8B1D}"/>
                </a:ext>
              </a:extLst>
            </p:cNvPr>
            <p:cNvSpPr/>
            <p:nvPr/>
          </p:nvSpPr>
          <p:spPr>
            <a:xfrm>
              <a:off x="11335386" y="3545625"/>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rtlCol="0" anchor="ctr" anchorCtr="0"/>
            <a:lstStyle/>
            <a:p>
              <a:r>
                <a:rPr lang="fr-FR" sz="1000" i="1" dirty="0">
                  <a:solidFill>
                    <a:schemeClr val="tx2">
                      <a:lumMod val="75000"/>
                    </a:schemeClr>
                  </a:solidFill>
                </a:rPr>
                <a:t> Efficace</a:t>
              </a:r>
              <a:endParaRPr lang="fr-FR" sz="1000" i="1" dirty="0">
                <a:solidFill>
                  <a:srgbClr val="595959"/>
                </a:solidFill>
              </a:endParaRPr>
            </a:p>
          </p:txBody>
        </p:sp>
        <p:sp>
          <p:nvSpPr>
            <p:cNvPr id="15" name="Rectangle 14">
              <a:extLst>
                <a:ext uri="{FF2B5EF4-FFF2-40B4-BE49-F238E27FC236}">
                  <a16:creationId xmlns:a16="http://schemas.microsoft.com/office/drawing/2014/main" id="{E74ABA26-D278-4D52-92EA-65CF33EC75F4}"/>
                </a:ext>
              </a:extLst>
            </p:cNvPr>
            <p:cNvSpPr/>
            <p:nvPr/>
          </p:nvSpPr>
          <p:spPr>
            <a:xfrm>
              <a:off x="10447303" y="3545625"/>
              <a:ext cx="72000" cy="72000"/>
            </a:xfrm>
            <a:prstGeom prst="rect">
              <a:avLst/>
            </a:prstGeom>
            <a:solidFill>
              <a:srgbClr val="FF58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rtlCol="0" anchor="ctr" anchorCtr="0"/>
            <a:lstStyle/>
            <a:p>
              <a:r>
                <a:rPr lang="fr-FR" sz="1000" i="1" dirty="0">
                  <a:solidFill>
                    <a:schemeClr val="tx2">
                      <a:lumMod val="75000"/>
                    </a:schemeClr>
                  </a:solidFill>
                </a:rPr>
                <a:t> Pas efficace</a:t>
              </a:r>
              <a:endParaRPr lang="fr-FR" sz="1000" i="1" dirty="0">
                <a:solidFill>
                  <a:srgbClr val="595959"/>
                </a:solidFill>
              </a:endParaRPr>
            </a:p>
          </p:txBody>
        </p:sp>
      </p:grpSp>
      <p:graphicFrame>
        <p:nvGraphicFramePr>
          <p:cNvPr id="19" name="Object 9">
            <a:extLst>
              <a:ext uri="{FF2B5EF4-FFF2-40B4-BE49-F238E27FC236}">
                <a16:creationId xmlns:a16="http://schemas.microsoft.com/office/drawing/2014/main" id="{432C70E7-CBC6-40FA-8915-6567DCB67D37}"/>
              </a:ext>
            </a:extLst>
          </p:cNvPr>
          <p:cNvGraphicFramePr>
            <a:graphicFrameLocks noChangeAspect="1"/>
          </p:cNvGraphicFramePr>
          <p:nvPr>
            <p:extLst>
              <p:ext uri="{D42A27DB-BD31-4B8C-83A1-F6EECF244321}">
                <p14:modId xmlns:p14="http://schemas.microsoft.com/office/powerpoint/2010/main" val="1558548536"/>
              </p:ext>
            </p:extLst>
          </p:nvPr>
        </p:nvGraphicFramePr>
        <p:xfrm>
          <a:off x="3783666" y="1802920"/>
          <a:ext cx="5563686" cy="4681658"/>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55">
            <a:extLst>
              <a:ext uri="{FF2B5EF4-FFF2-40B4-BE49-F238E27FC236}">
                <a16:creationId xmlns:a16="http://schemas.microsoft.com/office/drawing/2014/main" id="{D2F640F9-185D-4E39-84E8-747EDD558CFE}"/>
              </a:ext>
            </a:extLst>
          </p:cNvPr>
          <p:cNvSpPr>
            <a:spLocks noChangeArrowheads="1"/>
          </p:cNvSpPr>
          <p:nvPr/>
        </p:nvSpPr>
        <p:spPr bwMode="auto">
          <a:xfrm>
            <a:off x="1107898" y="3694413"/>
            <a:ext cx="4573062"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Des services de taxis ou de VTC (véhicules de tourisme / transport avec chauffeur)</a:t>
            </a:r>
          </a:p>
          <a:p>
            <a:pPr lvl="0" algn="r"/>
            <a:r>
              <a:rPr lang="fr-FR" sz="1000" i="1" dirty="0">
                <a:solidFill>
                  <a:srgbClr val="595959"/>
                </a:solidFill>
                <a:latin typeface="Arial" pitchFamily="34" charset="0"/>
                <a:cs typeface="Arial" pitchFamily="34" charset="0"/>
              </a:rPr>
              <a:t>Base : </a:t>
            </a:r>
            <a:r>
              <a:rPr lang="fr-FR" sz="1000" i="1" dirty="0">
                <a:solidFill>
                  <a:srgbClr val="595959"/>
                </a:solidFill>
                <a:cs typeface="Arial" pitchFamily="34" charset="0"/>
              </a:rPr>
              <a:t>930</a:t>
            </a:r>
            <a:r>
              <a:rPr lang="fr-FR" sz="1000" i="1" dirty="0">
                <a:solidFill>
                  <a:srgbClr val="595959"/>
                </a:solidFill>
                <a:latin typeface="Arial" pitchFamily="34" charset="0"/>
                <a:cs typeface="Arial" pitchFamily="34" charset="0"/>
              </a:rPr>
              <a:t> personnes</a:t>
            </a:r>
          </a:p>
        </p:txBody>
      </p:sp>
      <p:sp>
        <p:nvSpPr>
          <p:cNvPr id="39" name="Rectangle 56">
            <a:extLst>
              <a:ext uri="{FF2B5EF4-FFF2-40B4-BE49-F238E27FC236}">
                <a16:creationId xmlns:a16="http://schemas.microsoft.com/office/drawing/2014/main" id="{1C249A55-D3EF-438D-BAA4-14488DB58126}"/>
              </a:ext>
            </a:extLst>
          </p:cNvPr>
          <p:cNvSpPr>
            <a:spLocks noChangeArrowheads="1"/>
          </p:cNvSpPr>
          <p:nvPr/>
        </p:nvSpPr>
        <p:spPr bwMode="auto">
          <a:xfrm>
            <a:off x="720001" y="3099508"/>
            <a:ext cx="4960958"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L’installation d’un dispositif dans les voitures empêchant le démarrage dans le cas ou le conducteur a un taux d’alcool</a:t>
            </a:r>
          </a:p>
          <a:p>
            <a:pPr lvl="0" algn="r"/>
            <a:r>
              <a:rPr lang="fr-FR" sz="1000" i="1" dirty="0">
                <a:solidFill>
                  <a:srgbClr val="595959"/>
                </a:solidFill>
                <a:latin typeface="Arial" pitchFamily="34" charset="0"/>
                <a:cs typeface="Arial" pitchFamily="34" charset="0"/>
              </a:rPr>
              <a:t>Base : 939 personnes</a:t>
            </a:r>
            <a:endParaRPr lang="fr-FR" b="1" dirty="0">
              <a:solidFill>
                <a:srgbClr val="595959"/>
              </a:solidFill>
              <a:latin typeface="Arial" pitchFamily="34" charset="0"/>
              <a:cs typeface="Arial" pitchFamily="34" charset="0"/>
            </a:endParaRPr>
          </a:p>
        </p:txBody>
      </p:sp>
      <p:sp>
        <p:nvSpPr>
          <p:cNvPr id="40" name="Rectangle 57">
            <a:extLst>
              <a:ext uri="{FF2B5EF4-FFF2-40B4-BE49-F238E27FC236}">
                <a16:creationId xmlns:a16="http://schemas.microsoft.com/office/drawing/2014/main" id="{652F2C45-CF68-4166-A749-C3D4ABF7FC57}"/>
              </a:ext>
            </a:extLst>
          </p:cNvPr>
          <p:cNvSpPr>
            <a:spLocks noChangeArrowheads="1"/>
          </p:cNvSpPr>
          <p:nvPr/>
        </p:nvSpPr>
        <p:spPr bwMode="auto">
          <a:xfrm>
            <a:off x="796716" y="1901906"/>
            <a:ext cx="4884243"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Les solutions de covoiturage avec un conducteur </a:t>
            </a:r>
          </a:p>
          <a:p>
            <a:pPr lvl="0" algn="r"/>
            <a:r>
              <a:rPr lang="fr-FR" sz="1100" b="1" dirty="0">
                <a:solidFill>
                  <a:srgbClr val="595959"/>
                </a:solidFill>
                <a:cs typeface="Arial" pitchFamily="34" charset="0"/>
              </a:rPr>
              <a:t>qui ne boit pas lors de la soirée</a:t>
            </a:r>
          </a:p>
          <a:p>
            <a:pPr lvl="0" algn="r"/>
            <a:r>
              <a:rPr kumimoji="0" lang="fr-FR" sz="1000" i="1" u="none" strike="noStrike" cap="none" normalizeH="0" baseline="0" dirty="0">
                <a:ln>
                  <a:noFill/>
                </a:ln>
                <a:solidFill>
                  <a:srgbClr val="595959"/>
                </a:solidFill>
                <a:effectLst/>
                <a:latin typeface="Arial" pitchFamily="34" charset="0"/>
                <a:cs typeface="Arial" pitchFamily="34" charset="0"/>
              </a:rPr>
              <a:t>Base : </a:t>
            </a:r>
            <a:r>
              <a:rPr lang="fr-FR" sz="1000" i="1" dirty="0">
                <a:solidFill>
                  <a:srgbClr val="595959"/>
                </a:solidFill>
                <a:latin typeface="Arial" pitchFamily="34" charset="0"/>
                <a:cs typeface="Arial" pitchFamily="34" charset="0"/>
              </a:rPr>
              <a:t>964</a:t>
            </a:r>
            <a:r>
              <a:rPr kumimoji="0" lang="fr-FR" sz="1000" i="1" u="none" strike="noStrike" cap="none" normalizeH="0" baseline="0" dirty="0">
                <a:ln>
                  <a:noFill/>
                </a:ln>
                <a:solidFill>
                  <a:srgbClr val="595959"/>
                </a:solidFill>
                <a:effectLst/>
                <a:latin typeface="Arial" pitchFamily="34" charset="0"/>
                <a:cs typeface="Arial" pitchFamily="34" charset="0"/>
              </a:rPr>
              <a:t> personnes</a:t>
            </a:r>
            <a:endParaRPr kumimoji="0" lang="fr-FR" sz="1800" b="1" i="0" u="none" strike="noStrike" cap="none" normalizeH="0" baseline="0" dirty="0">
              <a:ln>
                <a:noFill/>
              </a:ln>
              <a:solidFill>
                <a:srgbClr val="595959"/>
              </a:solidFill>
              <a:effectLst/>
              <a:latin typeface="Arial" pitchFamily="34" charset="0"/>
              <a:cs typeface="Arial" pitchFamily="34" charset="0"/>
            </a:endParaRPr>
          </a:p>
        </p:txBody>
      </p:sp>
      <p:sp>
        <p:nvSpPr>
          <p:cNvPr id="41" name="Rectangle 58">
            <a:extLst>
              <a:ext uri="{FF2B5EF4-FFF2-40B4-BE49-F238E27FC236}">
                <a16:creationId xmlns:a16="http://schemas.microsoft.com/office/drawing/2014/main" id="{C11D9F74-4794-443C-B1A0-48620C68BF25}"/>
              </a:ext>
            </a:extLst>
          </p:cNvPr>
          <p:cNvSpPr>
            <a:spLocks noChangeArrowheads="1"/>
          </p:cNvSpPr>
          <p:nvPr/>
        </p:nvSpPr>
        <p:spPr bwMode="auto">
          <a:xfrm>
            <a:off x="1179905" y="4282090"/>
            <a:ext cx="4501054"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L’augmentation du nombre de contrôles d’alcoolémie effectués par la police ou la gendarmerie</a:t>
            </a:r>
          </a:p>
          <a:p>
            <a:pPr lvl="0" algn="r"/>
            <a:r>
              <a:rPr lang="fr-FR" sz="1000" i="1" dirty="0">
                <a:solidFill>
                  <a:srgbClr val="595959"/>
                </a:solidFill>
                <a:latin typeface="Arial" pitchFamily="34" charset="0"/>
                <a:cs typeface="Arial" pitchFamily="34" charset="0"/>
              </a:rPr>
              <a:t>Base : 951 personnes</a:t>
            </a:r>
            <a:endParaRPr lang="fr-FR" b="1" dirty="0">
              <a:solidFill>
                <a:srgbClr val="595959"/>
              </a:solidFill>
              <a:latin typeface="Arial" pitchFamily="34" charset="0"/>
              <a:cs typeface="Arial" pitchFamily="34" charset="0"/>
            </a:endParaRPr>
          </a:p>
        </p:txBody>
      </p:sp>
      <p:sp>
        <p:nvSpPr>
          <p:cNvPr id="42" name="Rectangle 59">
            <a:extLst>
              <a:ext uri="{FF2B5EF4-FFF2-40B4-BE49-F238E27FC236}">
                <a16:creationId xmlns:a16="http://schemas.microsoft.com/office/drawing/2014/main" id="{1CA75422-EF3C-4962-A15B-D9B7568BC830}"/>
              </a:ext>
            </a:extLst>
          </p:cNvPr>
          <p:cNvSpPr>
            <a:spLocks noChangeArrowheads="1"/>
          </p:cNvSpPr>
          <p:nvPr/>
        </p:nvSpPr>
        <p:spPr bwMode="auto">
          <a:xfrm>
            <a:off x="917653" y="4848594"/>
            <a:ext cx="4759966"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La possibilité de tester son niveau d’alcoolémie  dans tous </a:t>
            </a:r>
          </a:p>
          <a:p>
            <a:pPr lvl="0" algn="r"/>
            <a:r>
              <a:rPr lang="fr-FR" sz="1100" b="1" dirty="0">
                <a:solidFill>
                  <a:srgbClr val="595959"/>
                </a:solidFill>
                <a:cs typeface="Arial" pitchFamily="34" charset="0"/>
              </a:rPr>
              <a:t>les lieux de consommation d’alcool</a:t>
            </a:r>
          </a:p>
          <a:p>
            <a:pPr lvl="0" algn="r"/>
            <a:r>
              <a:rPr lang="fr-FR" sz="1000" i="1" dirty="0">
                <a:solidFill>
                  <a:srgbClr val="595959"/>
                </a:solidFill>
                <a:latin typeface="Arial" pitchFamily="34" charset="0"/>
                <a:cs typeface="Arial" pitchFamily="34" charset="0"/>
              </a:rPr>
              <a:t>Base : </a:t>
            </a:r>
            <a:r>
              <a:rPr lang="fr-FR" sz="1000" i="1" dirty="0">
                <a:solidFill>
                  <a:srgbClr val="595959"/>
                </a:solidFill>
                <a:cs typeface="Arial" pitchFamily="34" charset="0"/>
              </a:rPr>
              <a:t>956 </a:t>
            </a:r>
            <a:r>
              <a:rPr lang="fr-FR" sz="1000" i="1" dirty="0">
                <a:solidFill>
                  <a:srgbClr val="595959"/>
                </a:solidFill>
                <a:latin typeface="Arial" pitchFamily="34" charset="0"/>
                <a:cs typeface="Arial" pitchFamily="34" charset="0"/>
              </a:rPr>
              <a:t>personnes</a:t>
            </a:r>
            <a:endParaRPr lang="fr-FR" b="1" dirty="0">
              <a:solidFill>
                <a:srgbClr val="595959"/>
              </a:solidFill>
              <a:latin typeface="Arial" pitchFamily="34" charset="0"/>
              <a:cs typeface="Arial" pitchFamily="34" charset="0"/>
            </a:endParaRPr>
          </a:p>
        </p:txBody>
      </p:sp>
      <p:sp>
        <p:nvSpPr>
          <p:cNvPr id="43" name="Rectangle 60">
            <a:extLst>
              <a:ext uri="{FF2B5EF4-FFF2-40B4-BE49-F238E27FC236}">
                <a16:creationId xmlns:a16="http://schemas.microsoft.com/office/drawing/2014/main" id="{AF5E02B6-E79B-4676-879F-6B0BA9E7F7C9}"/>
              </a:ext>
            </a:extLst>
          </p:cNvPr>
          <p:cNvSpPr>
            <a:spLocks noChangeArrowheads="1"/>
          </p:cNvSpPr>
          <p:nvPr/>
        </p:nvSpPr>
        <p:spPr bwMode="auto">
          <a:xfrm>
            <a:off x="821295" y="5425620"/>
            <a:ext cx="4859664"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Des applications permettant de rechercher des solutions pour rentrer d’une sortie festive lorsqu’on est en fin de </a:t>
            </a:r>
            <a:r>
              <a:rPr lang="fr-FR" sz="1100" b="1" dirty="0" err="1">
                <a:solidFill>
                  <a:srgbClr val="595959"/>
                </a:solidFill>
                <a:cs typeface="Arial" pitchFamily="34" charset="0"/>
              </a:rPr>
              <a:t>soiré</a:t>
            </a:r>
            <a:br>
              <a:rPr lang="fr-FR" sz="1100" b="1" dirty="0">
                <a:solidFill>
                  <a:srgbClr val="595959"/>
                </a:solidFill>
                <a:cs typeface="Arial" pitchFamily="34" charset="0"/>
              </a:rPr>
            </a:br>
            <a:r>
              <a:rPr lang="fr-FR" sz="1000" i="1" dirty="0">
                <a:solidFill>
                  <a:srgbClr val="595959"/>
                </a:solidFill>
                <a:latin typeface="Arial" pitchFamily="34" charset="0"/>
                <a:cs typeface="Arial" pitchFamily="34" charset="0"/>
              </a:rPr>
              <a:t>Base : </a:t>
            </a:r>
            <a:r>
              <a:rPr lang="fr-FR" sz="1000" i="1" dirty="0">
                <a:solidFill>
                  <a:srgbClr val="595959"/>
                </a:solidFill>
                <a:cs typeface="Arial" pitchFamily="34" charset="0"/>
              </a:rPr>
              <a:t>919</a:t>
            </a:r>
            <a:r>
              <a:rPr lang="fr-FR" sz="1000" i="1" dirty="0">
                <a:solidFill>
                  <a:srgbClr val="595959"/>
                </a:solidFill>
                <a:latin typeface="Arial" pitchFamily="34" charset="0"/>
                <a:cs typeface="Arial" pitchFamily="34" charset="0"/>
              </a:rPr>
              <a:t> personnes</a:t>
            </a:r>
            <a:endParaRPr lang="fr-FR" b="1" dirty="0">
              <a:solidFill>
                <a:srgbClr val="595959"/>
              </a:solidFill>
              <a:latin typeface="Arial" pitchFamily="34" charset="0"/>
              <a:cs typeface="Arial" pitchFamily="34" charset="0"/>
            </a:endParaRPr>
          </a:p>
        </p:txBody>
      </p:sp>
      <p:sp>
        <p:nvSpPr>
          <p:cNvPr id="44" name="Rectangle 61">
            <a:extLst>
              <a:ext uri="{FF2B5EF4-FFF2-40B4-BE49-F238E27FC236}">
                <a16:creationId xmlns:a16="http://schemas.microsoft.com/office/drawing/2014/main" id="{C7396EB8-5BC1-45E1-8179-7A0536F66597}"/>
              </a:ext>
            </a:extLst>
          </p:cNvPr>
          <p:cNvSpPr>
            <a:spLocks noChangeArrowheads="1"/>
          </p:cNvSpPr>
          <p:nvPr/>
        </p:nvSpPr>
        <p:spPr bwMode="auto">
          <a:xfrm>
            <a:off x="821295" y="2462583"/>
            <a:ext cx="4859663" cy="507831"/>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La mise en place de services de transport en commun </a:t>
            </a:r>
          </a:p>
          <a:p>
            <a:pPr lvl="0" algn="r"/>
            <a:r>
              <a:rPr lang="fr-FR" sz="1100" b="1" dirty="0">
                <a:solidFill>
                  <a:srgbClr val="595959"/>
                </a:solidFill>
                <a:cs typeface="Arial" pitchFamily="34" charset="0"/>
              </a:rPr>
              <a:t>pour les retours de fin de soirée</a:t>
            </a:r>
          </a:p>
          <a:p>
            <a:pPr lvl="0" algn="r"/>
            <a:r>
              <a:rPr lang="fr-FR" sz="1100" b="1" dirty="0">
                <a:solidFill>
                  <a:srgbClr val="595959"/>
                </a:solidFill>
                <a:cs typeface="Arial" pitchFamily="34" charset="0"/>
              </a:rPr>
              <a:t> </a:t>
            </a:r>
            <a:r>
              <a:rPr lang="fr-FR" sz="1000" i="1" dirty="0">
                <a:solidFill>
                  <a:srgbClr val="595959"/>
                </a:solidFill>
                <a:latin typeface="Arial" pitchFamily="34" charset="0"/>
                <a:cs typeface="Arial" pitchFamily="34" charset="0"/>
              </a:rPr>
              <a:t>Base : 949 personnes</a:t>
            </a:r>
            <a:endParaRPr lang="fr-FR" b="1" dirty="0">
              <a:solidFill>
                <a:srgbClr val="595959"/>
              </a:solidFill>
              <a:latin typeface="Arial" pitchFamily="34" charset="0"/>
              <a:cs typeface="Arial" pitchFamily="34" charset="0"/>
            </a:endParaRPr>
          </a:p>
        </p:txBody>
      </p:sp>
      <p:graphicFrame>
        <p:nvGraphicFramePr>
          <p:cNvPr id="46" name="Tableau 45">
            <a:extLst>
              <a:ext uri="{FF2B5EF4-FFF2-40B4-BE49-F238E27FC236}">
                <a16:creationId xmlns:a16="http://schemas.microsoft.com/office/drawing/2014/main" id="{7C93979D-E829-4BEA-8FF9-5AE2FD50C761}"/>
              </a:ext>
            </a:extLst>
          </p:cNvPr>
          <p:cNvGraphicFramePr>
            <a:graphicFrameLocks noGrp="1"/>
          </p:cNvGraphicFramePr>
          <p:nvPr>
            <p:extLst>
              <p:ext uri="{D42A27DB-BD31-4B8C-83A1-F6EECF244321}">
                <p14:modId xmlns:p14="http://schemas.microsoft.com/office/powerpoint/2010/main" val="628684267"/>
              </p:ext>
            </p:extLst>
          </p:nvPr>
        </p:nvGraphicFramePr>
        <p:xfrm>
          <a:off x="8543632" y="1375906"/>
          <a:ext cx="2564244" cy="4493174"/>
        </p:xfrm>
        <a:graphic>
          <a:graphicData uri="http://schemas.openxmlformats.org/drawingml/2006/table">
            <a:tbl>
              <a:tblPr>
                <a:tableStyleId>{5C22544A-7EE6-4342-B048-85BDC9FD1C3A}</a:tableStyleId>
              </a:tblPr>
              <a:tblGrid>
                <a:gridCol w="427374">
                  <a:extLst>
                    <a:ext uri="{9D8B030D-6E8A-4147-A177-3AD203B41FA5}">
                      <a16:colId xmlns:a16="http://schemas.microsoft.com/office/drawing/2014/main" val="764661636"/>
                    </a:ext>
                  </a:extLst>
                </a:gridCol>
                <a:gridCol w="427374">
                  <a:extLst>
                    <a:ext uri="{9D8B030D-6E8A-4147-A177-3AD203B41FA5}">
                      <a16:colId xmlns:a16="http://schemas.microsoft.com/office/drawing/2014/main" val="2647361348"/>
                    </a:ext>
                  </a:extLst>
                </a:gridCol>
                <a:gridCol w="427374">
                  <a:extLst>
                    <a:ext uri="{9D8B030D-6E8A-4147-A177-3AD203B41FA5}">
                      <a16:colId xmlns:a16="http://schemas.microsoft.com/office/drawing/2014/main" val="1322134571"/>
                    </a:ext>
                  </a:extLst>
                </a:gridCol>
                <a:gridCol w="427374">
                  <a:extLst>
                    <a:ext uri="{9D8B030D-6E8A-4147-A177-3AD203B41FA5}">
                      <a16:colId xmlns:a16="http://schemas.microsoft.com/office/drawing/2014/main" val="20000"/>
                    </a:ext>
                  </a:extLst>
                </a:gridCol>
                <a:gridCol w="427374">
                  <a:extLst>
                    <a:ext uri="{9D8B030D-6E8A-4147-A177-3AD203B41FA5}">
                      <a16:colId xmlns:a16="http://schemas.microsoft.com/office/drawing/2014/main" val="20001"/>
                    </a:ext>
                  </a:extLst>
                </a:gridCol>
                <a:gridCol w="427374">
                  <a:extLst>
                    <a:ext uri="{9D8B030D-6E8A-4147-A177-3AD203B41FA5}">
                      <a16:colId xmlns:a16="http://schemas.microsoft.com/office/drawing/2014/main" val="20002"/>
                    </a:ext>
                  </a:extLst>
                </a:gridCol>
              </a:tblGrid>
              <a:tr h="288032">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 </a:t>
                      </a: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VRAI</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 </a:t>
                      </a: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VRAI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43918">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665">
                <a:tc>
                  <a:txBody>
                    <a:bodyPr/>
                    <a:lstStyle/>
                    <a:p>
                      <a:pPr algn="ctr" rtl="0" fontAlgn="ctr"/>
                      <a:r>
                        <a:rPr lang="fr-FR" sz="1000" b="0" i="1" u="none" strike="noStrike" dirty="0">
                          <a:solidFill>
                            <a:srgbClr val="A6A6A6"/>
                          </a:solidFill>
                          <a:effectLst/>
                          <a:latin typeface="Arial" panose="020B0604020202020204" pitchFamily="34" charset="0"/>
                        </a:rPr>
                        <a:t>88,1%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89,9%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89,3%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91,2%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87,7%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92,3%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3381">
                <a:tc>
                  <a:txBody>
                    <a:bodyPr/>
                    <a:lstStyle/>
                    <a:p>
                      <a:pPr algn="ctr" rtl="0" fontAlgn="ctr"/>
                      <a:r>
                        <a:rPr lang="fr-FR" sz="1000" b="0" i="1" u="none" strike="noStrike">
                          <a:solidFill>
                            <a:srgbClr val="A6A6A6"/>
                          </a:solidFill>
                          <a:effectLst/>
                          <a:latin typeface="Arial" panose="020B0604020202020204" pitchFamily="34" charset="0"/>
                        </a:rPr>
                        <a:t>87,8%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86,0%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85,5%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86,2%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86,1%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90,7%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56">
                <a:tc>
                  <a:txBody>
                    <a:bodyPr/>
                    <a:lstStyle/>
                    <a:p>
                      <a:pPr algn="ctr" rtl="0" fontAlgn="ctr"/>
                      <a:r>
                        <a:rPr lang="fr-FR" sz="1000" b="0" i="1" u="none" strike="noStrike">
                          <a:solidFill>
                            <a:srgbClr val="A6A6A6"/>
                          </a:solidFill>
                          <a:effectLst/>
                          <a:latin typeface="Arial" panose="020B0604020202020204" pitchFamily="34" charset="0"/>
                        </a:rPr>
                        <a:t>78,7%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8072">
                <a:tc>
                  <a:txBody>
                    <a:bodyPr/>
                    <a:lstStyle/>
                    <a:p>
                      <a:pPr algn="ctr" rtl="0" fontAlgn="ctr"/>
                      <a:r>
                        <a:rPr lang="fr-FR" sz="1000" b="0" i="1" u="none" strike="noStrike">
                          <a:solidFill>
                            <a:srgbClr val="A6A6A6"/>
                          </a:solidFill>
                          <a:effectLst/>
                          <a:latin typeface="Arial" panose="020B0604020202020204" pitchFamily="34" charset="0"/>
                        </a:rPr>
                        <a:t>75,0%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2915">
                <a:tc>
                  <a:txBody>
                    <a:bodyPr/>
                    <a:lstStyle/>
                    <a:p>
                      <a:pPr algn="ctr" rtl="0" fontAlgn="ctr"/>
                      <a:r>
                        <a:rPr lang="fr-FR" sz="1000" b="0" i="1" u="none" strike="noStrike">
                          <a:solidFill>
                            <a:srgbClr val="A6A6A6"/>
                          </a:solidFill>
                          <a:effectLst/>
                          <a:latin typeface="Arial" panose="020B0604020202020204" pitchFamily="34" charset="0"/>
                        </a:rPr>
                        <a:t>70,1%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09213">
                <a:tc>
                  <a:txBody>
                    <a:bodyPr/>
                    <a:lstStyle/>
                    <a:p>
                      <a:pPr algn="ctr" rtl="0" fontAlgn="ctr"/>
                      <a:r>
                        <a:rPr lang="fr-FR" sz="1000" b="0" i="1" u="none" strike="noStrike">
                          <a:solidFill>
                            <a:srgbClr val="A6A6A6"/>
                          </a:solidFill>
                          <a:effectLst/>
                          <a:latin typeface="Arial" panose="020B0604020202020204" pitchFamily="34" charset="0"/>
                        </a:rPr>
                        <a:t>73,2%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2915">
                <a:tc>
                  <a:txBody>
                    <a:bodyPr/>
                    <a:lstStyle/>
                    <a:p>
                      <a:pPr algn="ctr" rtl="0" fontAlgn="ctr"/>
                      <a:r>
                        <a:rPr lang="fr-FR" sz="1000" b="0" i="1" u="none" strike="noStrike">
                          <a:solidFill>
                            <a:srgbClr val="A6A6A6"/>
                          </a:solidFill>
                          <a:effectLst/>
                          <a:latin typeface="Arial" panose="020B0604020202020204" pitchFamily="34" charset="0"/>
                        </a:rPr>
                        <a:t>75,6%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24" name="ZoneTexte 23">
            <a:extLst>
              <a:ext uri="{FF2B5EF4-FFF2-40B4-BE49-F238E27FC236}">
                <a16:creationId xmlns:a16="http://schemas.microsoft.com/office/drawing/2014/main" id="{A67E0707-A768-4CBC-AF29-4E855D54B423}"/>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5" name="ZoneTexte 24">
            <a:extLst>
              <a:ext uri="{FF2B5EF4-FFF2-40B4-BE49-F238E27FC236}">
                <a16:creationId xmlns:a16="http://schemas.microsoft.com/office/drawing/2014/main" id="{3290974E-99EB-4A88-A8E7-A466E7E8309B}"/>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6" name="ZoneTexte 25">
            <a:extLst>
              <a:ext uri="{FF2B5EF4-FFF2-40B4-BE49-F238E27FC236}">
                <a16:creationId xmlns:a16="http://schemas.microsoft.com/office/drawing/2014/main" id="{9C11463C-29DE-4321-BC07-65584982F977}"/>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22" name="ZoneTexte 21">
            <a:extLst>
              <a:ext uri="{FF2B5EF4-FFF2-40B4-BE49-F238E27FC236}">
                <a16:creationId xmlns:a16="http://schemas.microsoft.com/office/drawing/2014/main" id="{99D2E413-A43C-4026-A798-86574403D0A7}"/>
              </a:ext>
            </a:extLst>
          </p:cNvPr>
          <p:cNvSpPr txBox="1"/>
          <p:nvPr/>
        </p:nvSpPr>
        <p:spPr>
          <a:xfrm>
            <a:off x="7467263" y="4282090"/>
            <a:ext cx="294515" cy="276999"/>
          </a:xfrm>
          <a:prstGeom prst="rect">
            <a:avLst/>
          </a:prstGeom>
          <a:noFill/>
        </p:spPr>
        <p:txBody>
          <a:bodyPr wrap="square">
            <a:spAutoFit/>
          </a:bodyPr>
          <a:lstStyle/>
          <a:p>
            <a:r>
              <a:rPr lang="fr-FR" sz="1200" dirty="0">
                <a:solidFill>
                  <a:schemeClr val="bg1"/>
                </a:solidFill>
                <a:sym typeface="Wingdings"/>
              </a:rPr>
              <a:t></a:t>
            </a:r>
            <a:endParaRPr lang="fr-FR" sz="1200" dirty="0">
              <a:solidFill>
                <a:schemeClr val="bg1"/>
              </a:solidFill>
            </a:endParaRPr>
          </a:p>
        </p:txBody>
      </p:sp>
      <p:sp>
        <p:nvSpPr>
          <p:cNvPr id="27" name="ZoneTexte 26">
            <a:extLst>
              <a:ext uri="{FF2B5EF4-FFF2-40B4-BE49-F238E27FC236}">
                <a16:creationId xmlns:a16="http://schemas.microsoft.com/office/drawing/2014/main" id="{0E1FE323-26AC-4D4B-93ED-AB56645B96E5}"/>
              </a:ext>
            </a:extLst>
          </p:cNvPr>
          <p:cNvSpPr txBox="1"/>
          <p:nvPr/>
        </p:nvSpPr>
        <p:spPr>
          <a:xfrm>
            <a:off x="7398546" y="2540060"/>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8" name="ZoneTexte 27">
            <a:extLst>
              <a:ext uri="{FF2B5EF4-FFF2-40B4-BE49-F238E27FC236}">
                <a16:creationId xmlns:a16="http://schemas.microsoft.com/office/drawing/2014/main" id="{C3E418E0-00DE-4A24-832A-7ED6F2EC3888}"/>
              </a:ext>
            </a:extLst>
          </p:cNvPr>
          <p:cNvSpPr txBox="1"/>
          <p:nvPr/>
        </p:nvSpPr>
        <p:spPr>
          <a:xfrm>
            <a:off x="6391393" y="2540059"/>
            <a:ext cx="294515" cy="276999"/>
          </a:xfrm>
          <a:prstGeom prst="rect">
            <a:avLst/>
          </a:prstGeom>
          <a:noFill/>
        </p:spPr>
        <p:txBody>
          <a:bodyPr wrap="square">
            <a:spAutoFit/>
          </a:bodyPr>
          <a:lstStyle/>
          <a:p>
            <a:r>
              <a:rPr lang="fr-FR" sz="1200" dirty="0">
                <a:solidFill>
                  <a:schemeClr val="bg1"/>
                </a:solidFill>
                <a:sym typeface="Wingdings"/>
              </a:rPr>
              <a:t></a:t>
            </a:r>
            <a:endParaRPr lang="fr-FR" sz="1200" dirty="0">
              <a:solidFill>
                <a:schemeClr val="bg1"/>
              </a:solidFill>
            </a:endParaRPr>
          </a:p>
        </p:txBody>
      </p:sp>
      <p:sp>
        <p:nvSpPr>
          <p:cNvPr id="29" name="ZoneTexte 28">
            <a:extLst>
              <a:ext uri="{FF2B5EF4-FFF2-40B4-BE49-F238E27FC236}">
                <a16:creationId xmlns:a16="http://schemas.microsoft.com/office/drawing/2014/main" id="{5100D99F-36C0-4311-8DD3-6D7464B2CFBD}"/>
              </a:ext>
            </a:extLst>
          </p:cNvPr>
          <p:cNvSpPr txBox="1"/>
          <p:nvPr/>
        </p:nvSpPr>
        <p:spPr>
          <a:xfrm>
            <a:off x="6397160" y="4288517"/>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grpSp>
        <p:nvGrpSpPr>
          <p:cNvPr id="33" name="Groupe 32">
            <a:extLst>
              <a:ext uri="{FF2B5EF4-FFF2-40B4-BE49-F238E27FC236}">
                <a16:creationId xmlns:a16="http://schemas.microsoft.com/office/drawing/2014/main" id="{E59501A4-21B0-4FF0-8CA8-9AEAA391B2D7}"/>
              </a:ext>
            </a:extLst>
          </p:cNvPr>
          <p:cNvGrpSpPr/>
          <p:nvPr/>
        </p:nvGrpSpPr>
        <p:grpSpPr>
          <a:xfrm>
            <a:off x="710272" y="1531888"/>
            <a:ext cx="10660433" cy="3242644"/>
            <a:chOff x="710272" y="1531888"/>
            <a:chExt cx="10660433" cy="3242644"/>
          </a:xfrm>
        </p:grpSpPr>
        <p:sp>
          <p:nvSpPr>
            <p:cNvPr id="34" name="Rectangle : coins arrondis 33">
              <a:extLst>
                <a:ext uri="{FF2B5EF4-FFF2-40B4-BE49-F238E27FC236}">
                  <a16:creationId xmlns:a16="http://schemas.microsoft.com/office/drawing/2014/main" id="{C26DFB94-9BF0-41CF-85A3-FCB530A7D8DF}"/>
                </a:ext>
              </a:extLst>
            </p:cNvPr>
            <p:cNvSpPr/>
            <p:nvPr/>
          </p:nvSpPr>
          <p:spPr>
            <a:xfrm>
              <a:off x="710272" y="1862993"/>
              <a:ext cx="10660433" cy="2911539"/>
            </a:xfrm>
            <a:prstGeom prst="roundRect">
              <a:avLst>
                <a:gd name="adj" fmla="val 11990"/>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31547126-0961-4189-81D2-8252339E3DAC}"/>
                </a:ext>
              </a:extLst>
            </p:cNvPr>
            <p:cNvSpPr/>
            <p:nvPr/>
          </p:nvSpPr>
          <p:spPr>
            <a:xfrm rot="20700000">
              <a:off x="983156" y="1531888"/>
              <a:ext cx="848025" cy="848025"/>
            </a:xfrm>
            <a:prstGeom prst="ellipse">
              <a:avLst/>
            </a:prstGeom>
            <a:solidFill>
              <a:srgbClr val="FF5859"/>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600" b="1" i="1" dirty="0">
                  <a:solidFill>
                    <a:schemeClr val="bg2"/>
                  </a:solidFill>
                </a:rPr>
                <a:t>TOP</a:t>
              </a:r>
            </a:p>
            <a:p>
              <a:pPr algn="ctr"/>
              <a:r>
                <a:rPr lang="fr-FR" sz="1600" b="1" i="1" dirty="0">
                  <a:solidFill>
                    <a:schemeClr val="bg2"/>
                  </a:solidFill>
                </a:rPr>
                <a:t>5</a:t>
              </a:r>
            </a:p>
          </p:txBody>
        </p:sp>
      </p:grpSp>
    </p:spTree>
    <p:extLst>
      <p:ext uri="{BB962C8B-B14F-4D97-AF65-F5344CB8AC3E}">
        <p14:creationId xmlns:p14="http://schemas.microsoft.com/office/powerpoint/2010/main" val="1947868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9">
            <a:extLst>
              <a:ext uri="{FF2B5EF4-FFF2-40B4-BE49-F238E27FC236}">
                <a16:creationId xmlns:a16="http://schemas.microsoft.com/office/drawing/2014/main" id="{98AA2E30-29DA-43F0-A849-6232AF8DD367}"/>
              </a:ext>
            </a:extLst>
          </p:cNvPr>
          <p:cNvGraphicFramePr>
            <a:graphicFrameLocks noChangeAspect="1"/>
          </p:cNvGraphicFramePr>
          <p:nvPr>
            <p:extLst>
              <p:ext uri="{D42A27DB-BD31-4B8C-83A1-F6EECF244321}">
                <p14:modId xmlns:p14="http://schemas.microsoft.com/office/powerpoint/2010/main" val="849498388"/>
              </p:ext>
            </p:extLst>
          </p:nvPr>
        </p:nvGraphicFramePr>
        <p:xfrm>
          <a:off x="3783666" y="1802920"/>
          <a:ext cx="5391814" cy="4681658"/>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 coins arrondis 22">
            <a:extLst>
              <a:ext uri="{FF2B5EF4-FFF2-40B4-BE49-F238E27FC236}">
                <a16:creationId xmlns:a16="http://schemas.microsoft.com/office/drawing/2014/main" id="{F706D00A-03BE-45BB-A854-B8F8659CD83A}"/>
              </a:ext>
            </a:extLst>
          </p:cNvPr>
          <p:cNvSpPr/>
          <p:nvPr/>
        </p:nvSpPr>
        <p:spPr>
          <a:xfrm>
            <a:off x="8271652" y="1263750"/>
            <a:ext cx="3185700" cy="5269468"/>
          </a:xfrm>
          <a:prstGeom prst="roundRect">
            <a:avLst>
              <a:gd name="adj" fmla="val 125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7EF9876-549C-4D93-A88E-C223107376B0}"/>
              </a:ext>
            </a:extLst>
          </p:cNvPr>
          <p:cNvSpPr>
            <a:spLocks noGrp="1"/>
          </p:cNvSpPr>
          <p:nvPr>
            <p:ph type="title"/>
          </p:nvPr>
        </p:nvSpPr>
        <p:spPr/>
        <p:txBody>
          <a:bodyPr/>
          <a:lstStyle/>
          <a:p>
            <a:r>
              <a:rPr lang="fr-FR" spc="-50" dirty="0"/>
              <a:t>Efficacité perçue des actions de prévention</a:t>
            </a:r>
            <a:r>
              <a:rPr lang="fr-FR" spc="-50" dirty="0">
                <a:solidFill>
                  <a:schemeClr val="accent1"/>
                </a:solidFill>
              </a:rPr>
              <a:t>.</a:t>
            </a:r>
            <a:br>
              <a:rPr lang="fr-FR" dirty="0"/>
            </a:br>
            <a:endParaRPr lang="fr-FR" dirty="0"/>
          </a:p>
        </p:txBody>
      </p:sp>
      <p:sp>
        <p:nvSpPr>
          <p:cNvPr id="3" name="Espace réservé du texte 2">
            <a:extLst>
              <a:ext uri="{FF2B5EF4-FFF2-40B4-BE49-F238E27FC236}">
                <a16:creationId xmlns:a16="http://schemas.microsoft.com/office/drawing/2014/main" id="{5F5EB06B-6A00-41A4-BAE1-3C990B51DBCB}"/>
              </a:ext>
            </a:extLst>
          </p:cNvPr>
          <p:cNvSpPr>
            <a:spLocks noGrp="1"/>
          </p:cNvSpPr>
          <p:nvPr>
            <p:ph type="body" sz="quarter" idx="10"/>
          </p:nvPr>
        </p:nvSpPr>
        <p:spPr/>
        <p:txBody>
          <a:bodyPr/>
          <a:lstStyle/>
          <a:p>
            <a:r>
              <a:rPr lang="fr-FR" dirty="0"/>
              <a:t>Q14. Voici maintenant différentes actions dont le but est de réduire le nombre d’accidents de la route liés à la consommation d’alcool. Certaines sont déjà en place, d’autres pourraient l’être. Pour chacune d’entre elle, vous allez indiquer si vous la trouvez très efficace, assez efficace, peu efficace ou pas du tout efficace. </a:t>
            </a:r>
          </a:p>
          <a:p>
            <a:pPr lvl="1"/>
            <a:r>
              <a:rPr lang="fr-FR" b="0" dirty="0">
                <a:solidFill>
                  <a:schemeClr val="tx2"/>
                </a:solidFill>
              </a:rPr>
              <a:t>Base : Français de 18 ans et plus, hors NSP</a:t>
            </a:r>
          </a:p>
        </p:txBody>
      </p:sp>
      <p:grpSp>
        <p:nvGrpSpPr>
          <p:cNvPr id="13" name="Groupe 22">
            <a:extLst>
              <a:ext uri="{FF2B5EF4-FFF2-40B4-BE49-F238E27FC236}">
                <a16:creationId xmlns:a16="http://schemas.microsoft.com/office/drawing/2014/main" id="{AD7D0A92-0F36-4D10-8153-8D7CFBCB9411}"/>
              </a:ext>
            </a:extLst>
          </p:cNvPr>
          <p:cNvGrpSpPr/>
          <p:nvPr/>
        </p:nvGrpSpPr>
        <p:grpSpPr>
          <a:xfrm>
            <a:off x="5997305" y="1706434"/>
            <a:ext cx="960083" cy="72000"/>
            <a:chOff x="10447303" y="3545625"/>
            <a:chExt cx="960083" cy="72000"/>
          </a:xfrm>
        </p:grpSpPr>
        <p:sp>
          <p:nvSpPr>
            <p:cNvPr id="14" name="Rectangle 13">
              <a:extLst>
                <a:ext uri="{FF2B5EF4-FFF2-40B4-BE49-F238E27FC236}">
                  <a16:creationId xmlns:a16="http://schemas.microsoft.com/office/drawing/2014/main" id="{A8934AFC-309F-48BE-B4FB-E41A1BAB8B1D}"/>
                </a:ext>
              </a:extLst>
            </p:cNvPr>
            <p:cNvSpPr/>
            <p:nvPr/>
          </p:nvSpPr>
          <p:spPr>
            <a:xfrm>
              <a:off x="11335386" y="3545625"/>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rtlCol="0" anchor="ctr" anchorCtr="0"/>
            <a:lstStyle/>
            <a:p>
              <a:r>
                <a:rPr lang="fr-FR" sz="1000" i="1" dirty="0">
                  <a:solidFill>
                    <a:schemeClr val="tx2">
                      <a:lumMod val="75000"/>
                    </a:schemeClr>
                  </a:solidFill>
                </a:rPr>
                <a:t> Efficace</a:t>
              </a:r>
              <a:endParaRPr lang="fr-FR" sz="1000" i="1" dirty="0">
                <a:solidFill>
                  <a:srgbClr val="595959"/>
                </a:solidFill>
              </a:endParaRPr>
            </a:p>
          </p:txBody>
        </p:sp>
        <p:sp>
          <p:nvSpPr>
            <p:cNvPr id="15" name="Rectangle 14">
              <a:extLst>
                <a:ext uri="{FF2B5EF4-FFF2-40B4-BE49-F238E27FC236}">
                  <a16:creationId xmlns:a16="http://schemas.microsoft.com/office/drawing/2014/main" id="{E74ABA26-D278-4D52-92EA-65CF33EC75F4}"/>
                </a:ext>
              </a:extLst>
            </p:cNvPr>
            <p:cNvSpPr/>
            <p:nvPr/>
          </p:nvSpPr>
          <p:spPr>
            <a:xfrm>
              <a:off x="10447303" y="3545625"/>
              <a:ext cx="72000" cy="72000"/>
            </a:xfrm>
            <a:prstGeom prst="rect">
              <a:avLst/>
            </a:prstGeom>
            <a:solidFill>
              <a:srgbClr val="FF58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rtlCol="0" anchor="ctr" anchorCtr="0"/>
            <a:lstStyle/>
            <a:p>
              <a:r>
                <a:rPr lang="fr-FR" sz="1000" i="1" dirty="0">
                  <a:solidFill>
                    <a:schemeClr val="tx2">
                      <a:lumMod val="75000"/>
                    </a:schemeClr>
                  </a:solidFill>
                </a:rPr>
                <a:t> Pas efficace</a:t>
              </a:r>
              <a:endParaRPr lang="fr-FR" sz="1000" i="1" dirty="0">
                <a:solidFill>
                  <a:srgbClr val="595959"/>
                </a:solidFill>
              </a:endParaRPr>
            </a:p>
          </p:txBody>
        </p:sp>
      </p:grpSp>
      <p:sp>
        <p:nvSpPr>
          <p:cNvPr id="25" name="Rectangle 55">
            <a:extLst>
              <a:ext uri="{FF2B5EF4-FFF2-40B4-BE49-F238E27FC236}">
                <a16:creationId xmlns:a16="http://schemas.microsoft.com/office/drawing/2014/main" id="{7800DC66-7E28-4859-A72C-0B479DF66E16}"/>
              </a:ext>
            </a:extLst>
          </p:cNvPr>
          <p:cNvSpPr>
            <a:spLocks noChangeArrowheads="1"/>
          </p:cNvSpPr>
          <p:nvPr/>
        </p:nvSpPr>
        <p:spPr bwMode="auto">
          <a:xfrm>
            <a:off x="1107897" y="3648686"/>
            <a:ext cx="4573062"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Abaisser le taux légal d’alcool pour les conducteurs novices (titulaires d’un permis en période probatoire)</a:t>
            </a:r>
            <a:br>
              <a:rPr lang="fr-FR" sz="1100" b="1" dirty="0">
                <a:solidFill>
                  <a:srgbClr val="595959"/>
                </a:solidFill>
                <a:cs typeface="Arial" pitchFamily="34" charset="0"/>
              </a:rPr>
            </a:br>
            <a:r>
              <a:rPr lang="fr-FR" sz="1000" i="1" dirty="0">
                <a:solidFill>
                  <a:srgbClr val="595959"/>
                </a:solidFill>
                <a:latin typeface="Arial" pitchFamily="34" charset="0"/>
                <a:cs typeface="Arial" pitchFamily="34" charset="0"/>
              </a:rPr>
              <a:t>Base : </a:t>
            </a:r>
            <a:r>
              <a:rPr lang="fr-FR" sz="1000" i="1" dirty="0">
                <a:solidFill>
                  <a:srgbClr val="595959"/>
                </a:solidFill>
                <a:cs typeface="Arial" pitchFamily="34" charset="0"/>
              </a:rPr>
              <a:t>933</a:t>
            </a:r>
            <a:r>
              <a:rPr lang="fr-FR" sz="1000" i="1" dirty="0">
                <a:solidFill>
                  <a:srgbClr val="595959"/>
                </a:solidFill>
                <a:latin typeface="Arial" pitchFamily="34" charset="0"/>
                <a:cs typeface="Arial" pitchFamily="34" charset="0"/>
              </a:rPr>
              <a:t> personnes</a:t>
            </a:r>
          </a:p>
        </p:txBody>
      </p:sp>
      <p:sp>
        <p:nvSpPr>
          <p:cNvPr id="26" name="Rectangle 56">
            <a:extLst>
              <a:ext uri="{FF2B5EF4-FFF2-40B4-BE49-F238E27FC236}">
                <a16:creationId xmlns:a16="http://schemas.microsoft.com/office/drawing/2014/main" id="{076ECA2C-4D28-4C1E-A66A-79DE83F5AD48}"/>
              </a:ext>
            </a:extLst>
          </p:cNvPr>
          <p:cNvSpPr>
            <a:spLocks noChangeArrowheads="1"/>
          </p:cNvSpPr>
          <p:nvPr/>
        </p:nvSpPr>
        <p:spPr bwMode="auto">
          <a:xfrm>
            <a:off x="720000" y="3138420"/>
            <a:ext cx="4960958" cy="32316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L’intensification des actions de communication et de sensibilisation</a:t>
            </a:r>
            <a:br>
              <a:rPr lang="fr-FR" sz="1100" b="1" dirty="0">
                <a:solidFill>
                  <a:srgbClr val="595959"/>
                </a:solidFill>
                <a:cs typeface="Arial" pitchFamily="34" charset="0"/>
              </a:rPr>
            </a:br>
            <a:r>
              <a:rPr lang="fr-FR" sz="1000" i="1" dirty="0">
                <a:solidFill>
                  <a:srgbClr val="595959"/>
                </a:solidFill>
                <a:latin typeface="Arial" pitchFamily="34" charset="0"/>
                <a:cs typeface="Arial" pitchFamily="34" charset="0"/>
              </a:rPr>
              <a:t>Base : 947 personnes</a:t>
            </a:r>
            <a:endParaRPr lang="fr-FR" b="1" dirty="0">
              <a:solidFill>
                <a:srgbClr val="595959"/>
              </a:solidFill>
              <a:latin typeface="Arial" pitchFamily="34" charset="0"/>
              <a:cs typeface="Arial" pitchFamily="34" charset="0"/>
            </a:endParaRPr>
          </a:p>
        </p:txBody>
      </p:sp>
      <p:sp>
        <p:nvSpPr>
          <p:cNvPr id="27" name="Rectangle 57">
            <a:extLst>
              <a:ext uri="{FF2B5EF4-FFF2-40B4-BE49-F238E27FC236}">
                <a16:creationId xmlns:a16="http://schemas.microsoft.com/office/drawing/2014/main" id="{8B4E1C91-5E6D-4955-847B-2D003D46B07F}"/>
              </a:ext>
            </a:extLst>
          </p:cNvPr>
          <p:cNvSpPr>
            <a:spLocks noChangeArrowheads="1"/>
          </p:cNvSpPr>
          <p:nvPr/>
        </p:nvSpPr>
        <p:spPr bwMode="auto">
          <a:xfrm>
            <a:off x="796715" y="1940818"/>
            <a:ext cx="4884243" cy="32316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L’installation d’un éthylotest anti-démarrage dans tous les véhicules </a:t>
            </a:r>
            <a:r>
              <a:rPr kumimoji="0" lang="fr-FR" sz="1000" i="1" u="none" strike="noStrike" cap="none" normalizeH="0" baseline="0" dirty="0">
                <a:ln>
                  <a:noFill/>
                </a:ln>
                <a:solidFill>
                  <a:srgbClr val="595959"/>
                </a:solidFill>
                <a:effectLst/>
                <a:latin typeface="Arial" pitchFamily="34" charset="0"/>
                <a:cs typeface="Arial" pitchFamily="34" charset="0"/>
              </a:rPr>
              <a:t>Base : </a:t>
            </a:r>
            <a:r>
              <a:rPr lang="fr-FR" sz="1000" i="1" dirty="0">
                <a:solidFill>
                  <a:srgbClr val="595959"/>
                </a:solidFill>
                <a:latin typeface="Arial" pitchFamily="34" charset="0"/>
                <a:cs typeface="Arial" pitchFamily="34" charset="0"/>
              </a:rPr>
              <a:t>937</a:t>
            </a:r>
            <a:r>
              <a:rPr kumimoji="0" lang="fr-FR" sz="1000" i="1" u="none" strike="noStrike" cap="none" normalizeH="0" baseline="0" dirty="0">
                <a:ln>
                  <a:noFill/>
                </a:ln>
                <a:solidFill>
                  <a:srgbClr val="595959"/>
                </a:solidFill>
                <a:effectLst/>
                <a:latin typeface="Arial" pitchFamily="34" charset="0"/>
                <a:cs typeface="Arial" pitchFamily="34" charset="0"/>
              </a:rPr>
              <a:t> personnes</a:t>
            </a:r>
            <a:endParaRPr kumimoji="0" lang="fr-FR" sz="1800" b="1" i="0" u="none" strike="noStrike" cap="none" normalizeH="0" baseline="0" dirty="0">
              <a:ln>
                <a:noFill/>
              </a:ln>
              <a:solidFill>
                <a:srgbClr val="595959"/>
              </a:solidFill>
              <a:effectLst/>
              <a:latin typeface="Arial" pitchFamily="34" charset="0"/>
              <a:cs typeface="Arial" pitchFamily="34" charset="0"/>
            </a:endParaRPr>
          </a:p>
        </p:txBody>
      </p:sp>
      <p:sp>
        <p:nvSpPr>
          <p:cNvPr id="28" name="Rectangle 58">
            <a:extLst>
              <a:ext uri="{FF2B5EF4-FFF2-40B4-BE49-F238E27FC236}">
                <a16:creationId xmlns:a16="http://schemas.microsoft.com/office/drawing/2014/main" id="{79F2EAD5-B1DC-4401-908C-782D01EFDE7D}"/>
              </a:ext>
            </a:extLst>
          </p:cNvPr>
          <p:cNvSpPr>
            <a:spLocks noChangeArrowheads="1"/>
          </p:cNvSpPr>
          <p:nvPr/>
        </p:nvSpPr>
        <p:spPr bwMode="auto">
          <a:xfrm>
            <a:off x="1179904" y="4321003"/>
            <a:ext cx="4501054" cy="32316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fontAlgn="b"/>
            <a:r>
              <a:rPr lang="fr-FR" sz="1100" b="1" dirty="0">
                <a:solidFill>
                  <a:srgbClr val="595959"/>
                </a:solidFill>
                <a:cs typeface="Arial" pitchFamily="34" charset="0"/>
              </a:rPr>
              <a:t> L’obligation de disposer d’un éthylotest dans son véhicule </a:t>
            </a:r>
          </a:p>
          <a:p>
            <a:pPr lvl="0" algn="r" fontAlgn="b"/>
            <a:r>
              <a:rPr lang="fr-FR" sz="1000" i="1" dirty="0">
                <a:solidFill>
                  <a:srgbClr val="595959"/>
                </a:solidFill>
                <a:latin typeface="Arial" pitchFamily="34" charset="0"/>
                <a:cs typeface="Arial" pitchFamily="34" charset="0"/>
              </a:rPr>
              <a:t>Base : 933 personnes</a:t>
            </a:r>
            <a:endParaRPr lang="fr-FR" b="1" dirty="0">
              <a:solidFill>
                <a:srgbClr val="595959"/>
              </a:solidFill>
              <a:latin typeface="Arial" pitchFamily="34" charset="0"/>
              <a:cs typeface="Arial" pitchFamily="34" charset="0"/>
            </a:endParaRPr>
          </a:p>
        </p:txBody>
      </p:sp>
      <p:sp>
        <p:nvSpPr>
          <p:cNvPr id="29" name="Rectangle 59">
            <a:extLst>
              <a:ext uri="{FF2B5EF4-FFF2-40B4-BE49-F238E27FC236}">
                <a16:creationId xmlns:a16="http://schemas.microsoft.com/office/drawing/2014/main" id="{454907DF-69DD-49A1-A0C0-9C3AA47859AA}"/>
              </a:ext>
            </a:extLst>
          </p:cNvPr>
          <p:cNvSpPr>
            <a:spLocks noChangeArrowheads="1"/>
          </p:cNvSpPr>
          <p:nvPr/>
        </p:nvSpPr>
        <p:spPr bwMode="auto">
          <a:xfrm>
            <a:off x="920992" y="4788185"/>
            <a:ext cx="4759966"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 Des messages de prudence sur les réseaux sociaux </a:t>
            </a:r>
          </a:p>
          <a:p>
            <a:pPr lvl="0" algn="r"/>
            <a:r>
              <a:rPr lang="fr-FR" sz="1100" b="1" dirty="0">
                <a:solidFill>
                  <a:srgbClr val="595959"/>
                </a:solidFill>
                <a:cs typeface="Arial" pitchFamily="34" charset="0"/>
              </a:rPr>
              <a:t>ou applications mobiles</a:t>
            </a:r>
          </a:p>
          <a:p>
            <a:pPr lvl="0" algn="r"/>
            <a:r>
              <a:rPr lang="fr-FR" sz="1000" i="1" dirty="0">
                <a:solidFill>
                  <a:srgbClr val="595959"/>
                </a:solidFill>
                <a:latin typeface="Arial" pitchFamily="34" charset="0"/>
                <a:cs typeface="Arial" pitchFamily="34" charset="0"/>
              </a:rPr>
              <a:t>Base : </a:t>
            </a:r>
            <a:r>
              <a:rPr lang="fr-FR" sz="1000" i="1" dirty="0">
                <a:solidFill>
                  <a:srgbClr val="595959"/>
                </a:solidFill>
                <a:cs typeface="Arial" pitchFamily="34" charset="0"/>
              </a:rPr>
              <a:t>943 </a:t>
            </a:r>
            <a:r>
              <a:rPr lang="fr-FR" sz="1000" i="1" dirty="0">
                <a:solidFill>
                  <a:srgbClr val="595959"/>
                </a:solidFill>
                <a:latin typeface="Arial" pitchFamily="34" charset="0"/>
                <a:cs typeface="Arial" pitchFamily="34" charset="0"/>
              </a:rPr>
              <a:t>personnes</a:t>
            </a:r>
            <a:endParaRPr lang="fr-FR" b="1" dirty="0">
              <a:solidFill>
                <a:srgbClr val="595959"/>
              </a:solidFill>
              <a:latin typeface="Arial" pitchFamily="34" charset="0"/>
              <a:cs typeface="Arial" pitchFamily="34" charset="0"/>
            </a:endParaRPr>
          </a:p>
        </p:txBody>
      </p:sp>
      <p:sp>
        <p:nvSpPr>
          <p:cNvPr id="30" name="Rectangle 60">
            <a:extLst>
              <a:ext uri="{FF2B5EF4-FFF2-40B4-BE49-F238E27FC236}">
                <a16:creationId xmlns:a16="http://schemas.microsoft.com/office/drawing/2014/main" id="{769B408B-770F-447A-90E4-7D6126DF6D1D}"/>
              </a:ext>
            </a:extLst>
          </p:cNvPr>
          <p:cNvSpPr>
            <a:spLocks noChangeArrowheads="1"/>
          </p:cNvSpPr>
          <p:nvPr/>
        </p:nvSpPr>
        <p:spPr bwMode="auto">
          <a:xfrm>
            <a:off x="821294" y="5401124"/>
            <a:ext cx="4859664" cy="32316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Abaisser le taux légal d’alcoolémie à zéro pour tout le monde</a:t>
            </a:r>
            <a:br>
              <a:rPr lang="fr-FR" sz="1100" b="1" dirty="0">
                <a:solidFill>
                  <a:srgbClr val="595959"/>
                </a:solidFill>
                <a:cs typeface="Arial" pitchFamily="34" charset="0"/>
              </a:rPr>
            </a:br>
            <a:r>
              <a:rPr lang="fr-FR" sz="1000" i="1" dirty="0">
                <a:solidFill>
                  <a:srgbClr val="595959"/>
                </a:solidFill>
                <a:latin typeface="Arial" pitchFamily="34" charset="0"/>
                <a:cs typeface="Arial" pitchFamily="34" charset="0"/>
              </a:rPr>
              <a:t>Base : </a:t>
            </a:r>
            <a:r>
              <a:rPr lang="fr-FR" sz="1000" i="1" dirty="0">
                <a:solidFill>
                  <a:srgbClr val="595959"/>
                </a:solidFill>
                <a:cs typeface="Arial" pitchFamily="34" charset="0"/>
              </a:rPr>
              <a:t>905 </a:t>
            </a:r>
            <a:r>
              <a:rPr lang="fr-FR" sz="1000" i="1" dirty="0">
                <a:solidFill>
                  <a:srgbClr val="595959"/>
                </a:solidFill>
                <a:latin typeface="Arial" pitchFamily="34" charset="0"/>
                <a:cs typeface="Arial" pitchFamily="34" charset="0"/>
              </a:rPr>
              <a:t>personnes</a:t>
            </a:r>
            <a:endParaRPr lang="fr-FR" b="1" dirty="0">
              <a:solidFill>
                <a:srgbClr val="595959"/>
              </a:solidFill>
              <a:latin typeface="Arial" pitchFamily="34" charset="0"/>
              <a:cs typeface="Arial" pitchFamily="34" charset="0"/>
            </a:endParaRPr>
          </a:p>
        </p:txBody>
      </p:sp>
      <p:sp>
        <p:nvSpPr>
          <p:cNvPr id="31" name="Rectangle 61">
            <a:extLst>
              <a:ext uri="{FF2B5EF4-FFF2-40B4-BE49-F238E27FC236}">
                <a16:creationId xmlns:a16="http://schemas.microsoft.com/office/drawing/2014/main" id="{DE2BBCF7-CDA9-414A-A9EC-299CF6AF082B}"/>
              </a:ext>
            </a:extLst>
          </p:cNvPr>
          <p:cNvSpPr>
            <a:spLocks noChangeArrowheads="1"/>
          </p:cNvSpPr>
          <p:nvPr/>
        </p:nvSpPr>
        <p:spPr bwMode="auto">
          <a:xfrm>
            <a:off x="821294" y="2501496"/>
            <a:ext cx="4859663" cy="33855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Des condamnations plus sévères en cas de récidive</a:t>
            </a:r>
          </a:p>
          <a:p>
            <a:pPr lvl="0" algn="r"/>
            <a:r>
              <a:rPr lang="fr-FR" sz="1100" b="1" dirty="0">
                <a:solidFill>
                  <a:srgbClr val="595959"/>
                </a:solidFill>
                <a:cs typeface="Arial" pitchFamily="34" charset="0"/>
              </a:rPr>
              <a:t> </a:t>
            </a:r>
            <a:r>
              <a:rPr lang="fr-FR" sz="1000" i="1" dirty="0">
                <a:solidFill>
                  <a:srgbClr val="595959"/>
                </a:solidFill>
                <a:latin typeface="Arial" pitchFamily="34" charset="0"/>
                <a:cs typeface="Arial" pitchFamily="34" charset="0"/>
              </a:rPr>
              <a:t>Base : 939 personnes</a:t>
            </a:r>
            <a:endParaRPr lang="fr-FR" b="1" dirty="0">
              <a:solidFill>
                <a:srgbClr val="595959"/>
              </a:solidFill>
              <a:latin typeface="Arial" pitchFamily="34" charset="0"/>
              <a:cs typeface="Arial" pitchFamily="34" charset="0"/>
            </a:endParaRPr>
          </a:p>
        </p:txBody>
      </p:sp>
      <p:sp>
        <p:nvSpPr>
          <p:cNvPr id="32" name="Rectangle 60">
            <a:extLst>
              <a:ext uri="{FF2B5EF4-FFF2-40B4-BE49-F238E27FC236}">
                <a16:creationId xmlns:a16="http://schemas.microsoft.com/office/drawing/2014/main" id="{9E445CA7-3842-45D1-A783-A88DA4DB3A69}"/>
              </a:ext>
            </a:extLst>
          </p:cNvPr>
          <p:cNvSpPr>
            <a:spLocks noChangeArrowheads="1"/>
          </p:cNvSpPr>
          <p:nvPr/>
        </p:nvSpPr>
        <p:spPr bwMode="auto">
          <a:xfrm>
            <a:off x="833563" y="6060152"/>
            <a:ext cx="4859664" cy="32316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r>
              <a:rPr lang="fr-FR" sz="1100" b="1" dirty="0">
                <a:solidFill>
                  <a:srgbClr val="595959"/>
                </a:solidFill>
                <a:cs typeface="Arial" pitchFamily="34" charset="0"/>
              </a:rPr>
              <a:t>Augmenter de façon significative le prix des boissons alcoolisées</a:t>
            </a:r>
          </a:p>
          <a:p>
            <a:pPr lvl="0" algn="r"/>
            <a:r>
              <a:rPr lang="fr-FR" sz="1000" i="1" dirty="0">
                <a:solidFill>
                  <a:srgbClr val="595959"/>
                </a:solidFill>
                <a:latin typeface="Arial" pitchFamily="34" charset="0"/>
                <a:cs typeface="Arial" pitchFamily="34" charset="0"/>
              </a:rPr>
              <a:t>Base : </a:t>
            </a:r>
            <a:r>
              <a:rPr lang="fr-FR" sz="1000" i="1" dirty="0">
                <a:solidFill>
                  <a:srgbClr val="595959"/>
                </a:solidFill>
                <a:cs typeface="Arial" pitchFamily="34" charset="0"/>
              </a:rPr>
              <a:t>935 </a:t>
            </a:r>
            <a:r>
              <a:rPr lang="fr-FR" sz="1000" i="1" dirty="0">
                <a:solidFill>
                  <a:srgbClr val="595959"/>
                </a:solidFill>
                <a:latin typeface="Arial" pitchFamily="34" charset="0"/>
                <a:cs typeface="Arial" pitchFamily="34" charset="0"/>
              </a:rPr>
              <a:t>personnes</a:t>
            </a:r>
            <a:endParaRPr lang="fr-FR" b="1" dirty="0">
              <a:solidFill>
                <a:srgbClr val="595959"/>
              </a:solidFill>
              <a:latin typeface="Arial" pitchFamily="34" charset="0"/>
              <a:cs typeface="Arial" pitchFamily="34" charset="0"/>
            </a:endParaRPr>
          </a:p>
        </p:txBody>
      </p:sp>
      <p:graphicFrame>
        <p:nvGraphicFramePr>
          <p:cNvPr id="35" name="Tableau 34">
            <a:extLst>
              <a:ext uri="{FF2B5EF4-FFF2-40B4-BE49-F238E27FC236}">
                <a16:creationId xmlns:a16="http://schemas.microsoft.com/office/drawing/2014/main" id="{888CD111-F2EF-4CCC-841E-271B7B1E803A}"/>
              </a:ext>
            </a:extLst>
          </p:cNvPr>
          <p:cNvGraphicFramePr>
            <a:graphicFrameLocks noGrp="1"/>
          </p:cNvGraphicFramePr>
          <p:nvPr>
            <p:extLst>
              <p:ext uri="{D42A27DB-BD31-4B8C-83A1-F6EECF244321}">
                <p14:modId xmlns:p14="http://schemas.microsoft.com/office/powerpoint/2010/main" val="776193447"/>
              </p:ext>
            </p:extLst>
          </p:nvPr>
        </p:nvGraphicFramePr>
        <p:xfrm>
          <a:off x="8543631" y="1424546"/>
          <a:ext cx="2605830" cy="5001701"/>
        </p:xfrm>
        <a:graphic>
          <a:graphicData uri="http://schemas.openxmlformats.org/drawingml/2006/table">
            <a:tbl>
              <a:tblPr>
                <a:tableStyleId>{5C22544A-7EE6-4342-B048-85BDC9FD1C3A}</a:tableStyleId>
              </a:tblPr>
              <a:tblGrid>
                <a:gridCol w="434305">
                  <a:extLst>
                    <a:ext uri="{9D8B030D-6E8A-4147-A177-3AD203B41FA5}">
                      <a16:colId xmlns:a16="http://schemas.microsoft.com/office/drawing/2014/main" val="1330984001"/>
                    </a:ext>
                  </a:extLst>
                </a:gridCol>
                <a:gridCol w="434305">
                  <a:extLst>
                    <a:ext uri="{9D8B030D-6E8A-4147-A177-3AD203B41FA5}">
                      <a16:colId xmlns:a16="http://schemas.microsoft.com/office/drawing/2014/main" val="2107186958"/>
                    </a:ext>
                  </a:extLst>
                </a:gridCol>
                <a:gridCol w="434305">
                  <a:extLst>
                    <a:ext uri="{9D8B030D-6E8A-4147-A177-3AD203B41FA5}">
                      <a16:colId xmlns:a16="http://schemas.microsoft.com/office/drawing/2014/main" val="1438634885"/>
                    </a:ext>
                  </a:extLst>
                </a:gridCol>
                <a:gridCol w="434305">
                  <a:extLst>
                    <a:ext uri="{9D8B030D-6E8A-4147-A177-3AD203B41FA5}">
                      <a16:colId xmlns:a16="http://schemas.microsoft.com/office/drawing/2014/main" val="20000"/>
                    </a:ext>
                  </a:extLst>
                </a:gridCol>
                <a:gridCol w="434305">
                  <a:extLst>
                    <a:ext uri="{9D8B030D-6E8A-4147-A177-3AD203B41FA5}">
                      <a16:colId xmlns:a16="http://schemas.microsoft.com/office/drawing/2014/main" val="20001"/>
                    </a:ext>
                  </a:extLst>
                </a:gridCol>
                <a:gridCol w="434305">
                  <a:extLst>
                    <a:ext uri="{9D8B030D-6E8A-4147-A177-3AD203B41FA5}">
                      <a16:colId xmlns:a16="http://schemas.microsoft.com/office/drawing/2014/main" val="20002"/>
                    </a:ext>
                  </a:extLst>
                </a:gridCol>
              </a:tblGrid>
              <a:tr h="226205">
                <a:tc gridSpan="6">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 </a:t>
                      </a: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VRAI</a:t>
                      </a:r>
                    </a:p>
                  </a:txBody>
                  <a:tcPr marL="9525" marR="9525" marT="9525"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Rappels </a:t>
                      </a:r>
                      <a:r>
                        <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rPr>
                        <a:t>VRAI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1" i="1" u="none" strike="noStrike" kern="1200" cap="none" normalizeH="0" baseline="0" dirty="0">
                        <a:ln>
                          <a:noFill/>
                        </a:ln>
                        <a:solidFill>
                          <a:schemeClr val="bg1">
                            <a:lumMod val="65000"/>
                          </a:schemeClr>
                        </a:solidFill>
                        <a:effectLst/>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tc hMerge="1">
                  <a:txBody>
                    <a:bodyPr/>
                    <a:lstStyle/>
                    <a:p>
                      <a:pPr algn="ctr" fontAlgn="ctr"/>
                      <a:endParaRPr kumimoji="0" lang="fr-FR" sz="1000" b="0" i="1" u="none" strike="noStrike" kern="1200" cap="none" normalizeH="0" baseline="0" dirty="0">
                        <a:ln>
                          <a:noFill/>
                        </a:ln>
                        <a:solidFill>
                          <a:srgbClr val="595959"/>
                        </a:solidFill>
                        <a:effectLst/>
                        <a:latin typeface="Arial" pitchFamily="34" charset="0"/>
                        <a:ea typeface="+mn-ea"/>
                        <a:cs typeface="Arial" pitchFamily="34" charset="0"/>
                      </a:endParaRPr>
                    </a:p>
                  </a:txBody>
                  <a:tcPr marL="9525" marR="9525" marT="9525" marB="0" anchor="ctr">
                    <a:noFill/>
                  </a:tcPr>
                </a:tc>
                <a:extLst>
                  <a:ext uri="{0D108BD9-81ED-4DB2-BD59-A6C34878D82A}">
                    <a16:rowId xmlns:a16="http://schemas.microsoft.com/office/drawing/2014/main" val="10000"/>
                  </a:ext>
                </a:extLst>
              </a:tr>
              <a:tr h="0">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kumimoji="0" lang="fr-FR" sz="1000" b="0" i="1" u="none" strike="noStrike" kern="1200" cap="none" normalizeH="0" baseline="0" dirty="0">
                          <a:ln>
                            <a:noFill/>
                          </a:ln>
                          <a:solidFill>
                            <a:schemeClr val="bg1">
                              <a:lumMod val="65000"/>
                            </a:schemeClr>
                          </a:solidFill>
                          <a:effectLst/>
                          <a:latin typeface="Arial" pitchFamily="34" charset="0"/>
                          <a:ea typeface="+mn-ea"/>
                          <a:cs typeface="Arial" pitchFamily="34" charset="0"/>
                        </a:rPr>
                        <a:t>2014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665">
                <a:tc>
                  <a:txBody>
                    <a:bodyPr/>
                    <a:lstStyle/>
                    <a:p>
                      <a:pPr algn="ctr" rtl="0" fontAlgn="ctr"/>
                      <a:r>
                        <a:rPr lang="fr-FR" sz="1000" b="0" i="1" u="none" strike="noStrike" dirty="0">
                          <a:solidFill>
                            <a:srgbClr val="A6A6A6"/>
                          </a:solidFill>
                          <a:effectLst/>
                          <a:latin typeface="Arial" panose="020B0604020202020204" pitchFamily="34" charset="0"/>
                        </a:rPr>
                        <a:t>72,1%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3381">
                <a:tc>
                  <a:txBody>
                    <a:bodyPr/>
                    <a:lstStyle/>
                    <a:p>
                      <a:pPr algn="ctr" rtl="0" fontAlgn="ctr"/>
                      <a:r>
                        <a:rPr lang="fr-FR" sz="1000" b="0" i="1" u="none" strike="noStrike">
                          <a:solidFill>
                            <a:srgbClr val="A6A6A6"/>
                          </a:solidFill>
                          <a:effectLst/>
                          <a:latin typeface="Arial" panose="020B0604020202020204" pitchFamily="34" charset="0"/>
                        </a:rPr>
                        <a:t>72,8%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70,3%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56">
                <a:tc>
                  <a:txBody>
                    <a:bodyPr/>
                    <a:lstStyle/>
                    <a:p>
                      <a:pPr algn="ctr" rtl="0" fontAlgn="ctr"/>
                      <a:r>
                        <a:rPr lang="fr-FR" sz="1000" b="0" i="1" u="none" strike="noStrike">
                          <a:solidFill>
                            <a:srgbClr val="A6A6A6"/>
                          </a:solidFill>
                          <a:effectLst/>
                          <a:latin typeface="Arial" panose="020B0604020202020204" pitchFamily="34" charset="0"/>
                        </a:rPr>
                        <a:t>58,7%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62,9%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8072">
                <a:tc>
                  <a:txBody>
                    <a:bodyPr/>
                    <a:lstStyle/>
                    <a:p>
                      <a:pPr algn="ctr" rtl="0" fontAlgn="ctr"/>
                      <a:r>
                        <a:rPr lang="fr-FR" sz="1000" b="0" i="1" u="none" strike="noStrike">
                          <a:solidFill>
                            <a:srgbClr val="A6A6A6"/>
                          </a:solidFill>
                          <a:effectLst/>
                          <a:latin typeface="Arial" panose="020B0604020202020204" pitchFamily="34" charset="0"/>
                        </a:rPr>
                        <a:t>55,2%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55,5%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2915">
                <a:tc>
                  <a:txBody>
                    <a:bodyPr/>
                    <a:lstStyle/>
                    <a:p>
                      <a:pPr algn="ctr" rtl="0" fontAlgn="ctr"/>
                      <a:r>
                        <a:rPr lang="fr-FR" sz="1000" b="0" i="1" u="none" strike="noStrike">
                          <a:solidFill>
                            <a:srgbClr val="A6A6A6"/>
                          </a:solidFill>
                          <a:effectLst/>
                          <a:latin typeface="Arial" panose="020B0604020202020204" pitchFamily="34" charset="0"/>
                        </a:rPr>
                        <a:t>46,1%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36,9%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38,0%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31,4%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09213">
                <a:tc>
                  <a:txBody>
                    <a:bodyPr/>
                    <a:lstStyle/>
                    <a:p>
                      <a:pPr algn="ctr" rtl="0" fontAlgn="ctr"/>
                      <a:r>
                        <a:rPr lang="fr-FR" sz="1000" b="0" i="1" u="none" strike="noStrike">
                          <a:solidFill>
                            <a:srgbClr val="A6A6A6"/>
                          </a:solidFill>
                          <a:effectLst/>
                          <a:latin typeface="Arial" panose="020B0604020202020204" pitchFamily="34" charset="0"/>
                        </a:rPr>
                        <a:t>46,0%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76064">
                <a:tc>
                  <a:txBody>
                    <a:bodyPr/>
                    <a:lstStyle/>
                    <a:p>
                      <a:pPr algn="ctr" rtl="0" fontAlgn="ctr"/>
                      <a:r>
                        <a:rPr lang="fr-FR" sz="1000" b="0" i="1" u="none" strike="noStrike">
                          <a:solidFill>
                            <a:srgbClr val="A6A6A6"/>
                          </a:solidFill>
                          <a:effectLst/>
                          <a:latin typeface="Arial" panose="020B0604020202020204" pitchFamily="34" charset="0"/>
                        </a:rPr>
                        <a:t>39,0%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33,9%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40,9%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39,2%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37205">
                <a:tc>
                  <a:txBody>
                    <a:bodyPr/>
                    <a:lstStyle/>
                    <a:p>
                      <a:pPr algn="ctr" rtl="0" fontAlgn="ctr"/>
                      <a:r>
                        <a:rPr lang="fr-FR" sz="1000" b="0" i="1" u="none" strike="noStrike">
                          <a:solidFill>
                            <a:srgbClr val="A6A6A6"/>
                          </a:solidFill>
                          <a:effectLst/>
                          <a:latin typeface="Arial" panose="020B0604020202020204" pitchFamily="34" charset="0"/>
                        </a:rPr>
                        <a:t>25,6%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22,7%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25,0%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23,6%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a:solidFill>
                            <a:srgbClr val="A6A6A6"/>
                          </a:solidFill>
                          <a:effectLst/>
                          <a:latin typeface="Arial" panose="020B0604020202020204" pitchFamily="34" charset="0"/>
                        </a:rPr>
                        <a:t>25,9%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fr-FR" sz="1000" b="0" i="1" u="none" strike="noStrike" dirty="0">
                          <a:solidFill>
                            <a:srgbClr val="A6A6A6"/>
                          </a:solidFill>
                          <a:effectLst/>
                          <a:latin typeface="Arial" panose="020B0604020202020204" pitchFamily="34" charset="0"/>
                        </a:rPr>
                        <a:t>21,5%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6351242"/>
                  </a:ext>
                </a:extLst>
              </a:tr>
            </a:tbl>
          </a:graphicData>
        </a:graphic>
      </p:graphicFrame>
      <p:sp>
        <p:nvSpPr>
          <p:cNvPr id="21" name="ZoneTexte 20">
            <a:extLst>
              <a:ext uri="{FF2B5EF4-FFF2-40B4-BE49-F238E27FC236}">
                <a16:creationId xmlns:a16="http://schemas.microsoft.com/office/drawing/2014/main" id="{BBC349CA-BD92-4D9A-8C55-9EC5ACD9966F}"/>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2" name="ZoneTexte 21">
            <a:extLst>
              <a:ext uri="{FF2B5EF4-FFF2-40B4-BE49-F238E27FC236}">
                <a16:creationId xmlns:a16="http://schemas.microsoft.com/office/drawing/2014/main" id="{9439D4C0-6908-40D1-9393-590319EFD98B}"/>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4" name="ZoneTexte 23">
            <a:extLst>
              <a:ext uri="{FF2B5EF4-FFF2-40B4-BE49-F238E27FC236}">
                <a16:creationId xmlns:a16="http://schemas.microsoft.com/office/drawing/2014/main" id="{6FA5F1BD-7032-4742-BD34-49234FF6BDC1}"/>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33" name="ZoneTexte 32">
            <a:extLst>
              <a:ext uri="{FF2B5EF4-FFF2-40B4-BE49-F238E27FC236}">
                <a16:creationId xmlns:a16="http://schemas.microsoft.com/office/drawing/2014/main" id="{28ECFA61-5382-4067-B72F-D0A3EB0B19CE}"/>
              </a:ext>
            </a:extLst>
          </p:cNvPr>
          <p:cNvSpPr txBox="1"/>
          <p:nvPr/>
        </p:nvSpPr>
        <p:spPr>
          <a:xfrm>
            <a:off x="7774147" y="5457747"/>
            <a:ext cx="294515" cy="276999"/>
          </a:xfrm>
          <a:prstGeom prst="rect">
            <a:avLst/>
          </a:prstGeom>
          <a:noFill/>
        </p:spPr>
        <p:txBody>
          <a:bodyPr wrap="square">
            <a:spAutoFit/>
          </a:bodyPr>
          <a:lstStyle/>
          <a:p>
            <a:r>
              <a:rPr lang="fr-FR" sz="1200" dirty="0">
                <a:solidFill>
                  <a:schemeClr val="bg1"/>
                </a:solidFill>
                <a:sym typeface="Wingdings"/>
              </a:rPr>
              <a:t></a:t>
            </a:r>
            <a:endParaRPr lang="fr-FR" sz="1200" dirty="0">
              <a:solidFill>
                <a:schemeClr val="bg1"/>
              </a:solidFill>
            </a:endParaRPr>
          </a:p>
        </p:txBody>
      </p:sp>
      <p:sp>
        <p:nvSpPr>
          <p:cNvPr id="36" name="ZoneTexte 35">
            <a:extLst>
              <a:ext uri="{FF2B5EF4-FFF2-40B4-BE49-F238E27FC236}">
                <a16:creationId xmlns:a16="http://schemas.microsoft.com/office/drawing/2014/main" id="{493ACE10-D6D9-45AB-86EE-954E135EE299}"/>
              </a:ext>
            </a:extLst>
          </p:cNvPr>
          <p:cNvSpPr txBox="1"/>
          <p:nvPr/>
        </p:nvSpPr>
        <p:spPr>
          <a:xfrm>
            <a:off x="6697989" y="5448222"/>
            <a:ext cx="374798" cy="276999"/>
          </a:xfrm>
          <a:prstGeom prst="rect">
            <a:avLst/>
          </a:prstGeom>
          <a:noFill/>
        </p:spPr>
        <p:txBody>
          <a:bodyPr wrap="square">
            <a:spAutoFit/>
          </a:bodyPr>
          <a:lstStyle/>
          <a:p>
            <a:r>
              <a:rPr lang="fr-FR" sz="1200" dirty="0">
                <a:solidFill>
                  <a:schemeClr val="bg1"/>
                </a:solidFill>
                <a:sym typeface="Wingdings"/>
              </a:rPr>
              <a:t></a:t>
            </a:r>
            <a:endParaRPr lang="fr-FR" sz="1200" dirty="0">
              <a:solidFill>
                <a:schemeClr val="bg1"/>
              </a:solidFill>
            </a:endParaRPr>
          </a:p>
        </p:txBody>
      </p:sp>
    </p:spTree>
    <p:extLst>
      <p:ext uri="{BB962C8B-B14F-4D97-AF65-F5344CB8AC3E}">
        <p14:creationId xmlns:p14="http://schemas.microsoft.com/office/powerpoint/2010/main" val="4136746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85B52B98-720D-4D0F-A5A7-C4E64FD6FA71}"/>
              </a:ext>
            </a:extLst>
          </p:cNvPr>
          <p:cNvSpPr>
            <a:spLocks noGrp="1"/>
          </p:cNvSpPr>
          <p:nvPr>
            <p:ph type="body" sz="quarter" idx="10"/>
          </p:nvPr>
        </p:nvSpPr>
        <p:spPr/>
        <p:txBody>
          <a:bodyPr/>
          <a:lstStyle/>
          <a:p>
            <a:r>
              <a:rPr lang="fr-FR" dirty="0">
                <a:solidFill>
                  <a:srgbClr val="002060"/>
                </a:solidFill>
              </a:rPr>
              <a:t>BENEDICTE MADELENEAU</a:t>
            </a:r>
          </a:p>
          <a:p>
            <a:r>
              <a:rPr lang="fr-FR" sz="1600" dirty="0"/>
              <a:t>06 32 18 87 59</a:t>
            </a:r>
          </a:p>
          <a:p>
            <a:r>
              <a:rPr lang="fr-FR" sz="1200" b="0" dirty="0"/>
              <a:t>b.madeleneau@moai-etudes.fr</a:t>
            </a:r>
          </a:p>
        </p:txBody>
      </p:sp>
      <p:sp>
        <p:nvSpPr>
          <p:cNvPr id="4" name="Espace réservé du texte 4">
            <a:extLst>
              <a:ext uri="{FF2B5EF4-FFF2-40B4-BE49-F238E27FC236}">
                <a16:creationId xmlns:a16="http://schemas.microsoft.com/office/drawing/2014/main" id="{05009E58-C76E-4205-B51C-CC6373229A9E}"/>
              </a:ext>
            </a:extLst>
          </p:cNvPr>
          <p:cNvSpPr txBox="1">
            <a:spLocks/>
          </p:cNvSpPr>
          <p:nvPr/>
        </p:nvSpPr>
        <p:spPr>
          <a:xfrm>
            <a:off x="474917" y="5389658"/>
            <a:ext cx="4320000" cy="1077218"/>
          </a:xfrm>
          <a:prstGeom prst="rect">
            <a:avLst/>
          </a:prstGeom>
        </p:spPr>
        <p:txBody>
          <a:bodyPr vert="horz" lIns="0" tIns="0" rIns="0" bIns="0" rtlCol="0">
            <a:noAutofit/>
          </a:bodyPr>
          <a:lstStyle>
            <a:lvl1pPr marL="0" indent="0" algn="just" defTabSz="609570" rtl="0" eaLnBrk="1" latinLnBrk="0" hangingPunct="1">
              <a:spcBef>
                <a:spcPts val="0"/>
              </a:spcBef>
              <a:spcAft>
                <a:spcPts val="600"/>
              </a:spcAft>
              <a:buClr>
                <a:schemeClr val="accent3"/>
              </a:buClr>
              <a:buFontTx/>
              <a:buNone/>
              <a:defRPr sz="2400" b="1" kern="1200" cap="all" baseline="0">
                <a:solidFill>
                  <a:schemeClr val="accent2"/>
                </a:solidFill>
                <a:latin typeface="Arial"/>
                <a:ea typeface="+mn-ea"/>
                <a:cs typeface="Arial"/>
              </a:defRPr>
            </a:lvl1pPr>
            <a:lvl2pPr marL="0" indent="0" algn="just" defTabSz="609570" rtl="0" eaLnBrk="1" latinLnBrk="0" hangingPunct="1">
              <a:spcBef>
                <a:spcPts val="0"/>
              </a:spcBef>
              <a:spcAft>
                <a:spcPts val="600"/>
              </a:spcAft>
              <a:buFontTx/>
              <a:buNone/>
              <a:defRPr sz="1800" kern="1200">
                <a:solidFill>
                  <a:schemeClr val="accent2"/>
                </a:solidFill>
                <a:latin typeface="Arial"/>
                <a:ea typeface="+mn-ea"/>
                <a:cs typeface="Arial"/>
              </a:defRPr>
            </a:lvl2pPr>
            <a:lvl3pPr marL="0" indent="0" algn="just" defTabSz="609570" rtl="0" eaLnBrk="1" latinLnBrk="0" hangingPunct="1">
              <a:spcBef>
                <a:spcPts val="0"/>
              </a:spcBef>
              <a:spcAft>
                <a:spcPts val="600"/>
              </a:spcAft>
              <a:buClr>
                <a:schemeClr val="accent1"/>
              </a:buClr>
              <a:buSzPct val="100000"/>
              <a:buFontTx/>
              <a:buNone/>
              <a:defRPr sz="1800" i="0" kern="1200">
                <a:solidFill>
                  <a:schemeClr val="bg1"/>
                </a:solidFill>
                <a:latin typeface="Arial"/>
                <a:ea typeface="+mn-ea"/>
                <a:cs typeface="Arial"/>
              </a:defRPr>
            </a:lvl3pPr>
            <a:lvl4pPr marL="0" indent="0" algn="just" defTabSz="609570" rtl="0" eaLnBrk="1" latinLnBrk="0" hangingPunct="1">
              <a:spcBef>
                <a:spcPts val="0"/>
              </a:spcBef>
              <a:spcAft>
                <a:spcPts val="600"/>
              </a:spcAft>
              <a:buFontTx/>
              <a:buNone/>
              <a:defRPr sz="1800" i="0" kern="1200">
                <a:solidFill>
                  <a:schemeClr val="accent2"/>
                </a:solidFill>
                <a:latin typeface="Arial"/>
                <a:ea typeface="+mn-ea"/>
                <a:cs typeface="Arial"/>
              </a:defRPr>
            </a:lvl4pPr>
            <a:lvl5pPr marL="0" indent="0" algn="just" defTabSz="609570" rtl="0" eaLnBrk="1" latinLnBrk="0" hangingPunct="1">
              <a:spcBef>
                <a:spcPts val="0"/>
              </a:spcBef>
              <a:spcAft>
                <a:spcPts val="600"/>
              </a:spcAft>
              <a:buClr>
                <a:schemeClr val="accent2"/>
              </a:buClr>
              <a:buFontTx/>
              <a:buNone/>
              <a:defRPr sz="1800" i="0" kern="1200">
                <a:solidFill>
                  <a:schemeClr val="accent2"/>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fr-FR" dirty="0">
                <a:solidFill>
                  <a:srgbClr val="002060"/>
                </a:solidFill>
              </a:rPr>
              <a:t>Celine Chopin</a:t>
            </a:r>
          </a:p>
          <a:p>
            <a:r>
              <a:rPr lang="fr-FR" sz="1600" dirty="0"/>
              <a:t>07 64 36 68 55</a:t>
            </a:r>
          </a:p>
          <a:p>
            <a:r>
              <a:rPr lang="fr-FR" sz="1200" b="0" dirty="0"/>
              <a:t>C.CHOPIN@moai-etudes.fr</a:t>
            </a:r>
          </a:p>
        </p:txBody>
      </p:sp>
    </p:spTree>
    <p:extLst>
      <p:ext uri="{BB962C8B-B14F-4D97-AF65-F5344CB8AC3E}">
        <p14:creationId xmlns:p14="http://schemas.microsoft.com/office/powerpoint/2010/main" val="252042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5863EF0-BA60-4FB8-8638-652289B7D228}"/>
              </a:ext>
            </a:extLst>
          </p:cNvPr>
          <p:cNvSpPr>
            <a:spLocks noGrp="1"/>
          </p:cNvSpPr>
          <p:nvPr>
            <p:ph type="title"/>
          </p:nvPr>
        </p:nvSpPr>
        <p:spPr/>
        <p:txBody>
          <a:bodyPr/>
          <a:lstStyle/>
          <a:p>
            <a:r>
              <a:rPr lang="fr-FR" dirty="0"/>
              <a:t>La soirée du nouvel an : avec qui </a:t>
            </a:r>
            <a:r>
              <a:rPr lang="fr-FR" dirty="0">
                <a:solidFill>
                  <a:schemeClr val="accent1"/>
                </a:solidFill>
              </a:rPr>
              <a:t>?</a:t>
            </a:r>
          </a:p>
        </p:txBody>
      </p:sp>
      <p:sp>
        <p:nvSpPr>
          <p:cNvPr id="9" name="Espace réservé du texte 3">
            <a:extLst>
              <a:ext uri="{FF2B5EF4-FFF2-40B4-BE49-F238E27FC236}">
                <a16:creationId xmlns:a16="http://schemas.microsoft.com/office/drawing/2014/main" id="{6081B0A5-33AA-43FC-A597-D47F177C1175}"/>
              </a:ext>
            </a:extLst>
          </p:cNvPr>
          <p:cNvSpPr txBox="1">
            <a:spLocks/>
          </p:cNvSpPr>
          <p:nvPr/>
        </p:nvSpPr>
        <p:spPr>
          <a:xfrm>
            <a:off x="633810" y="2060849"/>
            <a:ext cx="4964043" cy="2952327"/>
          </a:xfrm>
          <a:prstGeom prst="rect">
            <a:avLst/>
          </a:prstGeom>
        </p:spPr>
        <p:txBody>
          <a:bodyPr>
            <a:normAutofit/>
          </a:bodyPr>
          <a:lstStyle>
            <a:lvl1pPr marL="0" indent="0" algn="just" defTabSz="609570" rtl="0" eaLnBrk="1" latinLnBrk="0" hangingPunct="1">
              <a:spcBef>
                <a:spcPts val="0"/>
              </a:spcBef>
              <a:spcAft>
                <a:spcPts val="600"/>
              </a:spcAft>
              <a:buClr>
                <a:schemeClr val="accent3"/>
              </a:buClr>
              <a:buFontTx/>
              <a:buNone/>
              <a:defRPr sz="1400" b="1" kern="1200">
                <a:solidFill>
                  <a:schemeClr val="accent2"/>
                </a:solidFill>
                <a:latin typeface="Arial"/>
                <a:ea typeface="+mn-ea"/>
                <a:cs typeface="Arial"/>
              </a:defRPr>
            </a:lvl1pPr>
            <a:lvl2pPr marL="0" indent="0" algn="just" defTabSz="609570" rtl="0" eaLnBrk="1" latinLnBrk="0" hangingPunct="1">
              <a:spcBef>
                <a:spcPts val="0"/>
              </a:spcBef>
              <a:spcAft>
                <a:spcPts val="600"/>
              </a:spcAft>
              <a:buFontTx/>
              <a:buNone/>
              <a:defRPr sz="1200" kern="1200">
                <a:solidFill>
                  <a:schemeClr val="accent2"/>
                </a:solidFill>
                <a:latin typeface="Arial"/>
                <a:ea typeface="+mn-ea"/>
                <a:cs typeface="Arial"/>
              </a:defRPr>
            </a:lvl2pPr>
            <a:lvl3pPr marL="357188" indent="-179388" algn="just" defTabSz="609570" rtl="0" eaLnBrk="1" latinLnBrk="0" hangingPunct="1">
              <a:spcBef>
                <a:spcPts val="0"/>
              </a:spcBef>
              <a:spcAft>
                <a:spcPts val="600"/>
              </a:spcAft>
              <a:buClr>
                <a:schemeClr val="accent1"/>
              </a:buClr>
              <a:buSzPct val="100000"/>
              <a:buFont typeface="Arial" panose="020B0604020202020204" pitchFamily="34" charset="0"/>
              <a:buChar char="•"/>
              <a:defRPr sz="1200" kern="1200">
                <a:solidFill>
                  <a:schemeClr val="accent2"/>
                </a:solidFill>
                <a:latin typeface="Arial"/>
                <a:ea typeface="+mn-ea"/>
                <a:cs typeface="Arial"/>
              </a:defRPr>
            </a:lvl3pPr>
            <a:lvl4pPr marL="357188" indent="-179388" algn="just" defTabSz="609570" rtl="0" eaLnBrk="1" latinLnBrk="0" hangingPunct="1">
              <a:spcBef>
                <a:spcPts val="0"/>
              </a:spcBef>
              <a:spcAft>
                <a:spcPts val="600"/>
              </a:spcAft>
              <a:buFont typeface="Arial" panose="020B0604020202020204" pitchFamily="34" charset="0"/>
              <a:buChar char="•"/>
              <a:defRPr sz="1200" kern="1200">
                <a:solidFill>
                  <a:schemeClr val="accent2"/>
                </a:solidFill>
                <a:latin typeface="Arial"/>
                <a:ea typeface="+mn-ea"/>
                <a:cs typeface="Arial"/>
              </a:defRPr>
            </a:lvl4pPr>
            <a:lvl5pPr marL="357188" indent="-179388" algn="just" defTabSz="609570" rtl="0" eaLnBrk="1" latinLnBrk="0" hangingPunct="1">
              <a:spcBef>
                <a:spcPts val="0"/>
              </a:spcBef>
              <a:spcAft>
                <a:spcPts val="1200"/>
              </a:spcAft>
              <a:buClr>
                <a:schemeClr val="accent2"/>
              </a:buClr>
              <a:buFont typeface="Arial" panose="020B0604020202020204" pitchFamily="34" charset="0"/>
              <a:buChar char="«"/>
              <a:defRPr sz="1000" i="1" kern="1200">
                <a:solidFill>
                  <a:schemeClr val="accent2"/>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lvl="1"/>
            <a:r>
              <a:rPr lang="fr-FR" sz="1400" b="1" dirty="0"/>
              <a:t>L’organisation du réveillon du nouvel an se décide de plus en plus tardivement : 67,9% de la population Française âgée de 18 ans et plus planifie sa soirée courant décembre  contre 60,8% en 2019. </a:t>
            </a:r>
          </a:p>
          <a:p>
            <a:pPr lvl="1"/>
            <a:endParaRPr lang="fr-FR" sz="1400" dirty="0"/>
          </a:p>
          <a:p>
            <a:pPr lvl="1"/>
            <a:r>
              <a:rPr lang="fr-FR" sz="1400" b="1" dirty="0"/>
              <a:t>Les plus tardifs à s’organiser sont à nouveau les habitants du Sud-Est </a:t>
            </a:r>
            <a:r>
              <a:rPr lang="fr-FR" sz="1400" i="1" dirty="0">
                <a:solidFill>
                  <a:schemeClr val="tx1">
                    <a:lumMod val="50000"/>
                    <a:lumOff val="50000"/>
                  </a:schemeClr>
                </a:solidFill>
              </a:rPr>
              <a:t>(26,3% lors de la deuxième quinzaine de décembre).</a:t>
            </a:r>
          </a:p>
          <a:p>
            <a:pPr lvl="1"/>
            <a:r>
              <a:rPr lang="fr-FR" sz="1400" b="1" dirty="0"/>
              <a:t>et les personnes vivant seules</a:t>
            </a:r>
            <a:r>
              <a:rPr lang="fr-FR" sz="1400" dirty="0"/>
              <a:t> </a:t>
            </a:r>
            <a:r>
              <a:rPr lang="fr-FR" sz="1400" i="1" dirty="0">
                <a:solidFill>
                  <a:schemeClr val="tx1">
                    <a:lumMod val="50000"/>
                    <a:lumOff val="50000"/>
                  </a:schemeClr>
                </a:solidFill>
              </a:rPr>
              <a:t>(29,3% lors de la deuxième quinzaine de décembre). </a:t>
            </a:r>
          </a:p>
        </p:txBody>
      </p:sp>
      <p:sp>
        <p:nvSpPr>
          <p:cNvPr id="10" name="Espace réservé du texte 7">
            <a:extLst>
              <a:ext uri="{FF2B5EF4-FFF2-40B4-BE49-F238E27FC236}">
                <a16:creationId xmlns:a16="http://schemas.microsoft.com/office/drawing/2014/main" id="{D5A02F61-BFBE-4175-9C1C-9C61A9336525}"/>
              </a:ext>
            </a:extLst>
          </p:cNvPr>
          <p:cNvSpPr txBox="1">
            <a:spLocks/>
          </p:cNvSpPr>
          <p:nvPr/>
        </p:nvSpPr>
        <p:spPr>
          <a:xfrm>
            <a:off x="6200891" y="2060848"/>
            <a:ext cx="5117142" cy="3780115"/>
          </a:xfrm>
          <a:prstGeom prst="rect">
            <a:avLst/>
          </a:prstGeom>
        </p:spPr>
        <p:txBody>
          <a:bodyPr>
            <a:normAutofit/>
          </a:bodyPr>
          <a:lstStyle>
            <a:lvl1pPr marL="0" indent="0" algn="just" defTabSz="609570" rtl="0" eaLnBrk="1" latinLnBrk="0" hangingPunct="1">
              <a:spcBef>
                <a:spcPts val="0"/>
              </a:spcBef>
              <a:spcAft>
                <a:spcPts val="600"/>
              </a:spcAft>
              <a:buClr>
                <a:schemeClr val="accent3"/>
              </a:buClr>
              <a:buFontTx/>
              <a:buNone/>
              <a:defRPr sz="1400" b="1" kern="1200">
                <a:solidFill>
                  <a:schemeClr val="accent2"/>
                </a:solidFill>
                <a:latin typeface="Arial"/>
                <a:ea typeface="+mn-ea"/>
                <a:cs typeface="Arial"/>
              </a:defRPr>
            </a:lvl1pPr>
            <a:lvl2pPr marL="0" indent="0" algn="just" defTabSz="609570" rtl="0" eaLnBrk="1" latinLnBrk="0" hangingPunct="1">
              <a:spcBef>
                <a:spcPts val="0"/>
              </a:spcBef>
              <a:spcAft>
                <a:spcPts val="600"/>
              </a:spcAft>
              <a:buFontTx/>
              <a:buNone/>
              <a:defRPr sz="1200" kern="1200">
                <a:solidFill>
                  <a:schemeClr val="accent2"/>
                </a:solidFill>
                <a:latin typeface="Arial"/>
                <a:ea typeface="+mn-ea"/>
                <a:cs typeface="Arial"/>
              </a:defRPr>
            </a:lvl2pPr>
            <a:lvl3pPr marL="357188" indent="-179388" algn="just" defTabSz="609570" rtl="0" eaLnBrk="1" latinLnBrk="0" hangingPunct="1">
              <a:spcBef>
                <a:spcPts val="0"/>
              </a:spcBef>
              <a:spcAft>
                <a:spcPts val="600"/>
              </a:spcAft>
              <a:buClr>
                <a:schemeClr val="accent1"/>
              </a:buClr>
              <a:buSzPct val="100000"/>
              <a:buFont typeface="Arial" panose="020B0604020202020204" pitchFamily="34" charset="0"/>
              <a:buChar char="•"/>
              <a:defRPr sz="1200" kern="1200">
                <a:solidFill>
                  <a:schemeClr val="accent2"/>
                </a:solidFill>
                <a:latin typeface="Arial"/>
                <a:ea typeface="+mn-ea"/>
                <a:cs typeface="Arial"/>
              </a:defRPr>
            </a:lvl3pPr>
            <a:lvl4pPr marL="357188" indent="-179388" algn="just" defTabSz="609570" rtl="0" eaLnBrk="1" latinLnBrk="0" hangingPunct="1">
              <a:spcBef>
                <a:spcPts val="0"/>
              </a:spcBef>
              <a:spcAft>
                <a:spcPts val="600"/>
              </a:spcAft>
              <a:buFont typeface="Arial" panose="020B0604020202020204" pitchFamily="34" charset="0"/>
              <a:buChar char="•"/>
              <a:defRPr sz="1200" kern="1200">
                <a:solidFill>
                  <a:schemeClr val="accent2"/>
                </a:solidFill>
                <a:latin typeface="Arial"/>
                <a:ea typeface="+mn-ea"/>
                <a:cs typeface="Arial"/>
              </a:defRPr>
            </a:lvl4pPr>
            <a:lvl5pPr marL="357188" indent="-179388" algn="just" defTabSz="609570" rtl="0" eaLnBrk="1" latinLnBrk="0" hangingPunct="1">
              <a:spcBef>
                <a:spcPts val="0"/>
              </a:spcBef>
              <a:spcAft>
                <a:spcPts val="1200"/>
              </a:spcAft>
              <a:buClr>
                <a:schemeClr val="accent2"/>
              </a:buClr>
              <a:buFont typeface="Arial" panose="020B0604020202020204" pitchFamily="34" charset="0"/>
              <a:buChar char="«"/>
              <a:defRPr sz="1000" i="1" kern="1200">
                <a:solidFill>
                  <a:schemeClr val="accent2"/>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lvl="1" algn="l"/>
            <a:r>
              <a:rPr lang="fr-FR" sz="1400" b="1" dirty="0"/>
              <a:t>Compte-tenu du contexte sanitaire, 1 français sur 10 n’a rien prévu pour le moment,</a:t>
            </a:r>
            <a:br>
              <a:rPr lang="fr-FR" sz="1400" b="1" dirty="0"/>
            </a:br>
            <a:r>
              <a:rPr lang="fr-FR" sz="1400" b="1" dirty="0"/>
              <a:t>et pour les autres, seuls 63,5% ont prévu de passer la Saint Sylvestre à plusieurs (hors couple), une proportion moindre qu’en 2019 (71,1%)</a:t>
            </a:r>
          </a:p>
          <a:p>
            <a:pPr marL="285750" lvl="1" indent="-285750">
              <a:buClr>
                <a:schemeClr val="accent1"/>
              </a:buClr>
              <a:buFont typeface="Arial" panose="020B0604020202020204" pitchFamily="34" charset="0"/>
              <a:buChar char="•"/>
            </a:pPr>
            <a:r>
              <a:rPr lang="fr-FR" sz="1400" b="1" dirty="0"/>
              <a:t>41,6%</a:t>
            </a:r>
            <a:r>
              <a:rPr lang="fr-FR" sz="1400" dirty="0"/>
              <a:t> </a:t>
            </a:r>
            <a:r>
              <a:rPr lang="fr-FR" sz="1400" b="1" dirty="0"/>
              <a:t>des Français passeront leur soirée en famille </a:t>
            </a:r>
            <a:r>
              <a:rPr lang="fr-FR" sz="1400" i="1" dirty="0">
                <a:solidFill>
                  <a:schemeClr val="tx1">
                    <a:lumMod val="50000"/>
                    <a:lumOff val="50000"/>
                  </a:schemeClr>
                </a:solidFill>
              </a:rPr>
              <a:t>(42,3% en 2019)</a:t>
            </a:r>
            <a:endParaRPr lang="fr-FR" sz="1400" b="1" dirty="0"/>
          </a:p>
          <a:p>
            <a:pPr marL="285750" lvl="1" indent="-285750">
              <a:buClr>
                <a:schemeClr val="accent1"/>
              </a:buClr>
              <a:buFont typeface="Arial" panose="020B0604020202020204" pitchFamily="34" charset="0"/>
              <a:buChar char="•"/>
            </a:pPr>
            <a:r>
              <a:rPr lang="fr-FR" sz="1400" b="1" dirty="0"/>
              <a:t>27% la passeront entre amis </a:t>
            </a:r>
            <a:r>
              <a:rPr lang="fr-FR" sz="1400" i="1" dirty="0">
                <a:solidFill>
                  <a:schemeClr val="tx1">
                    <a:lumMod val="50000"/>
                    <a:lumOff val="50000"/>
                  </a:schemeClr>
                </a:solidFill>
              </a:rPr>
              <a:t>(38,8% en 2019 </a:t>
            </a:r>
            <a:r>
              <a:rPr lang="fr-FR" sz="1400" dirty="0">
                <a:solidFill>
                  <a:schemeClr val="accent6">
                    <a:lumMod val="50000"/>
                  </a:schemeClr>
                </a:solidFill>
                <a:sym typeface="Wingdings"/>
              </a:rPr>
              <a:t></a:t>
            </a:r>
            <a:r>
              <a:rPr lang="fr-FR" sz="1400" i="1" dirty="0">
                <a:solidFill>
                  <a:schemeClr val="tx1">
                    <a:lumMod val="50000"/>
                    <a:lumOff val="50000"/>
                  </a:schemeClr>
                </a:solidFill>
              </a:rPr>
              <a:t>)</a:t>
            </a:r>
            <a:endParaRPr lang="fr-FR" sz="1400" b="1" dirty="0"/>
          </a:p>
          <a:p>
            <a:pPr>
              <a:buClr>
                <a:schemeClr val="accent1"/>
              </a:buClr>
            </a:pPr>
            <a:endParaRPr lang="fr-FR" sz="1600" b="1" dirty="0"/>
          </a:p>
          <a:p>
            <a:pPr>
              <a:buClr>
                <a:schemeClr val="accent1"/>
              </a:buClr>
            </a:pPr>
            <a:r>
              <a:rPr lang="fr-FR" b="1" dirty="0"/>
              <a:t>26,7% la passeront en couple </a:t>
            </a:r>
            <a:r>
              <a:rPr lang="fr-FR" i="1" dirty="0">
                <a:solidFill>
                  <a:schemeClr val="tx1">
                    <a:lumMod val="50000"/>
                    <a:lumOff val="50000"/>
                  </a:schemeClr>
                </a:solidFill>
              </a:rPr>
              <a:t>(24,9% en 2019)</a:t>
            </a:r>
          </a:p>
          <a:p>
            <a:pPr>
              <a:buClr>
                <a:schemeClr val="accent1"/>
              </a:buClr>
            </a:pPr>
            <a:r>
              <a:rPr lang="fr-FR" b="1" dirty="0"/>
              <a:t>8,6% la passeront seuls </a:t>
            </a:r>
            <a:r>
              <a:rPr lang="fr-FR" i="1" dirty="0">
                <a:solidFill>
                  <a:schemeClr val="tx1">
                    <a:lumMod val="50000"/>
                    <a:lumOff val="50000"/>
                  </a:schemeClr>
                </a:solidFill>
              </a:rPr>
              <a:t>(6,4% en 2019). </a:t>
            </a:r>
          </a:p>
          <a:p>
            <a:pPr>
              <a:buClr>
                <a:schemeClr val="accent1"/>
              </a:buClr>
            </a:pPr>
            <a:r>
              <a:rPr lang="fr-FR" b="1" dirty="0"/>
              <a:t>10,7% n’ont rien prévu de spécial pour cette soirée </a:t>
            </a:r>
            <a:r>
              <a:rPr lang="fr-FR" i="1" dirty="0">
                <a:solidFill>
                  <a:schemeClr val="tx1">
                    <a:lumMod val="50000"/>
                    <a:lumOff val="50000"/>
                  </a:schemeClr>
                </a:solidFill>
              </a:rPr>
              <a:t>(7,7% en 2019 </a:t>
            </a:r>
            <a:r>
              <a:rPr lang="fr-FR" dirty="0">
                <a:solidFill>
                  <a:schemeClr val="accent6">
                    <a:lumMod val="50000"/>
                  </a:schemeClr>
                </a:solidFill>
                <a:sym typeface="Wingdings"/>
              </a:rPr>
              <a:t></a:t>
            </a:r>
            <a:r>
              <a:rPr lang="fr-FR" i="1" dirty="0">
                <a:solidFill>
                  <a:schemeClr val="tx1">
                    <a:lumMod val="50000"/>
                    <a:lumOff val="50000"/>
                  </a:schemeClr>
                </a:solidFill>
              </a:rPr>
              <a:t>). </a:t>
            </a:r>
          </a:p>
        </p:txBody>
      </p:sp>
    </p:spTree>
    <p:extLst>
      <p:ext uri="{BB962C8B-B14F-4D97-AF65-F5344CB8AC3E}">
        <p14:creationId xmlns:p14="http://schemas.microsoft.com/office/powerpoint/2010/main" val="9912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5AC3464-BA2A-459D-B3F5-9256BC5D7F55}"/>
              </a:ext>
            </a:extLst>
          </p:cNvPr>
          <p:cNvSpPr>
            <a:spLocks noGrp="1"/>
          </p:cNvSpPr>
          <p:nvPr>
            <p:ph type="title"/>
          </p:nvPr>
        </p:nvSpPr>
        <p:spPr/>
        <p:txBody>
          <a:bodyPr/>
          <a:lstStyle/>
          <a:p>
            <a:r>
              <a:rPr lang="fr-FR" dirty="0"/>
              <a:t>La soirée du nouvel an : où </a:t>
            </a:r>
            <a:r>
              <a:rPr lang="fr-FR" dirty="0">
                <a:solidFill>
                  <a:schemeClr val="accent1"/>
                </a:solidFill>
              </a:rPr>
              <a:t>?</a:t>
            </a:r>
          </a:p>
        </p:txBody>
      </p:sp>
      <p:sp>
        <p:nvSpPr>
          <p:cNvPr id="5" name="Espace réservé du texte 4">
            <a:extLst>
              <a:ext uri="{FF2B5EF4-FFF2-40B4-BE49-F238E27FC236}">
                <a16:creationId xmlns:a16="http://schemas.microsoft.com/office/drawing/2014/main" id="{8137014A-64C3-4E23-91B5-C2ACE73DBDFD}"/>
              </a:ext>
            </a:extLst>
          </p:cNvPr>
          <p:cNvSpPr>
            <a:spLocks noGrp="1"/>
          </p:cNvSpPr>
          <p:nvPr>
            <p:ph type="body" sz="quarter" idx="10"/>
          </p:nvPr>
        </p:nvSpPr>
        <p:spPr/>
        <p:txBody>
          <a:bodyPr/>
          <a:lstStyle/>
          <a:p>
            <a:pPr lvl="1"/>
            <a:r>
              <a:rPr lang="fr-FR" b="0" i="1" cap="none" dirty="0">
                <a:solidFill>
                  <a:schemeClr val="tx2"/>
                </a:solidFill>
              </a:rPr>
              <a:t>Base : Français de 18 ans et plus : 1030 personnes</a:t>
            </a:r>
          </a:p>
        </p:txBody>
      </p:sp>
      <p:pic>
        <p:nvPicPr>
          <p:cNvPr id="8" name="Image 7">
            <a:extLst>
              <a:ext uri="{FF2B5EF4-FFF2-40B4-BE49-F238E27FC236}">
                <a16:creationId xmlns:a16="http://schemas.microsoft.com/office/drawing/2014/main" id="{4C050FB5-34F2-4D1B-89AC-C51E314FB65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1153" y="1467281"/>
            <a:ext cx="2173733" cy="1605598"/>
          </a:xfrm>
          <a:prstGeom prst="rect">
            <a:avLst/>
          </a:prstGeom>
        </p:spPr>
      </p:pic>
      <p:pic>
        <p:nvPicPr>
          <p:cNvPr id="15" name="Image 14">
            <a:extLst>
              <a:ext uri="{FF2B5EF4-FFF2-40B4-BE49-F238E27FC236}">
                <a16:creationId xmlns:a16="http://schemas.microsoft.com/office/drawing/2014/main" id="{F2E3627A-F73D-4E29-8E33-62C277A1B773}"/>
              </a:ext>
            </a:extLst>
          </p:cNvPr>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79040" y="1853852"/>
            <a:ext cx="1213253" cy="1086834"/>
          </a:xfrm>
          <a:prstGeom prst="rect">
            <a:avLst/>
          </a:prstGeom>
        </p:spPr>
      </p:pic>
      <p:pic>
        <p:nvPicPr>
          <p:cNvPr id="17" name="Image 16">
            <a:extLst>
              <a:ext uri="{FF2B5EF4-FFF2-40B4-BE49-F238E27FC236}">
                <a16:creationId xmlns:a16="http://schemas.microsoft.com/office/drawing/2014/main" id="{9B5D5047-4E96-4E85-A4FF-3052E470B3DA}"/>
              </a:ext>
            </a:extLst>
          </p:cNvPr>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79024" y="1827802"/>
            <a:ext cx="1213253" cy="1086834"/>
          </a:xfrm>
          <a:prstGeom prst="rect">
            <a:avLst/>
          </a:prstGeom>
        </p:spPr>
      </p:pic>
      <p:cxnSp>
        <p:nvCxnSpPr>
          <p:cNvPr id="19" name="Connecteur droit 18">
            <a:extLst>
              <a:ext uri="{FF2B5EF4-FFF2-40B4-BE49-F238E27FC236}">
                <a16:creationId xmlns:a16="http://schemas.microsoft.com/office/drawing/2014/main" id="{79E6D08B-BE89-4F9B-A1AE-117A9B624228}"/>
              </a:ext>
            </a:extLst>
          </p:cNvPr>
          <p:cNvCxnSpPr>
            <a:cxnSpLocks/>
          </p:cNvCxnSpPr>
          <p:nvPr/>
        </p:nvCxnSpPr>
        <p:spPr>
          <a:xfrm>
            <a:off x="2408317" y="2436833"/>
            <a:ext cx="802433" cy="0"/>
          </a:xfrm>
          <a:prstGeom prst="line">
            <a:avLst/>
          </a:prstGeom>
          <a:ln w="57150">
            <a:solidFill>
              <a:schemeClr val="accent1"/>
            </a:solidFill>
            <a:prstDash val="sysDash"/>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D9FF7A2C-A616-4709-AAD6-C72C78F15BC7}"/>
              </a:ext>
            </a:extLst>
          </p:cNvPr>
          <p:cNvSpPr/>
          <p:nvPr/>
        </p:nvSpPr>
        <p:spPr>
          <a:xfrm>
            <a:off x="1013679" y="3299765"/>
            <a:ext cx="4610050" cy="1077218"/>
          </a:xfrm>
          <a:prstGeom prst="rect">
            <a:avLst/>
          </a:prstGeom>
        </p:spPr>
        <p:txBody>
          <a:bodyPr wrap="square">
            <a:spAutoFit/>
          </a:bodyPr>
          <a:lstStyle/>
          <a:p>
            <a:pPr algn="ctr"/>
            <a:r>
              <a:rPr lang="fr-FR" b="1" dirty="0">
                <a:solidFill>
                  <a:schemeClr val="accent1"/>
                </a:solidFill>
              </a:rPr>
              <a:t>39,6%</a:t>
            </a:r>
            <a:r>
              <a:rPr lang="fr-FR" sz="1400" b="1" dirty="0">
                <a:solidFill>
                  <a:schemeClr val="accent1"/>
                </a:solidFill>
                <a:latin typeface="Arial Black" panose="020B0A04020102020204" pitchFamily="34" charset="0"/>
              </a:rPr>
              <a:t>    </a:t>
            </a:r>
            <a:r>
              <a:rPr lang="fr-FR" sz="1400" b="1" dirty="0">
                <a:solidFill>
                  <a:schemeClr val="accent2"/>
                </a:solidFill>
                <a:latin typeface="+mj-lt"/>
              </a:rPr>
              <a:t>de la population Française prévoit de passer la soirée </a:t>
            </a:r>
            <a:r>
              <a:rPr lang="fr-FR" sz="1400" b="1" dirty="0">
                <a:solidFill>
                  <a:schemeClr val="accent1"/>
                </a:solidFill>
                <a:latin typeface="+mj-lt"/>
              </a:rPr>
              <a:t>en dehors de son domicile. </a:t>
            </a:r>
          </a:p>
          <a:p>
            <a:pPr marL="0" lvl="2" algn="ctr"/>
            <a:r>
              <a:rPr lang="fr-FR" sz="1000" i="1" dirty="0">
                <a:solidFill>
                  <a:schemeClr val="tx1">
                    <a:lumMod val="50000"/>
                    <a:lumOff val="50000"/>
                  </a:schemeClr>
                </a:solidFill>
                <a:latin typeface="+mn-lt"/>
              </a:rPr>
              <a:t>(2019 ; 47,1% ; 2018 : 47,8% ; 2017 : 43,0% ; 2016 : 45,7% ; 2015 : 47,7% ; 2014 : 48,8%) </a:t>
            </a:r>
          </a:p>
          <a:p>
            <a:pPr algn="ctr"/>
            <a:endParaRPr lang="fr-FR" sz="1200" i="1" dirty="0">
              <a:solidFill>
                <a:schemeClr val="tx1">
                  <a:lumMod val="50000"/>
                  <a:lumOff val="50000"/>
                </a:schemeClr>
              </a:solidFill>
              <a:latin typeface="+mn-lt"/>
            </a:endParaRPr>
          </a:p>
        </p:txBody>
      </p:sp>
      <p:sp>
        <p:nvSpPr>
          <p:cNvPr id="22" name="Rectangle 21">
            <a:extLst>
              <a:ext uri="{FF2B5EF4-FFF2-40B4-BE49-F238E27FC236}">
                <a16:creationId xmlns:a16="http://schemas.microsoft.com/office/drawing/2014/main" id="{B1D64343-B5E8-487B-9E24-898E4F7506FF}"/>
              </a:ext>
            </a:extLst>
          </p:cNvPr>
          <p:cNvSpPr/>
          <p:nvPr/>
        </p:nvSpPr>
        <p:spPr>
          <a:xfrm>
            <a:off x="6096000" y="3299765"/>
            <a:ext cx="4610050" cy="1046440"/>
          </a:xfrm>
          <a:prstGeom prst="rect">
            <a:avLst/>
          </a:prstGeom>
        </p:spPr>
        <p:txBody>
          <a:bodyPr wrap="square">
            <a:spAutoFit/>
          </a:bodyPr>
          <a:lstStyle/>
          <a:p>
            <a:pPr lvl="1" algn="ctr"/>
            <a:r>
              <a:rPr lang="fr-FR" b="1" dirty="0">
                <a:solidFill>
                  <a:schemeClr val="accent1"/>
                </a:solidFill>
              </a:rPr>
              <a:t>46,4%    </a:t>
            </a:r>
            <a:r>
              <a:rPr lang="fr-FR" sz="1400" b="1" dirty="0">
                <a:solidFill>
                  <a:schemeClr val="accent2"/>
                </a:solidFill>
              </a:rPr>
              <a:t>de la population Française prévoit de passer la soirée</a:t>
            </a:r>
            <a:r>
              <a:rPr lang="fr-FR" sz="1400" b="1" dirty="0"/>
              <a:t> </a:t>
            </a:r>
            <a:r>
              <a:rPr lang="fr-FR" sz="1400" b="1" dirty="0">
                <a:solidFill>
                  <a:schemeClr val="accent1"/>
                </a:solidFill>
              </a:rPr>
              <a:t>à son domicile.</a:t>
            </a:r>
          </a:p>
          <a:p>
            <a:pPr marL="0" lvl="2" algn="ctr"/>
            <a:r>
              <a:rPr lang="fr-FR" sz="1000" i="1" dirty="0">
                <a:solidFill>
                  <a:schemeClr val="tx1">
                    <a:lumMod val="50000"/>
                    <a:lumOff val="50000"/>
                  </a:schemeClr>
                </a:solidFill>
                <a:latin typeface="+mn-lt"/>
              </a:rPr>
              <a:t>(2019 : 39,9% ; 2018 : 39,2% ; 2017 : 41,6% ; </a:t>
            </a:r>
          </a:p>
          <a:p>
            <a:pPr marL="0" lvl="2" algn="ctr"/>
            <a:r>
              <a:rPr lang="fr-FR" sz="1000" i="1" dirty="0">
                <a:solidFill>
                  <a:schemeClr val="tx1">
                    <a:lumMod val="50000"/>
                    <a:lumOff val="50000"/>
                  </a:schemeClr>
                </a:solidFill>
                <a:latin typeface="+mn-lt"/>
              </a:rPr>
              <a:t>2016 : 41,1% ; 2015 : 41,1% ; 2014 : 41,0%). </a:t>
            </a:r>
          </a:p>
          <a:p>
            <a:pPr algn="ctr"/>
            <a:r>
              <a:rPr lang="fr-FR" sz="1000" b="1" dirty="0">
                <a:solidFill>
                  <a:schemeClr val="accent5"/>
                </a:solidFill>
              </a:rPr>
              <a:t> </a:t>
            </a:r>
            <a:endParaRPr lang="fr-FR" sz="1000" dirty="0">
              <a:solidFill>
                <a:schemeClr val="accent5"/>
              </a:solidFill>
            </a:endParaRPr>
          </a:p>
        </p:txBody>
      </p:sp>
      <p:sp>
        <p:nvSpPr>
          <p:cNvPr id="23" name="Rectangle 22">
            <a:extLst>
              <a:ext uri="{FF2B5EF4-FFF2-40B4-BE49-F238E27FC236}">
                <a16:creationId xmlns:a16="http://schemas.microsoft.com/office/drawing/2014/main" id="{606C77B3-30DB-4E8F-BDC1-41D7B4D2F4DD}"/>
              </a:ext>
            </a:extLst>
          </p:cNvPr>
          <p:cNvSpPr/>
          <p:nvPr/>
        </p:nvSpPr>
        <p:spPr>
          <a:xfrm>
            <a:off x="1116315" y="4155125"/>
            <a:ext cx="4188869" cy="523220"/>
          </a:xfrm>
          <a:prstGeom prst="rect">
            <a:avLst/>
          </a:prstGeom>
        </p:spPr>
        <p:txBody>
          <a:bodyPr wrap="square">
            <a:spAutoFit/>
          </a:bodyPr>
          <a:lstStyle/>
          <a:p>
            <a:pPr marL="273050" lvl="2" algn="ctr"/>
            <a:r>
              <a:rPr lang="fr-FR" sz="1400" i="1" dirty="0">
                <a:solidFill>
                  <a:schemeClr val="tx2">
                    <a:lumMod val="50000"/>
                  </a:schemeClr>
                </a:solidFill>
              </a:rPr>
              <a:t>Principalement chez des amis (17,1%</a:t>
            </a:r>
            <a:r>
              <a:rPr lang="fr-FR" sz="1400" dirty="0">
                <a:solidFill>
                  <a:schemeClr val="accent6">
                    <a:lumMod val="50000"/>
                  </a:schemeClr>
                </a:solidFill>
                <a:sym typeface="Wingdings"/>
              </a:rPr>
              <a:t> </a:t>
            </a:r>
            <a:r>
              <a:rPr lang="fr-FR" sz="1400" i="1" dirty="0">
                <a:solidFill>
                  <a:schemeClr val="tx2">
                    <a:lumMod val="50000"/>
                  </a:schemeClr>
                </a:solidFill>
              </a:rPr>
              <a:t>)</a:t>
            </a:r>
          </a:p>
          <a:p>
            <a:pPr marL="273050" lvl="2" algn="ctr"/>
            <a:r>
              <a:rPr lang="fr-FR" sz="1400" i="1" dirty="0">
                <a:solidFill>
                  <a:schemeClr val="tx2">
                    <a:lumMod val="50000"/>
                  </a:schemeClr>
                </a:solidFill>
              </a:rPr>
              <a:t>ou dans la famille (20,7%). </a:t>
            </a:r>
            <a:endParaRPr lang="fr-FR" sz="1400" b="1" i="1" dirty="0">
              <a:solidFill>
                <a:schemeClr val="tx2">
                  <a:lumMod val="50000"/>
                </a:schemeClr>
              </a:solidFill>
            </a:endParaRPr>
          </a:p>
        </p:txBody>
      </p:sp>
      <p:sp>
        <p:nvSpPr>
          <p:cNvPr id="24" name="Rectangle 23">
            <a:extLst>
              <a:ext uri="{FF2B5EF4-FFF2-40B4-BE49-F238E27FC236}">
                <a16:creationId xmlns:a16="http://schemas.microsoft.com/office/drawing/2014/main" id="{CECD1D8F-FC36-4313-903D-484BA3F20BF9}"/>
              </a:ext>
            </a:extLst>
          </p:cNvPr>
          <p:cNvSpPr/>
          <p:nvPr/>
        </p:nvSpPr>
        <p:spPr>
          <a:xfrm>
            <a:off x="4281323" y="5860346"/>
            <a:ext cx="2761836" cy="553998"/>
          </a:xfrm>
          <a:prstGeom prst="rect">
            <a:avLst/>
          </a:prstGeom>
        </p:spPr>
        <p:txBody>
          <a:bodyPr wrap="square">
            <a:spAutoFit/>
          </a:bodyPr>
          <a:lstStyle/>
          <a:p>
            <a:pPr marL="0" lvl="2" algn="ctr"/>
            <a:r>
              <a:rPr lang="fr-FR" sz="1000" i="1" dirty="0">
                <a:solidFill>
                  <a:schemeClr val="tx1">
                    <a:lumMod val="50000"/>
                    <a:lumOff val="50000"/>
                  </a:schemeClr>
                </a:solidFill>
                <a:latin typeface="+mn-lt"/>
              </a:rPr>
              <a:t>(2019 : 4,3% ; 2018 : 4,3% ; 2017 : 5,3% ; 2016 : 3,8% ; 2015 : 3,1%; 2014 : 2,0%) </a:t>
            </a:r>
          </a:p>
          <a:p>
            <a:pPr algn="ctr"/>
            <a:r>
              <a:rPr lang="fr-FR" sz="1000" b="1" dirty="0">
                <a:solidFill>
                  <a:schemeClr val="accent5"/>
                </a:solidFill>
              </a:rPr>
              <a:t> </a:t>
            </a:r>
            <a:endParaRPr lang="fr-FR" sz="1000" dirty="0">
              <a:solidFill>
                <a:schemeClr val="accent5"/>
              </a:solidFill>
            </a:endParaRPr>
          </a:p>
        </p:txBody>
      </p:sp>
      <p:grpSp>
        <p:nvGrpSpPr>
          <p:cNvPr id="26" name="Groupe 25">
            <a:extLst>
              <a:ext uri="{FF2B5EF4-FFF2-40B4-BE49-F238E27FC236}">
                <a16:creationId xmlns:a16="http://schemas.microsoft.com/office/drawing/2014/main" id="{12730C6F-6C58-4E9F-83B6-C2F3C00F60A7}"/>
              </a:ext>
            </a:extLst>
          </p:cNvPr>
          <p:cNvGrpSpPr/>
          <p:nvPr/>
        </p:nvGrpSpPr>
        <p:grpSpPr>
          <a:xfrm>
            <a:off x="5216383" y="5188201"/>
            <a:ext cx="1030038" cy="648072"/>
            <a:chOff x="4396011" y="1344631"/>
            <a:chExt cx="1030038" cy="648072"/>
          </a:xfrm>
        </p:grpSpPr>
        <p:sp>
          <p:nvSpPr>
            <p:cNvPr id="29" name="ZoneTexte 28">
              <a:extLst>
                <a:ext uri="{FF2B5EF4-FFF2-40B4-BE49-F238E27FC236}">
                  <a16:creationId xmlns:a16="http://schemas.microsoft.com/office/drawing/2014/main" id="{DC8B6E03-B189-464F-AE56-D7E041A9BCA5}"/>
                </a:ext>
              </a:extLst>
            </p:cNvPr>
            <p:cNvSpPr txBox="1"/>
            <p:nvPr/>
          </p:nvSpPr>
          <p:spPr>
            <a:xfrm>
              <a:off x="4620790" y="1344631"/>
              <a:ext cx="509865" cy="338554"/>
            </a:xfrm>
            <a:prstGeom prst="rect">
              <a:avLst/>
            </a:prstGeom>
            <a:noFill/>
          </p:spPr>
          <p:txBody>
            <a:bodyPr wrap="square" rtlCol="0">
              <a:spAutoFit/>
            </a:bodyPr>
            <a:lstStyle/>
            <a:p>
              <a:pPr algn="ctr"/>
              <a:r>
                <a:rPr lang="fr-FR" sz="1600" b="1" dirty="0">
                  <a:solidFill>
                    <a:schemeClr val="accent2"/>
                  </a:solidFill>
                </a:rPr>
                <a:t>ET</a:t>
              </a:r>
            </a:p>
          </p:txBody>
        </p:sp>
        <p:sp>
          <p:nvSpPr>
            <p:cNvPr id="30" name="ZoneTexte 29">
              <a:extLst>
                <a:ext uri="{FF2B5EF4-FFF2-40B4-BE49-F238E27FC236}">
                  <a16:creationId xmlns:a16="http://schemas.microsoft.com/office/drawing/2014/main" id="{7C99742B-166C-4ABD-A648-6E23E4837554}"/>
                </a:ext>
              </a:extLst>
            </p:cNvPr>
            <p:cNvSpPr txBox="1"/>
            <p:nvPr/>
          </p:nvSpPr>
          <p:spPr>
            <a:xfrm>
              <a:off x="4396011" y="1623371"/>
              <a:ext cx="1030038" cy="369332"/>
            </a:xfrm>
            <a:prstGeom prst="rect">
              <a:avLst/>
            </a:prstGeom>
            <a:noFill/>
          </p:spPr>
          <p:txBody>
            <a:bodyPr wrap="square" rtlCol="0">
              <a:spAutoFit/>
            </a:bodyPr>
            <a:lstStyle/>
            <a:p>
              <a:pPr algn="ctr"/>
              <a:r>
                <a:rPr lang="fr-FR" b="1" dirty="0">
                  <a:solidFill>
                    <a:schemeClr val="accent1"/>
                  </a:solidFill>
                </a:rPr>
                <a:t>5,7%</a:t>
              </a:r>
            </a:p>
          </p:txBody>
        </p:sp>
      </p:grpSp>
      <p:grpSp>
        <p:nvGrpSpPr>
          <p:cNvPr id="39" name="Groupe 38">
            <a:extLst>
              <a:ext uri="{FF2B5EF4-FFF2-40B4-BE49-F238E27FC236}">
                <a16:creationId xmlns:a16="http://schemas.microsoft.com/office/drawing/2014/main" id="{BBA058F4-5C66-49A7-A267-842ADE66592A}"/>
              </a:ext>
            </a:extLst>
          </p:cNvPr>
          <p:cNvGrpSpPr/>
          <p:nvPr/>
        </p:nvGrpSpPr>
        <p:grpSpPr>
          <a:xfrm>
            <a:off x="3667833" y="5071646"/>
            <a:ext cx="1592187" cy="658506"/>
            <a:chOff x="3788550" y="870526"/>
            <a:chExt cx="1592187" cy="658506"/>
          </a:xfrm>
        </p:grpSpPr>
        <p:pic>
          <p:nvPicPr>
            <p:cNvPr id="32" name="Image 31">
              <a:extLst>
                <a:ext uri="{FF2B5EF4-FFF2-40B4-BE49-F238E27FC236}">
                  <a16:creationId xmlns:a16="http://schemas.microsoft.com/office/drawing/2014/main" id="{BC8C3AD1-A929-49C8-B4FC-37C35BB5EB9F}"/>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4168" y="870526"/>
              <a:ext cx="876569" cy="647466"/>
            </a:xfrm>
            <a:prstGeom prst="rect">
              <a:avLst/>
            </a:prstGeom>
          </p:spPr>
        </p:pic>
        <p:pic>
          <p:nvPicPr>
            <p:cNvPr id="33" name="Image 32">
              <a:extLst>
                <a:ext uri="{FF2B5EF4-FFF2-40B4-BE49-F238E27FC236}">
                  <a16:creationId xmlns:a16="http://schemas.microsoft.com/office/drawing/2014/main" id="{B26AB965-25BE-4707-8298-882EAAD5B1BD}"/>
                </a:ext>
              </a:extLst>
            </p:cNvPr>
            <p:cNvPicPr>
              <a:picLocks noChangeAspect="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88550" y="1090760"/>
              <a:ext cx="489251" cy="438272"/>
            </a:xfrm>
            <a:prstGeom prst="rect">
              <a:avLst/>
            </a:prstGeom>
          </p:spPr>
        </p:pic>
        <p:cxnSp>
          <p:nvCxnSpPr>
            <p:cNvPr id="34" name="Connecteur droit 33">
              <a:extLst>
                <a:ext uri="{FF2B5EF4-FFF2-40B4-BE49-F238E27FC236}">
                  <a16:creationId xmlns:a16="http://schemas.microsoft.com/office/drawing/2014/main" id="{EACCE6C5-E39F-4B0A-8C63-00B440240199}"/>
                </a:ext>
              </a:extLst>
            </p:cNvPr>
            <p:cNvCxnSpPr>
              <a:cxnSpLocks/>
            </p:cNvCxnSpPr>
            <p:nvPr/>
          </p:nvCxnSpPr>
          <p:spPr>
            <a:xfrm>
              <a:off x="4284771" y="1317213"/>
              <a:ext cx="289505" cy="0"/>
            </a:xfrm>
            <a:prstGeom prst="line">
              <a:avLst/>
            </a:prstGeom>
            <a:ln w="38100">
              <a:solidFill>
                <a:schemeClr val="accent1"/>
              </a:solidFill>
              <a:prstDash val="sysDash"/>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40" name="Groupe 39">
            <a:extLst>
              <a:ext uri="{FF2B5EF4-FFF2-40B4-BE49-F238E27FC236}">
                <a16:creationId xmlns:a16="http://schemas.microsoft.com/office/drawing/2014/main" id="{666A3E8B-3CFF-4FD2-A2CB-4AEDBCE60E59}"/>
              </a:ext>
            </a:extLst>
          </p:cNvPr>
          <p:cNvGrpSpPr/>
          <p:nvPr/>
        </p:nvGrpSpPr>
        <p:grpSpPr>
          <a:xfrm>
            <a:off x="6246421" y="5108871"/>
            <a:ext cx="1339229" cy="658506"/>
            <a:chOff x="6441525" y="907751"/>
            <a:chExt cx="1339229" cy="658506"/>
          </a:xfrm>
        </p:grpSpPr>
        <p:pic>
          <p:nvPicPr>
            <p:cNvPr id="37" name="Image 36">
              <a:extLst>
                <a:ext uri="{FF2B5EF4-FFF2-40B4-BE49-F238E27FC236}">
                  <a16:creationId xmlns:a16="http://schemas.microsoft.com/office/drawing/2014/main" id="{F4B23675-7F45-4A74-88FC-264C669E81C8}"/>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04185" y="907751"/>
              <a:ext cx="876569" cy="647466"/>
            </a:xfrm>
            <a:prstGeom prst="rect">
              <a:avLst/>
            </a:prstGeom>
          </p:spPr>
        </p:pic>
        <p:pic>
          <p:nvPicPr>
            <p:cNvPr id="38" name="Image 37">
              <a:extLst>
                <a:ext uri="{FF2B5EF4-FFF2-40B4-BE49-F238E27FC236}">
                  <a16:creationId xmlns:a16="http://schemas.microsoft.com/office/drawing/2014/main" id="{1B104371-D560-440F-9F3C-BBB683084AC2}"/>
                </a:ext>
              </a:extLst>
            </p:cNvPr>
            <p:cNvPicPr>
              <a:picLocks noChangeAspect="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441525" y="1127985"/>
              <a:ext cx="489251" cy="438272"/>
            </a:xfrm>
            <a:prstGeom prst="rect">
              <a:avLst/>
            </a:prstGeom>
          </p:spPr>
        </p:pic>
      </p:grpSp>
      <p:sp>
        <p:nvSpPr>
          <p:cNvPr id="28" name="ZoneTexte 27">
            <a:extLst>
              <a:ext uri="{FF2B5EF4-FFF2-40B4-BE49-F238E27FC236}">
                <a16:creationId xmlns:a16="http://schemas.microsoft.com/office/drawing/2014/main" id="{84AED99B-C91A-4A8E-8CB8-9B2D0BE0B632}"/>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31" name="ZoneTexte 30">
            <a:extLst>
              <a:ext uri="{FF2B5EF4-FFF2-40B4-BE49-F238E27FC236}">
                <a16:creationId xmlns:a16="http://schemas.microsoft.com/office/drawing/2014/main" id="{704098CE-2CC4-439F-973C-9652C943789E}"/>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35" name="ZoneTexte 34">
            <a:extLst>
              <a:ext uri="{FF2B5EF4-FFF2-40B4-BE49-F238E27FC236}">
                <a16:creationId xmlns:a16="http://schemas.microsoft.com/office/drawing/2014/main" id="{A993B5CE-33AD-4E6D-A943-1D7BBD846FEB}"/>
              </a:ext>
            </a:extLst>
          </p:cNvPr>
          <p:cNvSpPr txBox="1"/>
          <p:nvPr/>
        </p:nvSpPr>
        <p:spPr>
          <a:xfrm>
            <a:off x="7353765" y="3359041"/>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2" name="Flèche : bas 1">
            <a:extLst>
              <a:ext uri="{FF2B5EF4-FFF2-40B4-BE49-F238E27FC236}">
                <a16:creationId xmlns:a16="http://schemas.microsoft.com/office/drawing/2014/main" id="{040B4B35-865C-40FA-B7E4-9366F7D5E0F7}"/>
              </a:ext>
            </a:extLst>
          </p:cNvPr>
          <p:cNvSpPr/>
          <p:nvPr/>
        </p:nvSpPr>
        <p:spPr>
          <a:xfrm>
            <a:off x="8160894" y="1071196"/>
            <a:ext cx="705860" cy="722003"/>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2" name="Image 41">
            <a:extLst>
              <a:ext uri="{FF2B5EF4-FFF2-40B4-BE49-F238E27FC236}">
                <a16:creationId xmlns:a16="http://schemas.microsoft.com/office/drawing/2014/main" id="{B2590B4B-CC68-41D8-BE25-FE9E6C775CA1}"/>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8370" y="1466283"/>
            <a:ext cx="2173733" cy="1605598"/>
          </a:xfrm>
          <a:prstGeom prst="rect">
            <a:avLst/>
          </a:prstGeom>
        </p:spPr>
      </p:pic>
      <p:sp>
        <p:nvSpPr>
          <p:cNvPr id="43" name="ZoneTexte 42">
            <a:extLst>
              <a:ext uri="{FF2B5EF4-FFF2-40B4-BE49-F238E27FC236}">
                <a16:creationId xmlns:a16="http://schemas.microsoft.com/office/drawing/2014/main" id="{E780B7B0-07E7-4046-9707-F18FC803A7EE}"/>
              </a:ext>
            </a:extLst>
          </p:cNvPr>
          <p:cNvSpPr txBox="1"/>
          <p:nvPr/>
        </p:nvSpPr>
        <p:spPr>
          <a:xfrm>
            <a:off x="1910718" y="3359042"/>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4210227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03C0F-CEBC-479F-835B-3E9A61D8A0DA}"/>
              </a:ext>
            </a:extLst>
          </p:cNvPr>
          <p:cNvSpPr>
            <a:spLocks noGrp="1"/>
          </p:cNvSpPr>
          <p:nvPr>
            <p:ph type="title"/>
          </p:nvPr>
        </p:nvSpPr>
        <p:spPr>
          <a:xfrm>
            <a:off x="719999" y="288000"/>
            <a:ext cx="11185861" cy="432000"/>
          </a:xfrm>
        </p:spPr>
        <p:txBody>
          <a:bodyPr/>
          <a:lstStyle/>
          <a:p>
            <a:r>
              <a:rPr lang="fr-FR" dirty="0"/>
              <a:t>Consommation d’alcool lors de la soirée du nouvel an</a:t>
            </a:r>
            <a:r>
              <a:rPr lang="fr-FR" dirty="0">
                <a:solidFill>
                  <a:schemeClr val="accent1"/>
                </a:solidFill>
              </a:rPr>
              <a:t>.</a:t>
            </a:r>
          </a:p>
        </p:txBody>
      </p:sp>
      <p:sp>
        <p:nvSpPr>
          <p:cNvPr id="3" name="Espace réservé du texte 2">
            <a:extLst>
              <a:ext uri="{FF2B5EF4-FFF2-40B4-BE49-F238E27FC236}">
                <a16:creationId xmlns:a16="http://schemas.microsoft.com/office/drawing/2014/main" id="{D8A488B9-D76D-4559-9C3C-D5E402A67727}"/>
              </a:ext>
            </a:extLst>
          </p:cNvPr>
          <p:cNvSpPr>
            <a:spLocks noGrp="1"/>
          </p:cNvSpPr>
          <p:nvPr>
            <p:ph type="body" sz="quarter" idx="10"/>
          </p:nvPr>
        </p:nvSpPr>
        <p:spPr/>
        <p:txBody>
          <a:bodyPr/>
          <a:lstStyle/>
          <a:p>
            <a:pPr lvl="1"/>
            <a:r>
              <a:rPr lang="fr-FR" b="0" i="1" cap="none" dirty="0">
                <a:solidFill>
                  <a:schemeClr val="tx2"/>
                </a:solidFill>
              </a:rPr>
              <a:t>Base : Français de 18 ans et plus : 1030 personnes</a:t>
            </a:r>
          </a:p>
          <a:p>
            <a:pPr lvl="1"/>
            <a:endParaRPr lang="fr-FR" dirty="0"/>
          </a:p>
        </p:txBody>
      </p:sp>
      <p:sp>
        <p:nvSpPr>
          <p:cNvPr id="5" name="ZoneTexte 4">
            <a:extLst>
              <a:ext uri="{FF2B5EF4-FFF2-40B4-BE49-F238E27FC236}">
                <a16:creationId xmlns:a16="http://schemas.microsoft.com/office/drawing/2014/main" id="{F4D5C260-81FD-4477-944C-7CA63932EE11}"/>
              </a:ext>
            </a:extLst>
          </p:cNvPr>
          <p:cNvSpPr txBox="1"/>
          <p:nvPr/>
        </p:nvSpPr>
        <p:spPr>
          <a:xfrm>
            <a:off x="1765499" y="1583566"/>
            <a:ext cx="8100000" cy="3616375"/>
          </a:xfrm>
          <a:prstGeom prst="rect">
            <a:avLst/>
          </a:prstGeom>
          <a:noFill/>
        </p:spPr>
        <p:txBody>
          <a:bodyPr wrap="square" rtlCol="0">
            <a:spAutoFit/>
          </a:bodyPr>
          <a:lstStyle/>
          <a:p>
            <a:pPr marL="0" lvl="2" algn="ctr"/>
            <a:r>
              <a:rPr lang="fr-FR" b="1" dirty="0">
                <a:solidFill>
                  <a:schemeClr val="accent1"/>
                </a:solidFill>
              </a:rPr>
              <a:t>En moyenne, les Français déclarent consommer 3,3   verres d’alcool à l’occasion d’une soirée de réveillon, un résultat en baisse.</a:t>
            </a:r>
          </a:p>
          <a:p>
            <a:pPr marL="0" lvl="2" algn="ctr"/>
            <a:r>
              <a:rPr lang="fr-FR" sz="1200" i="1" dirty="0">
                <a:solidFill>
                  <a:schemeClr val="tx1">
                    <a:lumMod val="50000"/>
                    <a:lumOff val="50000"/>
                  </a:schemeClr>
                </a:solidFill>
                <a:latin typeface="+mn-lt"/>
              </a:rPr>
              <a:t>(2019 : 3,9 ; 2018 : 4,0 ; 2017 : 3,9 ; 2016 : 3,9 ; 2015 : 3,8)</a:t>
            </a:r>
          </a:p>
          <a:p>
            <a:pPr marL="0" lvl="2" algn="ctr"/>
            <a:endParaRPr lang="fr-FR" sz="1100" i="1" dirty="0"/>
          </a:p>
          <a:p>
            <a:pPr marL="0" lvl="2" algn="ctr"/>
            <a:r>
              <a:rPr lang="fr-FR" sz="1400" dirty="0"/>
              <a:t>Les hommes, les 35-49 ans et les artisans/commerçants sont les plus gros consommateurs.</a:t>
            </a:r>
          </a:p>
          <a:p>
            <a:pPr algn="ctr"/>
            <a:endParaRPr lang="fr-FR" b="1" dirty="0">
              <a:solidFill>
                <a:srgbClr val="D0006A"/>
              </a:solidFill>
            </a:endParaRPr>
          </a:p>
          <a:p>
            <a:pPr algn="ctr"/>
            <a:endParaRPr lang="fr-FR" b="1" dirty="0">
              <a:solidFill>
                <a:srgbClr val="D0006A"/>
              </a:solidFill>
            </a:endParaRPr>
          </a:p>
          <a:p>
            <a:pPr algn="ctr"/>
            <a:endParaRPr lang="fr-FR" b="1" dirty="0">
              <a:solidFill>
                <a:srgbClr val="D0006A"/>
              </a:solidFill>
            </a:endParaRPr>
          </a:p>
          <a:p>
            <a:pPr algn="ctr"/>
            <a:endParaRPr lang="fr-FR" b="1" dirty="0">
              <a:solidFill>
                <a:srgbClr val="D0006A"/>
              </a:solidFill>
            </a:endParaRPr>
          </a:p>
          <a:p>
            <a:pPr algn="ctr"/>
            <a:endParaRPr lang="fr-FR" b="1" dirty="0">
              <a:solidFill>
                <a:srgbClr val="D0006A"/>
              </a:solidFill>
            </a:endParaRPr>
          </a:p>
          <a:p>
            <a:pPr algn="ctr"/>
            <a:endParaRPr lang="fr-FR" b="1" dirty="0">
              <a:solidFill>
                <a:srgbClr val="D0006A"/>
              </a:solidFill>
            </a:endParaRPr>
          </a:p>
          <a:p>
            <a:pPr marL="0" lvl="2" algn="ctr"/>
            <a:r>
              <a:rPr lang="fr-FR" b="1" dirty="0">
                <a:solidFill>
                  <a:schemeClr val="accent1"/>
                </a:solidFill>
              </a:rPr>
              <a:t>En général, 53,6% des Français consomment 3 verres et plus </a:t>
            </a:r>
            <a:br>
              <a:rPr lang="fr-FR" b="1" dirty="0">
                <a:solidFill>
                  <a:schemeClr val="accent1"/>
                </a:solidFill>
              </a:rPr>
            </a:br>
            <a:r>
              <a:rPr lang="fr-FR" b="1" dirty="0">
                <a:solidFill>
                  <a:schemeClr val="accent1"/>
                </a:solidFill>
              </a:rPr>
              <a:t>à l’occasion des soirées du nouvel an. </a:t>
            </a:r>
          </a:p>
          <a:p>
            <a:pPr marL="0" lvl="2" algn="ctr"/>
            <a:r>
              <a:rPr lang="fr-FR" sz="1200" i="1" dirty="0">
                <a:solidFill>
                  <a:schemeClr val="tx1">
                    <a:lumMod val="50000"/>
                    <a:lumOff val="50000"/>
                  </a:schemeClr>
                </a:solidFill>
                <a:latin typeface="+mn-lt"/>
              </a:rPr>
              <a:t>(2019 : 64,2% ; 2018 : 64,0% ; </a:t>
            </a:r>
            <a:r>
              <a:rPr lang="fr-FR" sz="1200" i="1" dirty="0">
                <a:solidFill>
                  <a:schemeClr val="tx1">
                    <a:lumMod val="50000"/>
                    <a:lumOff val="50000"/>
                  </a:schemeClr>
                </a:solidFill>
              </a:rPr>
              <a:t>2017 : 62,3% ; </a:t>
            </a:r>
            <a:r>
              <a:rPr lang="fr-FR" sz="1200" i="1" dirty="0">
                <a:solidFill>
                  <a:schemeClr val="tx1">
                    <a:lumMod val="50000"/>
                    <a:lumOff val="50000"/>
                  </a:schemeClr>
                </a:solidFill>
                <a:latin typeface="+mn-lt"/>
              </a:rPr>
              <a:t>2016 : 62,8% ; 2015 : 62,1%)</a:t>
            </a:r>
          </a:p>
        </p:txBody>
      </p:sp>
      <p:pic>
        <p:nvPicPr>
          <p:cNvPr id="6" name="Image 5">
            <a:extLst>
              <a:ext uri="{FF2B5EF4-FFF2-40B4-BE49-F238E27FC236}">
                <a16:creationId xmlns:a16="http://schemas.microsoft.com/office/drawing/2014/main" id="{7602FC40-363D-4C19-B471-BB78F9AA159B}"/>
              </a:ext>
            </a:extLst>
          </p:cNvPr>
          <p:cNvPicPr>
            <a:picLocks noChangeAspect="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12902" y="3213900"/>
            <a:ext cx="1213253" cy="1086834"/>
          </a:xfrm>
          <a:prstGeom prst="rect">
            <a:avLst/>
          </a:prstGeom>
        </p:spPr>
      </p:pic>
      <p:sp>
        <p:nvSpPr>
          <p:cNvPr id="12" name="ZoneTexte 11">
            <a:extLst>
              <a:ext uri="{FF2B5EF4-FFF2-40B4-BE49-F238E27FC236}">
                <a16:creationId xmlns:a16="http://schemas.microsoft.com/office/drawing/2014/main" id="{7C528E8F-605B-442F-B992-CB1BBEE12B6E}"/>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13" name="ZoneTexte 12">
            <a:extLst>
              <a:ext uri="{FF2B5EF4-FFF2-40B4-BE49-F238E27FC236}">
                <a16:creationId xmlns:a16="http://schemas.microsoft.com/office/drawing/2014/main" id="{B8728BE0-A58F-4B1D-A55A-14BB7A39738F}"/>
              </a:ext>
            </a:extLst>
          </p:cNvPr>
          <p:cNvSpPr txBox="1"/>
          <p:nvPr/>
        </p:nvSpPr>
        <p:spPr>
          <a:xfrm>
            <a:off x="11098402" y="-340195"/>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14" name="ZoneTexte 13">
            <a:extLst>
              <a:ext uri="{FF2B5EF4-FFF2-40B4-BE49-F238E27FC236}">
                <a16:creationId xmlns:a16="http://schemas.microsoft.com/office/drawing/2014/main" id="{6E71B477-7475-4667-AF20-6BC8DB31D592}"/>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9" name="ZoneTexte 8">
            <a:extLst>
              <a:ext uri="{FF2B5EF4-FFF2-40B4-BE49-F238E27FC236}">
                <a16:creationId xmlns:a16="http://schemas.microsoft.com/office/drawing/2014/main" id="{60500972-2633-4D17-82FD-D976F79B74C8}"/>
              </a:ext>
            </a:extLst>
          </p:cNvPr>
          <p:cNvSpPr txBox="1"/>
          <p:nvPr/>
        </p:nvSpPr>
        <p:spPr>
          <a:xfrm>
            <a:off x="7546384" y="1641660"/>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Tree>
    <p:extLst>
      <p:ext uri="{BB962C8B-B14F-4D97-AF65-F5344CB8AC3E}">
        <p14:creationId xmlns:p14="http://schemas.microsoft.com/office/powerpoint/2010/main" val="19094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lipse 18">
            <a:extLst>
              <a:ext uri="{FF2B5EF4-FFF2-40B4-BE49-F238E27FC236}">
                <a16:creationId xmlns:a16="http://schemas.microsoft.com/office/drawing/2014/main" id="{365B7D7D-3C78-4CCF-B699-71F7610CAB2E}"/>
              </a:ext>
            </a:extLst>
          </p:cNvPr>
          <p:cNvSpPr/>
          <p:nvPr/>
        </p:nvSpPr>
        <p:spPr>
          <a:xfrm>
            <a:off x="6039313" y="2510355"/>
            <a:ext cx="2945287" cy="2945287"/>
          </a:xfrm>
          <a:prstGeom prst="ellipse">
            <a:avLst/>
          </a:prstGeom>
          <a:solidFill>
            <a:schemeClr val="bg1"/>
          </a:solidFill>
          <a:ln w="57150">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CC848DD9-BFB0-4414-A57F-7EE7E0B42033}"/>
              </a:ext>
            </a:extLst>
          </p:cNvPr>
          <p:cNvSpPr/>
          <p:nvPr/>
        </p:nvSpPr>
        <p:spPr>
          <a:xfrm>
            <a:off x="2428397" y="2510355"/>
            <a:ext cx="2945287" cy="2945287"/>
          </a:xfrm>
          <a:prstGeom prst="ellipse">
            <a:avLst/>
          </a:prstGeom>
          <a:solidFill>
            <a:schemeClr val="bg1"/>
          </a:solidFill>
          <a:ln w="57150">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E803C0F-CEBC-479F-835B-3E9A61D8A0DA}"/>
              </a:ext>
            </a:extLst>
          </p:cNvPr>
          <p:cNvSpPr>
            <a:spLocks noGrp="1"/>
          </p:cNvSpPr>
          <p:nvPr>
            <p:ph type="title"/>
          </p:nvPr>
        </p:nvSpPr>
        <p:spPr>
          <a:xfrm>
            <a:off x="719999" y="288000"/>
            <a:ext cx="11185861" cy="432000"/>
          </a:xfrm>
        </p:spPr>
        <p:txBody>
          <a:bodyPr/>
          <a:lstStyle/>
          <a:p>
            <a:r>
              <a:rPr lang="fr-FR" dirty="0"/>
              <a:t>Consommation d’alcool lors de la soirée du nouvel an</a:t>
            </a:r>
            <a:r>
              <a:rPr lang="fr-FR" dirty="0">
                <a:solidFill>
                  <a:schemeClr val="accent1"/>
                </a:solidFill>
              </a:rPr>
              <a:t>.</a:t>
            </a:r>
          </a:p>
        </p:txBody>
      </p:sp>
      <p:sp>
        <p:nvSpPr>
          <p:cNvPr id="3" name="Espace réservé du texte 2">
            <a:extLst>
              <a:ext uri="{FF2B5EF4-FFF2-40B4-BE49-F238E27FC236}">
                <a16:creationId xmlns:a16="http://schemas.microsoft.com/office/drawing/2014/main" id="{D8A488B9-D76D-4559-9C3C-D5E402A67727}"/>
              </a:ext>
            </a:extLst>
          </p:cNvPr>
          <p:cNvSpPr>
            <a:spLocks noGrp="1"/>
          </p:cNvSpPr>
          <p:nvPr>
            <p:ph type="body" sz="quarter" idx="10"/>
          </p:nvPr>
        </p:nvSpPr>
        <p:spPr/>
        <p:txBody>
          <a:bodyPr/>
          <a:lstStyle/>
          <a:p>
            <a:pPr lvl="1"/>
            <a:r>
              <a:rPr lang="fr-FR" b="0" i="1" cap="none" dirty="0">
                <a:solidFill>
                  <a:schemeClr val="tx2"/>
                </a:solidFill>
              </a:rPr>
              <a:t>Base : Français de 18 ans et plus : 1030 personnes</a:t>
            </a:r>
          </a:p>
          <a:p>
            <a:pPr lvl="1"/>
            <a:endParaRPr lang="fr-FR" dirty="0"/>
          </a:p>
        </p:txBody>
      </p:sp>
      <p:sp>
        <p:nvSpPr>
          <p:cNvPr id="7" name="Rectangle 6">
            <a:extLst>
              <a:ext uri="{FF2B5EF4-FFF2-40B4-BE49-F238E27FC236}">
                <a16:creationId xmlns:a16="http://schemas.microsoft.com/office/drawing/2014/main" id="{17B6D0CB-2523-4EFB-AC05-C2870BFDFC4B}"/>
              </a:ext>
            </a:extLst>
          </p:cNvPr>
          <p:cNvSpPr/>
          <p:nvPr/>
        </p:nvSpPr>
        <p:spPr>
          <a:xfrm>
            <a:off x="1869581" y="1336119"/>
            <a:ext cx="7764707" cy="1538883"/>
          </a:xfrm>
          <a:prstGeom prst="rect">
            <a:avLst/>
          </a:prstGeom>
        </p:spPr>
        <p:txBody>
          <a:bodyPr wrap="square">
            <a:spAutoFit/>
          </a:bodyPr>
          <a:lstStyle/>
          <a:p>
            <a:pPr marL="0" lvl="2" algn="ctr"/>
            <a:r>
              <a:rPr lang="fr-FR" sz="3600" b="1" dirty="0">
                <a:solidFill>
                  <a:schemeClr val="accent2"/>
                </a:solidFill>
                <a:latin typeface="Arial Black" panose="020B0A04020102020204" pitchFamily="34" charset="0"/>
              </a:rPr>
              <a:t>82,7% </a:t>
            </a:r>
            <a:r>
              <a:rPr lang="fr-FR" b="1" dirty="0">
                <a:solidFill>
                  <a:schemeClr val="accent1"/>
                </a:solidFill>
              </a:rPr>
              <a:t>de la population Française consommera de l’alcool</a:t>
            </a:r>
          </a:p>
          <a:p>
            <a:pPr marL="0" lvl="2" algn="ctr"/>
            <a:r>
              <a:rPr lang="fr-FR" b="1" dirty="0">
                <a:solidFill>
                  <a:schemeClr val="accent1"/>
                </a:solidFill>
              </a:rPr>
              <a:t> le 31 décembre au soir, en diminution par rapport à 2019.</a:t>
            </a:r>
          </a:p>
          <a:p>
            <a:pPr marL="0" lvl="2" algn="ctr"/>
            <a:r>
              <a:rPr lang="fr-FR" sz="1000" i="1" dirty="0">
                <a:solidFill>
                  <a:schemeClr val="tx1">
                    <a:lumMod val="50000"/>
                    <a:lumOff val="50000"/>
                  </a:schemeClr>
                </a:solidFill>
                <a:latin typeface="+mn-lt"/>
              </a:rPr>
              <a:t>(2019 : 86,5% ; 2018 : 87,3% ; </a:t>
            </a:r>
            <a:r>
              <a:rPr lang="fr-FR" sz="1000" i="1" dirty="0">
                <a:solidFill>
                  <a:schemeClr val="tx1">
                    <a:lumMod val="50000"/>
                    <a:lumOff val="50000"/>
                  </a:schemeClr>
                </a:solidFill>
              </a:rPr>
              <a:t>2017 : 87,8% ; </a:t>
            </a:r>
            <a:r>
              <a:rPr lang="fr-FR" sz="1000" i="1" dirty="0">
                <a:solidFill>
                  <a:schemeClr val="tx1">
                    <a:lumMod val="50000"/>
                    <a:lumOff val="50000"/>
                  </a:schemeClr>
                </a:solidFill>
                <a:latin typeface="+mn-lt"/>
              </a:rPr>
              <a:t>2016 : 89,4% ; 2015 : 88,7% ; 2014 : 88,6%)</a:t>
            </a:r>
          </a:p>
          <a:p>
            <a:pPr algn="ctr"/>
            <a:endParaRPr lang="fr-FR" sz="1400" i="1" dirty="0">
              <a:solidFill>
                <a:srgbClr val="595959"/>
              </a:solidFill>
              <a:latin typeface="Arial" pitchFamily="34" charset="0"/>
              <a:cs typeface="Arial" pitchFamily="34" charset="0"/>
            </a:endParaRPr>
          </a:p>
          <a:p>
            <a:pPr algn="ctr"/>
            <a:r>
              <a:rPr lang="fr-FR" sz="1400" i="1" dirty="0">
                <a:solidFill>
                  <a:srgbClr val="595959"/>
                </a:solidFill>
                <a:latin typeface="Arial" pitchFamily="34" charset="0"/>
                <a:cs typeface="Arial" pitchFamily="34" charset="0"/>
              </a:rPr>
              <a:t>notamment… </a:t>
            </a:r>
          </a:p>
        </p:txBody>
      </p:sp>
      <p:pic>
        <p:nvPicPr>
          <p:cNvPr id="10" name="Picture 2" descr="C:\Users\BAES\Desktop\167602588.jpg">
            <a:extLst>
              <a:ext uri="{FF2B5EF4-FFF2-40B4-BE49-F238E27FC236}">
                <a16:creationId xmlns:a16="http://schemas.microsoft.com/office/drawing/2014/main" id="{90FEEC1A-CC7F-4F75-A3C5-BA712DA64CB7}"/>
              </a:ext>
            </a:extLst>
          </p:cNvPr>
          <p:cNvPicPr>
            <a:picLocks noChangeAspect="1" noChangeArrowheads="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blip>
          <a:srcRect l="79419" t="29174" r="5340" b="52755"/>
          <a:stretch>
            <a:fillRect/>
          </a:stretch>
        </p:blipFill>
        <p:spPr bwMode="auto">
          <a:xfrm>
            <a:off x="2981460" y="3029224"/>
            <a:ext cx="485110" cy="575190"/>
          </a:xfrm>
          <a:prstGeom prst="rect">
            <a:avLst/>
          </a:prstGeom>
          <a:noFill/>
        </p:spPr>
      </p:pic>
      <p:pic>
        <p:nvPicPr>
          <p:cNvPr id="11" name="Picture 2" descr="C:\Users\BAES\Desktop\167602588.jpg">
            <a:extLst>
              <a:ext uri="{FF2B5EF4-FFF2-40B4-BE49-F238E27FC236}">
                <a16:creationId xmlns:a16="http://schemas.microsoft.com/office/drawing/2014/main" id="{D5C3AA52-3626-40A5-9C03-1EBE7419DC1D}"/>
              </a:ext>
            </a:extLst>
          </p:cNvPr>
          <p:cNvPicPr>
            <a:picLocks noChangeAspect="1" noChangeArrowheads="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blip>
          <a:srcRect l="4905" t="55107" r="80192" b="27958"/>
          <a:stretch>
            <a:fillRect/>
          </a:stretch>
        </p:blipFill>
        <p:spPr bwMode="auto">
          <a:xfrm>
            <a:off x="4238042" y="3043096"/>
            <a:ext cx="474331" cy="539012"/>
          </a:xfrm>
          <a:prstGeom prst="rect">
            <a:avLst/>
          </a:prstGeom>
          <a:noFill/>
        </p:spPr>
      </p:pic>
      <p:pic>
        <p:nvPicPr>
          <p:cNvPr id="12" name="Picture 2" descr="C:\Users\BAES\Desktop\167602588.jpg">
            <a:extLst>
              <a:ext uri="{FF2B5EF4-FFF2-40B4-BE49-F238E27FC236}">
                <a16:creationId xmlns:a16="http://schemas.microsoft.com/office/drawing/2014/main" id="{6043544C-084F-4961-8911-886C307CF969}"/>
              </a:ext>
            </a:extLst>
          </p:cNvPr>
          <p:cNvPicPr>
            <a:picLocks noChangeAspect="1" noChangeArrowheads="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blip>
          <a:srcRect l="51984" t="27673" r="27355" b="53347"/>
          <a:stretch>
            <a:fillRect/>
          </a:stretch>
        </p:blipFill>
        <p:spPr bwMode="auto">
          <a:xfrm>
            <a:off x="3543049" y="2978017"/>
            <a:ext cx="657597" cy="604091"/>
          </a:xfrm>
          <a:prstGeom prst="rect">
            <a:avLst/>
          </a:prstGeom>
          <a:noFill/>
        </p:spPr>
      </p:pic>
      <p:sp>
        <p:nvSpPr>
          <p:cNvPr id="13" name="Rectangle 8">
            <a:extLst>
              <a:ext uri="{FF2B5EF4-FFF2-40B4-BE49-F238E27FC236}">
                <a16:creationId xmlns:a16="http://schemas.microsoft.com/office/drawing/2014/main" id="{C226ADED-85A2-475A-8358-8AFDA45854DF}"/>
              </a:ext>
            </a:extLst>
          </p:cNvPr>
          <p:cNvSpPr>
            <a:spLocks noChangeArrowheads="1"/>
          </p:cNvSpPr>
          <p:nvPr/>
        </p:nvSpPr>
        <p:spPr bwMode="auto">
          <a:xfrm>
            <a:off x="3193082" y="3675080"/>
            <a:ext cx="1453027" cy="70788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fontAlgn="base">
              <a:spcBef>
                <a:spcPct val="0"/>
              </a:spcBef>
              <a:spcAft>
                <a:spcPct val="0"/>
              </a:spcAft>
            </a:pPr>
            <a:r>
              <a:rPr lang="fr-FR" sz="1400" b="1" dirty="0">
                <a:solidFill>
                  <a:srgbClr val="595959"/>
                </a:solidFill>
                <a:latin typeface="Arial" pitchFamily="34" charset="0"/>
                <a:cs typeface="Arial" pitchFamily="34" charset="0"/>
              </a:rPr>
              <a:t>Du vin, du cidre, ou de la bière  </a:t>
            </a:r>
          </a:p>
          <a:p>
            <a:pPr algn="ctr" fontAlgn="base">
              <a:spcBef>
                <a:spcPct val="0"/>
              </a:spcBef>
              <a:spcAft>
                <a:spcPct val="0"/>
              </a:spcAft>
            </a:pPr>
            <a:r>
              <a:rPr lang="fr-FR" b="1" dirty="0">
                <a:solidFill>
                  <a:schemeClr val="accent1"/>
                </a:solidFill>
                <a:latin typeface="Arial Black" panose="020B0A04020102020204" pitchFamily="34" charset="0"/>
                <a:cs typeface="Arial" pitchFamily="34" charset="0"/>
              </a:rPr>
              <a:t>62,7%</a:t>
            </a:r>
          </a:p>
        </p:txBody>
      </p:sp>
      <p:sp>
        <p:nvSpPr>
          <p:cNvPr id="14" name="Rectangle 13">
            <a:extLst>
              <a:ext uri="{FF2B5EF4-FFF2-40B4-BE49-F238E27FC236}">
                <a16:creationId xmlns:a16="http://schemas.microsoft.com/office/drawing/2014/main" id="{3F9C980E-ACCB-4DB9-BF6F-9838008249AA}"/>
              </a:ext>
            </a:extLst>
          </p:cNvPr>
          <p:cNvSpPr/>
          <p:nvPr/>
        </p:nvSpPr>
        <p:spPr>
          <a:xfrm>
            <a:off x="6778349" y="3808747"/>
            <a:ext cx="1501605" cy="584775"/>
          </a:xfrm>
          <a:prstGeom prst="rect">
            <a:avLst/>
          </a:prstGeom>
        </p:spPr>
        <p:txBody>
          <a:bodyPr wrap="square">
            <a:spAutoFit/>
          </a:bodyPr>
          <a:lstStyle/>
          <a:p>
            <a:pPr lvl="0" algn="ctr" fontAlgn="base">
              <a:spcBef>
                <a:spcPct val="0"/>
              </a:spcBef>
              <a:spcAft>
                <a:spcPct val="0"/>
              </a:spcAft>
            </a:pPr>
            <a:r>
              <a:rPr lang="fr-FR" sz="1400" b="1" dirty="0">
                <a:solidFill>
                  <a:srgbClr val="595959"/>
                </a:solidFill>
                <a:latin typeface="Arial" pitchFamily="34" charset="0"/>
                <a:cs typeface="Arial" pitchFamily="34" charset="0"/>
              </a:rPr>
              <a:t>Du champagne </a:t>
            </a:r>
            <a:r>
              <a:rPr lang="fr-FR" b="1" dirty="0">
                <a:solidFill>
                  <a:schemeClr val="accent1"/>
                </a:solidFill>
                <a:latin typeface="Arial Black" panose="020B0A04020102020204" pitchFamily="34" charset="0"/>
                <a:cs typeface="Arial" pitchFamily="34" charset="0"/>
              </a:rPr>
              <a:t>56,3%</a:t>
            </a:r>
            <a:endParaRPr lang="fr-FR" sz="1400" b="1" dirty="0">
              <a:solidFill>
                <a:schemeClr val="accent1"/>
              </a:solidFill>
              <a:latin typeface="Arial Black" panose="020B0A04020102020204" pitchFamily="34" charset="0"/>
              <a:cs typeface="Arial" pitchFamily="34" charset="0"/>
            </a:endParaRPr>
          </a:p>
        </p:txBody>
      </p:sp>
      <p:sp>
        <p:nvSpPr>
          <p:cNvPr id="16" name="ZoneTexte 15">
            <a:extLst>
              <a:ext uri="{FF2B5EF4-FFF2-40B4-BE49-F238E27FC236}">
                <a16:creationId xmlns:a16="http://schemas.microsoft.com/office/drawing/2014/main" id="{15163AD7-F74B-4CCE-B823-4B2A6E52A521}"/>
              </a:ext>
            </a:extLst>
          </p:cNvPr>
          <p:cNvSpPr txBox="1"/>
          <p:nvPr/>
        </p:nvSpPr>
        <p:spPr>
          <a:xfrm>
            <a:off x="4651444" y="5602560"/>
            <a:ext cx="2200979" cy="246221"/>
          </a:xfrm>
          <a:prstGeom prst="rect">
            <a:avLst/>
          </a:prstGeom>
          <a:noFill/>
        </p:spPr>
        <p:txBody>
          <a:bodyPr wrap="square" rtlCol="0">
            <a:spAutoFit/>
          </a:bodyPr>
          <a:lstStyle/>
          <a:p>
            <a:pPr algn="ctr"/>
            <a:r>
              <a:rPr lang="fr-FR" sz="1000" i="1" dirty="0">
                <a:solidFill>
                  <a:schemeClr val="tx1">
                    <a:lumMod val="50000"/>
                    <a:lumOff val="50000"/>
                  </a:schemeClr>
                </a:solidFill>
              </a:rPr>
              <a:t>(Base consommateurs d’alcool)</a:t>
            </a:r>
          </a:p>
        </p:txBody>
      </p:sp>
      <p:sp>
        <p:nvSpPr>
          <p:cNvPr id="17" name="Rectangle 16">
            <a:extLst>
              <a:ext uri="{FF2B5EF4-FFF2-40B4-BE49-F238E27FC236}">
                <a16:creationId xmlns:a16="http://schemas.microsoft.com/office/drawing/2014/main" id="{2955B0FC-E25C-47E9-85C6-264274C68622}"/>
              </a:ext>
            </a:extLst>
          </p:cNvPr>
          <p:cNvSpPr/>
          <p:nvPr/>
        </p:nvSpPr>
        <p:spPr>
          <a:xfrm>
            <a:off x="2758692" y="4501322"/>
            <a:ext cx="2200979" cy="400110"/>
          </a:xfrm>
          <a:prstGeom prst="rect">
            <a:avLst/>
          </a:prstGeom>
        </p:spPr>
        <p:txBody>
          <a:bodyPr wrap="square">
            <a:spAutoFit/>
          </a:bodyPr>
          <a:lstStyle/>
          <a:p>
            <a:pPr marL="0" lvl="2" algn="ctr"/>
            <a:r>
              <a:rPr lang="fr-FR" sz="1000" i="1" dirty="0">
                <a:solidFill>
                  <a:schemeClr val="tx1">
                    <a:lumMod val="50000"/>
                    <a:lumOff val="50000"/>
                  </a:schemeClr>
                </a:solidFill>
              </a:rPr>
              <a:t>(2019 : 70,7% ; 2018 : 68,0% ; 2017 : 68,3% ; 2016 : 78,3%)</a:t>
            </a:r>
          </a:p>
        </p:txBody>
      </p:sp>
      <p:sp>
        <p:nvSpPr>
          <p:cNvPr id="18" name="Rectangle 17">
            <a:extLst>
              <a:ext uri="{FF2B5EF4-FFF2-40B4-BE49-F238E27FC236}">
                <a16:creationId xmlns:a16="http://schemas.microsoft.com/office/drawing/2014/main" id="{7080C84F-2A38-4C68-870F-4CDF82507784}"/>
              </a:ext>
            </a:extLst>
          </p:cNvPr>
          <p:cNvSpPr/>
          <p:nvPr/>
        </p:nvSpPr>
        <p:spPr>
          <a:xfrm>
            <a:off x="6503779" y="4469651"/>
            <a:ext cx="1957125" cy="400110"/>
          </a:xfrm>
          <a:prstGeom prst="rect">
            <a:avLst/>
          </a:prstGeom>
        </p:spPr>
        <p:txBody>
          <a:bodyPr wrap="square">
            <a:spAutoFit/>
          </a:bodyPr>
          <a:lstStyle/>
          <a:p>
            <a:pPr marL="0" lvl="2" algn="ctr"/>
            <a:r>
              <a:rPr lang="fr-FR" sz="1000" i="1" dirty="0">
                <a:solidFill>
                  <a:schemeClr val="tx1">
                    <a:lumMod val="50000"/>
                    <a:lumOff val="50000"/>
                  </a:schemeClr>
                </a:solidFill>
              </a:rPr>
              <a:t>(2019 : 65,5% ; 2018 : 67,7% ; 2017 : 68,9% ; 2016 : 74,5)</a:t>
            </a:r>
          </a:p>
        </p:txBody>
      </p:sp>
      <p:pic>
        <p:nvPicPr>
          <p:cNvPr id="20" name="Image 19">
            <a:extLst>
              <a:ext uri="{FF2B5EF4-FFF2-40B4-BE49-F238E27FC236}">
                <a16:creationId xmlns:a16="http://schemas.microsoft.com/office/drawing/2014/main" id="{110A824B-E703-4BE0-9DAE-99826A231638}"/>
              </a:ext>
            </a:extLst>
          </p:cNvPr>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7052051" y="2922553"/>
            <a:ext cx="954200" cy="854774"/>
          </a:xfrm>
          <a:prstGeom prst="rect">
            <a:avLst/>
          </a:prstGeom>
        </p:spPr>
      </p:pic>
      <p:sp>
        <p:nvSpPr>
          <p:cNvPr id="24" name="ZoneTexte 23">
            <a:extLst>
              <a:ext uri="{FF2B5EF4-FFF2-40B4-BE49-F238E27FC236}">
                <a16:creationId xmlns:a16="http://schemas.microsoft.com/office/drawing/2014/main" id="{70770CB7-BA29-4579-BF91-F0EF27280526}"/>
              </a:ext>
            </a:extLst>
          </p:cNvPr>
          <p:cNvSpPr txBox="1"/>
          <p:nvPr/>
        </p:nvSpPr>
        <p:spPr>
          <a:xfrm>
            <a:off x="99615" y="6503030"/>
            <a:ext cx="2550279" cy="261610"/>
          </a:xfrm>
          <a:prstGeom prst="rect">
            <a:avLst/>
          </a:prstGeom>
          <a:noFill/>
        </p:spPr>
        <p:txBody>
          <a:bodyPr wrap="square" rtlCol="0">
            <a:spAutoFit/>
          </a:bodyPr>
          <a:lstStyle/>
          <a:p>
            <a:pPr algn="ctr"/>
            <a:r>
              <a:rPr lang="fr-FR" sz="1100" dirty="0">
                <a:solidFill>
                  <a:srgbClr val="00B050"/>
                </a:solidFill>
                <a:sym typeface="Wingdings"/>
              </a:rPr>
              <a:t></a:t>
            </a:r>
            <a:r>
              <a:rPr lang="fr-FR" sz="1100" dirty="0">
                <a:solidFill>
                  <a:srgbClr val="FF5859"/>
                </a:solidFill>
                <a:sym typeface="Wingdings"/>
              </a:rPr>
              <a:t></a:t>
            </a:r>
            <a:r>
              <a:rPr lang="fr-FR" sz="1100" dirty="0">
                <a:solidFill>
                  <a:srgbClr val="FF0000"/>
                </a:solidFill>
                <a:sym typeface="Wingdings"/>
              </a:rPr>
              <a:t> </a:t>
            </a:r>
            <a:r>
              <a:rPr lang="fr-FR" sz="1050" i="1" dirty="0">
                <a:solidFill>
                  <a:schemeClr val="tx1">
                    <a:lumMod val="50000"/>
                    <a:lumOff val="50000"/>
                  </a:schemeClr>
                </a:solidFill>
                <a:latin typeface="+mn-lt"/>
              </a:rPr>
              <a:t>Evolution significative vs 2019</a:t>
            </a:r>
          </a:p>
        </p:txBody>
      </p:sp>
      <p:sp>
        <p:nvSpPr>
          <p:cNvPr id="25" name="ZoneTexte 24">
            <a:extLst>
              <a:ext uri="{FF2B5EF4-FFF2-40B4-BE49-F238E27FC236}">
                <a16:creationId xmlns:a16="http://schemas.microsoft.com/office/drawing/2014/main" id="{AAD3CAE4-464B-45C0-8B5A-9565900F09FC}"/>
              </a:ext>
            </a:extLst>
          </p:cNvPr>
          <p:cNvSpPr txBox="1"/>
          <p:nvPr/>
        </p:nvSpPr>
        <p:spPr>
          <a:xfrm>
            <a:off x="7847427" y="4064431"/>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6" name="ZoneTexte 25">
            <a:extLst>
              <a:ext uri="{FF2B5EF4-FFF2-40B4-BE49-F238E27FC236}">
                <a16:creationId xmlns:a16="http://schemas.microsoft.com/office/drawing/2014/main" id="{D92BA0CC-BF59-4632-A97F-757F7D520A70}"/>
              </a:ext>
            </a:extLst>
          </p:cNvPr>
          <p:cNvSpPr txBox="1"/>
          <p:nvPr/>
        </p:nvSpPr>
        <p:spPr>
          <a:xfrm>
            <a:off x="11285801" y="-340195"/>
            <a:ext cx="294515" cy="276999"/>
          </a:xfrm>
          <a:prstGeom prst="rect">
            <a:avLst/>
          </a:prstGeom>
          <a:noFill/>
        </p:spPr>
        <p:txBody>
          <a:bodyPr wrap="square">
            <a:spAutoFit/>
          </a:bodyPr>
          <a:lstStyle/>
          <a:p>
            <a:r>
              <a:rPr lang="fr-FR" sz="1200" dirty="0">
                <a:solidFill>
                  <a:srgbClr val="00B050"/>
                </a:solidFill>
                <a:sym typeface="Wingdings"/>
              </a:rPr>
              <a:t></a:t>
            </a:r>
            <a:endParaRPr lang="fr-FR" sz="1200" dirty="0"/>
          </a:p>
        </p:txBody>
      </p:sp>
      <p:sp>
        <p:nvSpPr>
          <p:cNvPr id="21" name="ZoneTexte 20">
            <a:extLst>
              <a:ext uri="{FF2B5EF4-FFF2-40B4-BE49-F238E27FC236}">
                <a16:creationId xmlns:a16="http://schemas.microsoft.com/office/drawing/2014/main" id="{751FD49E-1B69-4899-A72E-02B590D3EE98}"/>
              </a:ext>
            </a:extLst>
          </p:cNvPr>
          <p:cNvSpPr txBox="1"/>
          <p:nvPr/>
        </p:nvSpPr>
        <p:spPr>
          <a:xfrm>
            <a:off x="3526242" y="1410671"/>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2" name="ZoneTexte 21">
            <a:extLst>
              <a:ext uri="{FF2B5EF4-FFF2-40B4-BE49-F238E27FC236}">
                <a16:creationId xmlns:a16="http://schemas.microsoft.com/office/drawing/2014/main" id="{0FBF53A7-A1BB-44A0-A23B-D2E7EDC75129}"/>
              </a:ext>
            </a:extLst>
          </p:cNvPr>
          <p:cNvSpPr txBox="1"/>
          <p:nvPr/>
        </p:nvSpPr>
        <p:spPr>
          <a:xfrm>
            <a:off x="4248271" y="4100281"/>
            <a:ext cx="374798" cy="276999"/>
          </a:xfrm>
          <a:prstGeom prst="rect">
            <a:avLst/>
          </a:prstGeom>
          <a:noFill/>
        </p:spPr>
        <p:txBody>
          <a:bodyPr wrap="square">
            <a:spAutoFit/>
          </a:bodyPr>
          <a:lstStyle/>
          <a:p>
            <a:r>
              <a:rPr lang="fr-FR" sz="1200" dirty="0">
                <a:solidFill>
                  <a:srgbClr val="FF5859"/>
                </a:solidFill>
                <a:sym typeface="Wingdings"/>
              </a:rPr>
              <a:t></a:t>
            </a:r>
            <a:endParaRPr lang="fr-FR" sz="1200" dirty="0"/>
          </a:p>
        </p:txBody>
      </p:sp>
      <p:sp>
        <p:nvSpPr>
          <p:cNvPr id="23" name="Rectangle 22">
            <a:extLst>
              <a:ext uri="{FF2B5EF4-FFF2-40B4-BE49-F238E27FC236}">
                <a16:creationId xmlns:a16="http://schemas.microsoft.com/office/drawing/2014/main" id="{4E7AACA7-4483-4CC1-82D2-957638F0BDCE}"/>
              </a:ext>
            </a:extLst>
          </p:cNvPr>
          <p:cNvSpPr/>
          <p:nvPr/>
        </p:nvSpPr>
        <p:spPr>
          <a:xfrm>
            <a:off x="9210540" y="2296939"/>
            <a:ext cx="2647950" cy="1508105"/>
          </a:xfrm>
          <a:prstGeom prst="rect">
            <a:avLst/>
          </a:prstGeom>
        </p:spPr>
        <p:txBody>
          <a:bodyPr wrap="square">
            <a:spAutoFit/>
          </a:bodyPr>
          <a:lstStyle/>
          <a:p>
            <a:pPr lvl="1" algn="ctr"/>
            <a:r>
              <a:rPr lang="fr-FR" b="1" dirty="0">
                <a:solidFill>
                  <a:schemeClr val="accent1"/>
                </a:solidFill>
              </a:rPr>
              <a:t>17,3% </a:t>
            </a:r>
            <a:r>
              <a:rPr lang="fr-FR" b="1" dirty="0">
                <a:solidFill>
                  <a:schemeClr val="accent6">
                    <a:lumMod val="50000"/>
                  </a:schemeClr>
                </a:solidFill>
              </a:rPr>
              <a:t> </a:t>
            </a:r>
            <a:r>
              <a:rPr lang="fr-FR" sz="1800" dirty="0">
                <a:solidFill>
                  <a:srgbClr val="00B050"/>
                </a:solidFill>
                <a:sym typeface="Wingdings"/>
              </a:rPr>
              <a:t></a:t>
            </a:r>
            <a:endParaRPr lang="fr-FR" sz="1800" dirty="0"/>
          </a:p>
          <a:p>
            <a:pPr lvl="1" algn="ctr"/>
            <a:r>
              <a:rPr lang="fr-FR" b="1" dirty="0">
                <a:solidFill>
                  <a:schemeClr val="accent6">
                    <a:lumMod val="50000"/>
                  </a:schemeClr>
                </a:solidFill>
              </a:rPr>
              <a:t> </a:t>
            </a:r>
            <a:r>
              <a:rPr lang="fr-FR" sz="1400" b="1" dirty="0">
                <a:solidFill>
                  <a:schemeClr val="accent2"/>
                </a:solidFill>
              </a:rPr>
              <a:t>de la population Française </a:t>
            </a:r>
            <a:r>
              <a:rPr lang="fr-FR" sz="1400" b="1" dirty="0">
                <a:solidFill>
                  <a:schemeClr val="accent1"/>
                </a:solidFill>
              </a:rPr>
              <a:t>ne consommera pas d’alcool </a:t>
            </a:r>
            <a:r>
              <a:rPr lang="fr-FR" sz="1400" i="1" dirty="0">
                <a:solidFill>
                  <a:schemeClr val="tx1">
                    <a:lumMod val="50000"/>
                    <a:lumOff val="50000"/>
                  </a:schemeClr>
                </a:solidFill>
              </a:rPr>
              <a:t>(13,5% en 2019)</a:t>
            </a:r>
            <a:r>
              <a:rPr lang="fr-FR" sz="1400" b="1" dirty="0">
                <a:solidFill>
                  <a:schemeClr val="accent1"/>
                </a:solidFill>
              </a:rPr>
              <a:t>.</a:t>
            </a:r>
            <a:r>
              <a:rPr lang="fr-FR" sz="1000" b="1" dirty="0">
                <a:solidFill>
                  <a:schemeClr val="accent5"/>
                </a:solidFill>
              </a:rPr>
              <a:t> </a:t>
            </a:r>
            <a:endParaRPr lang="fr-FR" sz="1000" dirty="0">
              <a:solidFill>
                <a:schemeClr val="accent5"/>
              </a:solidFill>
            </a:endParaRPr>
          </a:p>
        </p:txBody>
      </p:sp>
    </p:spTree>
    <p:extLst>
      <p:ext uri="{BB962C8B-B14F-4D97-AF65-F5344CB8AC3E}">
        <p14:creationId xmlns:p14="http://schemas.microsoft.com/office/powerpoint/2010/main" val="2198068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5e94e3443f92758839518c22d112789fe88a950"/>
</p:tagLst>
</file>

<file path=ppt/theme/theme1.xml><?xml version="1.0" encoding="utf-8"?>
<a:theme xmlns:a="http://schemas.openxmlformats.org/drawingml/2006/main" name="Thème MOAÏ">
  <a:themeElements>
    <a:clrScheme name="Personnalisé 4">
      <a:dk1>
        <a:sysClr val="windowText" lastClr="000000"/>
      </a:dk1>
      <a:lt1>
        <a:srgbClr val="FFFFFF"/>
      </a:lt1>
      <a:dk2>
        <a:srgbClr val="77787B"/>
      </a:dk2>
      <a:lt2>
        <a:srgbClr val="FFFFFF"/>
      </a:lt2>
      <a:accent1>
        <a:srgbClr val="0CBBAA"/>
      </a:accent1>
      <a:accent2>
        <a:srgbClr val="37474F"/>
      </a:accent2>
      <a:accent3>
        <a:srgbClr val="EC4125"/>
      </a:accent3>
      <a:accent4>
        <a:srgbClr val="0CBBAA"/>
      </a:accent4>
      <a:accent5>
        <a:srgbClr val="FFFFFF"/>
      </a:accent5>
      <a:accent6>
        <a:srgbClr val="FFFFF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36112</TotalTime>
  <Words>10711</Words>
  <Application>Microsoft Office PowerPoint</Application>
  <PresentationFormat>Grand écran</PresentationFormat>
  <Paragraphs>2036</Paragraphs>
  <Slides>55</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55</vt:i4>
      </vt:variant>
    </vt:vector>
  </HeadingPairs>
  <TitlesOfParts>
    <vt:vector size="61" baseType="lpstr">
      <vt:lpstr>Arial</vt:lpstr>
      <vt:lpstr>Arial Black</vt:lpstr>
      <vt:lpstr>Calibri</vt:lpstr>
      <vt:lpstr>Helvetica</vt:lpstr>
      <vt:lpstr>Wingdings</vt:lpstr>
      <vt:lpstr>Thème MOAÏ</vt:lpstr>
      <vt:lpstr>Présentation PowerPoint</vt:lpstr>
      <vt:lpstr>Présentation PowerPoint</vt:lpstr>
      <vt:lpstr>Objectifs.</vt:lpstr>
      <vt:lpstr>Méthodologie.</vt:lpstr>
      <vt:lpstr>Présentation PowerPoint</vt:lpstr>
      <vt:lpstr>La soirée du nouvel an : avec qui ?</vt:lpstr>
      <vt:lpstr>La soirée du nouvel an : où ?</vt:lpstr>
      <vt:lpstr>Consommation d’alcool lors de la soirée du nouvel an.</vt:lpstr>
      <vt:lpstr>Consommation d’alcool lors de la soirée du nouvel an.</vt:lpstr>
      <vt:lpstr>Les déplacements lors de la soirée du nouvel an. </vt:lpstr>
      <vt:lpstr>Déplacements à l’occasion du réveillon du nouvel an.</vt:lpstr>
      <vt:lpstr>Comportements face à l’alcool.</vt:lpstr>
      <vt:lpstr>Comportements face à l’alcool.</vt:lpstr>
      <vt:lpstr>Présence à l’occasion d’une situation à risque. </vt:lpstr>
      <vt:lpstr>Connaissances des Français en matière d’alcool au volant.</vt:lpstr>
      <vt:lpstr>Présentation PowerPoint</vt:lpstr>
      <vt:lpstr>Structure de l’échantillon national représentatif.</vt:lpstr>
      <vt:lpstr>Structure de l’échantillon national représentatif.</vt:lpstr>
      <vt:lpstr>Conducteurs au cours des 6 derniers mois.  </vt:lpstr>
      <vt:lpstr>Passagers au cours des 6 derniers mois.</vt:lpstr>
      <vt:lpstr>Présentation PowerPoint</vt:lpstr>
      <vt:lpstr>Réveillon du nouvel an : quand est-il organisé ?  </vt:lpstr>
      <vt:lpstr>Réveillon du nouvel an : avec qui ? </vt:lpstr>
      <vt:lpstr>Réveillon du nouvel an : où ?   </vt:lpstr>
      <vt:lpstr>Réveillon du nouvel an : en France ou ailleurs ?</vt:lpstr>
      <vt:lpstr>Présentation PowerPoint</vt:lpstr>
      <vt:lpstr>Modes de transport à l’occasion du réveillon. </vt:lpstr>
      <vt:lpstr>Sur et sous représentation.</vt:lpstr>
      <vt:lpstr>Déplacements des autres personnes présentes. </vt:lpstr>
      <vt:lpstr>Français concernés par la question de l’alcool et de la conduite.</vt:lpstr>
      <vt:lpstr>Distances parcourues à l’occasion du réveillon du nouvel an.</vt:lpstr>
      <vt:lpstr>Utilisation du véhicule personnel : à quel moment ? </vt:lpstr>
      <vt:lpstr>Présentation PowerPoint</vt:lpstr>
      <vt:lpstr>Nombre de verres consommés généralement au réveillon du nouvel an.</vt:lpstr>
      <vt:lpstr>Présence d’alcool lors de la soirée du réveillon.</vt:lpstr>
      <vt:lpstr>Type de boissons consommées. </vt:lpstr>
      <vt:lpstr>Conduite et alcool à l’occasion du réveillon du nouvel an. </vt:lpstr>
      <vt:lpstr>Présentation PowerPoint</vt:lpstr>
      <vt:lpstr>Dispositions particulières lors du réveillon du nouvel an. </vt:lpstr>
      <vt:lpstr>Comportements face à l’alcool des conducteurs.</vt:lpstr>
      <vt:lpstr>Comportements face à l’alcool des passagers.</vt:lpstr>
      <vt:lpstr>Comportements face à l’alcool des convives qui se déplaceront en véhicule personnel. </vt:lpstr>
      <vt:lpstr>Comportements face à l’alcool.</vt:lpstr>
      <vt:lpstr>Comportements face à l’alcool.</vt:lpstr>
      <vt:lpstr>Dispositions particulières envisagées par les hôtes.</vt:lpstr>
      <vt:lpstr>Planification des dispositions particulières.</vt:lpstr>
      <vt:lpstr>Présence à l’occasion d’une situation à risque.</vt:lpstr>
      <vt:lpstr>Présentation PowerPoint</vt:lpstr>
      <vt:lpstr>Effets de la crise covid.</vt:lpstr>
      <vt:lpstr>Présentation PowerPoint</vt:lpstr>
      <vt:lpstr>Clarté de la législation en vigueur. </vt:lpstr>
      <vt:lpstr>Connaissance sur l’alcoolémie. </vt:lpstr>
      <vt:lpstr>Efficacité perçue des actions de prévention. </vt:lpstr>
      <vt:lpstr>Efficacité perçue des actions de prévention. </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planet8</dc:creator>
  <cp:lastModifiedBy>Céline Chopin</cp:lastModifiedBy>
  <cp:revision>1086</cp:revision>
  <cp:lastPrinted>2020-09-28T12:37:30Z</cp:lastPrinted>
  <dcterms:created xsi:type="dcterms:W3CDTF">2013-05-23T07:59:14Z</dcterms:created>
  <dcterms:modified xsi:type="dcterms:W3CDTF">2021-12-13T14:33:56Z</dcterms:modified>
</cp:coreProperties>
</file>